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30"/>
  </p:notesMasterIdLst>
  <p:sldIdLst>
    <p:sldId id="282" r:id="rId2"/>
    <p:sldId id="256" r:id="rId3"/>
    <p:sldId id="281" r:id="rId4"/>
    <p:sldId id="274" r:id="rId5"/>
    <p:sldId id="269" r:id="rId6"/>
    <p:sldId id="299" r:id="rId7"/>
    <p:sldId id="342" r:id="rId8"/>
    <p:sldId id="348" r:id="rId9"/>
    <p:sldId id="352" r:id="rId10"/>
    <p:sldId id="337" r:id="rId11"/>
    <p:sldId id="331" r:id="rId12"/>
    <p:sldId id="354" r:id="rId13"/>
    <p:sldId id="325" r:id="rId14"/>
    <p:sldId id="343" r:id="rId15"/>
    <p:sldId id="328" r:id="rId16"/>
    <p:sldId id="346" r:id="rId17"/>
    <p:sldId id="350" r:id="rId18"/>
    <p:sldId id="349" r:id="rId19"/>
    <p:sldId id="333" r:id="rId20"/>
    <p:sldId id="357" r:id="rId21"/>
    <p:sldId id="356" r:id="rId22"/>
    <p:sldId id="355" r:id="rId23"/>
    <p:sldId id="276" r:id="rId24"/>
    <p:sldId id="298" r:id="rId25"/>
    <p:sldId id="334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00CCFF"/>
    <a:srgbClr val="3333FF"/>
    <a:srgbClr val="CCFFFF"/>
    <a:srgbClr val="C2FFA3"/>
    <a:srgbClr val="CCFF66"/>
    <a:srgbClr val="99FF66"/>
    <a:srgbClr val="CCFF33"/>
    <a:srgbClr val="B3F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1326" y="-378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437469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(গণিত ও বিজ্ঞান )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9245" y="3746113"/>
            <a:ext cx="374460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বিজ্ঞান  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অষ্টম 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শুষ্ক কোষ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01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সময়ঃ 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5051" y="455495"/>
            <a:ext cx="5447606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ড্রাইসেল এর গঠন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C:\Users\Tumpa\Desktop\gt6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5" y="1744392"/>
            <a:ext cx="7976381" cy="47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2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7" y="486454"/>
            <a:ext cx="91662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শুষ্ক কোষ দিয়ে তড়িৎ বর্তনী তৈরির শক্তির রুপান্তর । </a:t>
            </a:r>
            <a:endParaRPr lang="en-US" sz="4400" dirty="0"/>
          </a:p>
        </p:txBody>
      </p:sp>
      <p:pic>
        <p:nvPicPr>
          <p:cNvPr id="4098" name="Picture 2" descr="C:\Users\Tumpa\Desktop\7y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01" y="1913206"/>
            <a:ext cx="4051495" cy="23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Tumpa\Desktop\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10" y="1998876"/>
            <a:ext cx="483875" cy="4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4061" y="5892439"/>
            <a:ext cx="6330461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 তৈরি হওয়ার ফলে কী  জ্বলছে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828" y="4863153"/>
            <a:ext cx="8398412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 তারের মাধ্যমে বাল্ব ও কোষের মধ্যে কী তৈরি হয়েছে?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868" y="321633"/>
            <a:ext cx="452979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 শক্তির উৎস কী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489" y="2333313"/>
            <a:ext cx="8623496" cy="206210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কোষের শক্তির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 হলো রাসায়নিক পদার্থ অর্থাৎ দস্তা , অ্যামোনিয়াম ক্লোরাইড , কয়লার গুড়া ও ম্যাংগানিজ ডাই অক্সাইড । সুতরাং  সকল রাসায়নিক সঞ্চিত শক্তিই রূপান্তরিত হয়ে আলোক শক্তি উৎপন্ন করছে।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74291"/>
            <a:ext cx="8932984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মোম জ্বালানোর ফলে কী ধরনের রাসায়নিক বিক্রিয়া হয়?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689588"/>
            <a:ext cx="893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মোম পোড়ালে সঞ্চিত রাসায়নিক শক্তি পরিবর্তিত হয়ে কীসে রূপান্তরিত হয়?   </a:t>
            </a:r>
            <a:endParaRPr lang="en-US" sz="3200" dirty="0"/>
          </a:p>
        </p:txBody>
      </p:sp>
      <p:pic>
        <p:nvPicPr>
          <p:cNvPr id="3074" name="Picture 2" descr="C:\Users\Tumpa\Desktop\indexSW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03" y="1232138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1" y="5543226"/>
            <a:ext cx="8932984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চুলায় গ্যাস জ্বালালে কোন শক্তি উৎপন্ন হয়?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6769" y="568036"/>
            <a:ext cx="6639951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 সোডা ও লেবুর রসের বিক্রিয়া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57" y="2024799"/>
            <a:ext cx="1463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Tumpa\Desktop\NAHC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93" y="2024799"/>
            <a:ext cx="1420837" cy="7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umpa\Desktop\le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67" y="1939117"/>
            <a:ext cx="1309687" cy="10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umpa\Desktop\Tu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5" y="2024798"/>
            <a:ext cx="1420838" cy="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umpa\Desktop\dop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58" y="1931609"/>
            <a:ext cx="1167620" cy="91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4161" y="4361728"/>
            <a:ext cx="84851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কার্যপদ্ধতিঃটেস্টটিউবে কিছু খাবার সোডা নাও। ড্রপার দিয়ে আস্তে আস্তে লেবুর রস টেস্টটিউবে যোগ কর। গ্যাসের বুদবুদ উঠছে কী ?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558" y="2053884"/>
            <a:ext cx="6049111" cy="675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টেস্টটিউব স্পর্শ করলে  ঠান্ডা লাগার কারণ কী?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:\Users\Tumpa\Desktop\g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0" y="4373294"/>
            <a:ext cx="1448973" cy="8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umpa\Desktop\s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27" y="4370950"/>
            <a:ext cx="145967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umpa\Desktop\lo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77" y="4195453"/>
            <a:ext cx="1733550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umpa\Desktop\co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01" y="4413447"/>
            <a:ext cx="1350498" cy="8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umpa\Desktop\wa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83" y="4463398"/>
            <a:ext cx="956604" cy="7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6383" y="4665759"/>
            <a:ext cx="43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+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0476" y="4665759"/>
            <a:ext cx="43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+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34951" y="4646975"/>
            <a:ext cx="43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+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3561" y="5548726"/>
            <a:ext cx="2076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বেকিং সোডা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07802" y="5514665"/>
            <a:ext cx="2064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সাইট্রিক এসিড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0476" y="5390140"/>
            <a:ext cx="2644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কার্বন ডাই অক্সাইড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Tumpa\Desktop\Tub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19" y="712503"/>
            <a:ext cx="2023631" cy="134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153347" y="4185310"/>
            <a:ext cx="545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en-US" sz="3600" dirty="0" smtClean="0">
                <a:latin typeface="Century Gothic"/>
              </a:rPr>
              <a:t>→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1347094" y="3111731"/>
            <a:ext cx="4546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লেবুর রসে কোন এসিড থাকে?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16" y="3628816"/>
            <a:ext cx="8981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কার্যপদ্ধতিঃকিছু চুন বিকারে নাও। আস্তে আস্তে ড্রপার দিয়ে ভিনেগার যোগ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6363" y="905751"/>
            <a:ext cx="4195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চুন ও ভিনেগারের সাথে  বিক্রিয়া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Tumpa\Desktop\C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23" y="1952553"/>
            <a:ext cx="1436296" cy="9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umpa\Desktop\vineg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28" y="2059489"/>
            <a:ext cx="1134940" cy="7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umpa\Desktop\do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10" y="2087623"/>
            <a:ext cx="1282576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umpa\Desktop\New folder (2)\bikar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22" y="1849352"/>
            <a:ext cx="1257300" cy="117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2816" y="1191252"/>
            <a:ext cx="1670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উপকরণঃ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3384" y="5910681"/>
            <a:ext cx="6676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চুনের সাথে ভিনেগারের বিক্রিয়ায় প্রচুর কী উৎপন্ন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0739" y="5036140"/>
            <a:ext cx="6086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চুন ও  ভিনেগারের বিক্রিয়ায়  কী তৈরি হচ্ছে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6577" y="1047200"/>
            <a:ext cx="349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নিচের ভিডিটিও লক্ষ কর।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624396"/>
              </p:ext>
            </p:extLst>
          </p:nvPr>
        </p:nvGraphicFramePr>
        <p:xfrm>
          <a:off x="4318000" y="3086100"/>
          <a:ext cx="508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Packager Shell Object" showAsIcon="1" r:id="rId3" imgW="507960" imgH="685800" progId="Package">
                  <p:embed/>
                </p:oleObj>
              </mc:Choice>
              <mc:Fallback>
                <p:oleObj name="Packager Shell Object" showAsIcon="1" r:id="rId3" imgW="507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0" y="3086100"/>
                        <a:ext cx="508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3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1840" y="437834"/>
            <a:ext cx="2020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প্রশমন বিক্রিয়া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798" y="1394666"/>
            <a:ext cx="89931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এসিড ও একটি ক্ষার পরস্পরের সাথে বিক্রিয়া করে প্রশমিত হয়ে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লবণ ও পানি উৎপন্ন করে এই বিক্রিয়াকে প্রশমন বিক্রিয়া বলা হয়।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Tumpa\Desktop\index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9" y="2784435"/>
            <a:ext cx="1266094" cy="15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50597" y="3499983"/>
            <a:ext cx="621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741150" y="3181365"/>
            <a:ext cx="621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409280" y="3222351"/>
            <a:ext cx="621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798" y="4525792"/>
            <a:ext cx="23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ক্ষারীয় পদার্থ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90312" y="4533791"/>
            <a:ext cx="873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লবণ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14169" y="4444423"/>
            <a:ext cx="873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9465" y="5536600"/>
                <a:ext cx="81883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CO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OH </a:t>
                </a:r>
                <a:r>
                  <a:rPr lang="en-US" sz="3200" dirty="0" smtClean="0">
                    <a:latin typeface="Century Gothic"/>
                    <a:cs typeface="Times New Roman" pitchFamily="18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𝐶𝑂𝑂𝐻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entury Gothic"/>
                    <a:cs typeface="Times New Roman" pitchFamily="18" charset="0"/>
                  </a:rPr>
                  <a:t>Ca +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O</m:t>
                    </m:r>
                  </m:oMath>
                </a14:m>
                <a:r>
                  <a:rPr lang="en-US" sz="3200" dirty="0" smtClean="0">
                    <a:latin typeface="Century Gothic"/>
                    <a:cs typeface="Times New Roman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5" y="5536600"/>
                <a:ext cx="818836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670" t="-18750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Tumpa\Desktop\caciyam esit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6" y="2940213"/>
            <a:ext cx="1364004" cy="14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umpa\Desktop\vgt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64" y="2832971"/>
            <a:ext cx="1360754" cy="16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umpa\Desktop\AC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80" y="2940213"/>
            <a:ext cx="1330720" cy="14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6577" y="1047200"/>
            <a:ext cx="349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নিচের ভিডিটিও লক্ষ কর।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234623"/>
              </p:ext>
            </p:extLst>
          </p:nvPr>
        </p:nvGraphicFramePr>
        <p:xfrm>
          <a:off x="5918102" y="1749669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Packager Shell Object" showAsIcon="1" r:id="rId3" imgW="571680" imgH="685800" progId="Package">
                  <p:embed/>
                </p:oleObj>
              </mc:Choice>
              <mc:Fallback>
                <p:oleObj name="Packager Shell Object" showAsIcon="1" r:id="rId3" imgW="5716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8102" y="1749669"/>
                        <a:ext cx="571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9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581" y="411125"/>
            <a:ext cx="264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Tumpa\Desktop\index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26" y="1913205"/>
            <a:ext cx="6597746" cy="44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116233"/>
              </p:ext>
            </p:extLst>
          </p:nvPr>
        </p:nvGraphicFramePr>
        <p:xfrm>
          <a:off x="4286250" y="30861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Packager Shell Object" showAsIcon="1" r:id="rId3" imgW="571680" imgH="685800" progId="Package">
                  <p:embed/>
                </p:oleObj>
              </mc:Choice>
              <mc:Fallback>
                <p:oleObj name="Packager Shell Object" showAsIcon="1" r:id="rId3" imgW="5716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0" y="3086100"/>
                        <a:ext cx="571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4765" y="1308856"/>
            <a:ext cx="293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তড়িৎ 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ভিডিও 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umpa\Desktop\D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9144000" cy="421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940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যে  সমস্ত পদার্থ দ্রবীভূত বা বিগলিত অবস্থায় তড়িৎ পরিবহন করে না ফলে রাসায়নিক বিক্রিয়াও করে না তাদেরকে তড়িৎ অবিশ্লেষ্য পদার্থ বলে। </a:t>
            </a:r>
          </a:p>
        </p:txBody>
      </p:sp>
    </p:spTree>
    <p:extLst>
      <p:ext uri="{BB962C8B-B14F-4D97-AF65-F5344CB8AC3E}">
        <p14:creationId xmlns:p14="http://schemas.microsoft.com/office/powerpoint/2010/main" val="248277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umpa\Desktop\nn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4905"/>
            <a:ext cx="7906043" cy="48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735615" y="135992"/>
            <a:ext cx="454429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76" y="914962"/>
            <a:ext cx="635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তড়িৎ বিশ্লেষণ সম্পর্কে পর্যবেক্ষন কর । 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617" y="2240299"/>
            <a:ext cx="153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উপকরণঃ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641" y="4807086"/>
            <a:ext cx="8605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কার্যপদ্ধতিঃ সামান্য পরিমান  সোডিয়াম ক্লোরাইড এবং কার্বন দন্ড দুটি তামার তার দিয়ে ব্যাটারীর সাথে যুক্ত করে পরীক্ষা কর এবং খাতায় লিখ। </a:t>
            </a:r>
            <a:endParaRPr lang="en-US" sz="3200" dirty="0"/>
          </a:p>
        </p:txBody>
      </p:sp>
      <p:pic>
        <p:nvPicPr>
          <p:cNvPr id="4" name="Picture 2" descr="C:\Users\Tumpa\Desktop\New folder (2)\bat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95" y="2369634"/>
            <a:ext cx="1331143" cy="6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umpa\Desktop\New folder (2)\bika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026401"/>
            <a:ext cx="1257300" cy="10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umpa\Desktop\t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58" y="1849920"/>
            <a:ext cx="1648338" cy="136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umpa\Desktop\New folder (2)\imageso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681" y="2156314"/>
            <a:ext cx="1252025" cy="9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umpa\Desktop\indexw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28" y="2139384"/>
            <a:ext cx="1266094" cy="8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umpa\Desktop\imagesolp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27" y="3348112"/>
            <a:ext cx="1038381" cy="9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/>
      <p:bldP spid="8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6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894" y="1577249"/>
            <a:ext cx="7343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প্রশ্নঃ চুনের সাথে পানির  বিক্রিয়া পর্যবেক্ষণ কর।</a:t>
            </a:r>
          </a:p>
        </p:txBody>
      </p:sp>
      <p:pic>
        <p:nvPicPr>
          <p:cNvPr id="3075" name="Picture 3" descr="C:\Users\Tumpa\Desktop\w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15" y="2671764"/>
            <a:ext cx="1463040" cy="12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930861"/>
            <a:ext cx="151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4603" y="4525794"/>
            <a:ext cx="8532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কার্যপদ্ধতিঃ বিকারের  মধ্যে পরিমান মত চুন নাও । ড্রপার দিয়ে আস্তে আস্তে পানি যোগ করে ভালভাবে ঝাঁকাও ।এরপর পর্যবেক্ষণ করে খাতায় লিখ।   </a:t>
            </a:r>
            <a:endParaRPr lang="en-US" sz="3200" dirty="0"/>
          </a:p>
        </p:txBody>
      </p:sp>
      <p:pic>
        <p:nvPicPr>
          <p:cNvPr id="10" name="Picture 5" descr="C:\Users\Tumpa\Desktop\New folder (2)\bika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2" y="2671764"/>
            <a:ext cx="1257300" cy="117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Tumpa\Desktop\do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05" y="2799471"/>
            <a:ext cx="1282576" cy="11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Tumpa\Desktop\Cu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39" y="2799471"/>
            <a:ext cx="1702518" cy="11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9219" y="489788"/>
            <a:ext cx="3005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11430"/>
                <a:latin typeface="NikoshBAN" pitchFamily="2" charset="0"/>
                <a:cs typeface="NikoshBAN" pitchFamily="2" charset="0"/>
              </a:rPr>
              <a:t>বহুনির্বাচনি প্রশ্ন</a:t>
            </a:r>
            <a:endParaRPr lang="bn-IN" sz="4800" dirty="0">
              <a:ln w="11430"/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128331"/>
                <a:ext cx="8961120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১।</a:t>
                </a:r>
                <a:r>
                  <a:rPr lang="en-US" sz="3200" dirty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ক্লোরাইড কোন তড়িৎদ্বারে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গ্যাসে পরিণত হয়? </a:t>
                </a:r>
              </a:p>
              <a:p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ক ক্যাথোড                           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খ  অ্যানোড </a:t>
                </a:r>
              </a:p>
              <a:p>
                <a:r>
                  <a:rPr lang="bn-IN" sz="3200" dirty="0" smtClean="0">
                    <a:ln w="11430"/>
                    <a:latin typeface="Times New Roman" pitchFamily="18" charset="0"/>
                    <a:cs typeface="NikoshBAN" pitchFamily="2" charset="0"/>
                  </a:rPr>
                  <a:t>  গ 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অ্যানোড–ক্যাথোড                  ঘ  কোষের যে কোনো স্থানে  </a:t>
                </a:r>
              </a:p>
              <a:p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২।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শুষ্ক কোষে কোনটি ক্যাথোড দন্ড হিসেবে ব্যবহূত হয়? </a:t>
                </a:r>
                <a:endParaRPr lang="en-US" sz="3200" dirty="0" smtClean="0">
                  <a:ln w="11430"/>
                  <a:latin typeface="Century Gothic"/>
                  <a:cs typeface="Times New Roman" pitchFamily="18" charset="0"/>
                </a:endParaRPr>
              </a:p>
              <a:p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ক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  খ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         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গ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ঘ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Mg </a:t>
                </a:r>
                <a:endParaRPr lang="en-US" sz="3200" dirty="0">
                  <a:ln w="11430"/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28331"/>
                <a:ext cx="8961120" cy="2616101"/>
              </a:xfrm>
              <a:prstGeom prst="rect">
                <a:avLst/>
              </a:prstGeom>
              <a:blipFill rotWithShape="1">
                <a:blip r:embed="rId2"/>
                <a:stretch>
                  <a:fillRect l="-1701" t="-4196" b="-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051138" y="2702414"/>
            <a:ext cx="290946" cy="3602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8229" y="4205312"/>
            <a:ext cx="290946" cy="3602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4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001" y="2696296"/>
            <a:ext cx="672491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শুষ্ক কোষ কী?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লাইম ওয়াটার  কী?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তড়িৎ বিশ্লেষণ কী 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শুষ্ক কোষে দস্তার চোঙে কী হিসেবে কাজ করে ?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109" y="507998"/>
            <a:ext cx="3283527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746" y="3581267"/>
                <a:ext cx="898925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প্রশ্নঃ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CaO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CO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OH </a:t>
                </a:r>
                <a:r>
                  <a:rPr lang="en-US" sz="3200" dirty="0">
                    <a:latin typeface="Century Gothic"/>
                    <a:cs typeface="Times New Roman" pitchFamily="18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𝐶𝑂𝑂𝐻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Century Gothic"/>
                    <a:cs typeface="Times New Roman" pitchFamily="18" charset="0"/>
                  </a:rPr>
                  <a:t>Ca +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O</m:t>
                    </m:r>
                  </m:oMath>
                </a14:m>
                <a:r>
                  <a:rPr lang="en-US" sz="3200" dirty="0">
                    <a:latin typeface="Century Gothic"/>
                    <a:cs typeface="Times New Roman" pitchFamily="18" charset="0"/>
                  </a:rPr>
                  <a:t> </a:t>
                </a:r>
                <a:endParaRPr lang="en-US" sz="3200" dirty="0"/>
              </a:p>
              <a:p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এই বিক্রিয়াটি কী ধরনের ? ব্যাখ্যা  কর।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6" y="3581267"/>
                <a:ext cx="8989254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695" t="-1016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2249" y="0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C:\Users\Tump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3551"/>
            <a:ext cx="9143999" cy="57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3746" y="1144277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018" y="411124"/>
            <a:ext cx="414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ছবি গুলো  লক্ষ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umpa\Desktop\to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3" y="1230116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mpa\Desktop\rem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93" y="911029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umpa\Desktop\imag98uy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17" y="3161493"/>
            <a:ext cx="3165230" cy="207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umpa\Desktop\batar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19" y="29607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69110" y="5515352"/>
            <a:ext cx="414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এগুলোকে  আমরা কী বলি?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5243" y="5922967"/>
            <a:ext cx="329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ড্রাইসেল বা শুষ্ক কোষ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C:\Users\Tumpa\Desktop\fd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68" y="3063679"/>
            <a:ext cx="1390210" cy="20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9"/>
            </p:par>
          </p:childTnLst>
        </p:cTn>
      </p:par>
    </p:tnLst>
    <p:bldLst>
      <p:bldP spid="2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8096" y="2761610"/>
            <a:ext cx="2326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শুষ্ক কোষ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405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44" y="2997083"/>
            <a:ext cx="8679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শুষ্ক কোষ  কী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২। শুষ্ক কোষের গঠন বর্ণনা  করতে  পারবে।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৩।রাসায়নিক বিক্রিয়ার তাপশক্তির রুপান্তর  ব্যাখ্যা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তড়িৎ বিশ্লেষণ ব্যাখ্যা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80358" y="5966731"/>
            <a:ext cx="4735876" cy="58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কি ল্যাবটরিতে দেখেছ?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Tumpa\Desktop\caciyam esit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85" y="4005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mpa\Desktop\C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98" y="60058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umpa\Desktop\co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5" y="3908621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umpa\Desktop\g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98" y="3780692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8641" y="2602523"/>
                <a:ext cx="8159262" cy="1463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আমরা টর্চ লাইট , বিভিন্ন রকম রিমোট  কন্ট্রোলার , নানা রকম খেলনা ইত্যাদি ক্ষেত্রে যে ব্যাটারি ব্যবহার করি এগুলোকে শুষ্ক কোষ বলে।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1" y="2602523"/>
                <a:ext cx="8159262" cy="1463040"/>
              </a:xfrm>
              <a:prstGeom prst="rect">
                <a:avLst/>
              </a:prstGeom>
              <a:blipFill rotWithShape="1">
                <a:blip r:embed="rId2"/>
                <a:stretch>
                  <a:fillRect l="-149" t="-8750" r="-1495" b="-17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70738" y="998806"/>
            <a:ext cx="2074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শুষ্ক কোষ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7618" y="455495"/>
            <a:ext cx="6035039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শুষ্ক কোষ কীভাবে তৈরি করা যায়?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Tumpa\Desktop\d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04" y="1490223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57" y="4866474"/>
            <a:ext cx="8820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অ্যামোনিয়াম ক্লোরাইড, কয়লার গুড়া এবং ম্যাংগানিজ ডাইঅক্সাইড ভালভাবে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মিশিয়ে তাতে অল্প পরিমানে পানি যোগ করে পেস্ট বা লেই তৈরি করা হয়।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66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74" y="421794"/>
            <a:ext cx="8750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 আকৃতির দস্তার চোঙের মধ্যে একটি কী বসানো থাকে? </a:t>
            </a:r>
            <a:endParaRPr lang="bn-BD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896" y="5588229"/>
            <a:ext cx="83140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শুষ্ক কোষের উপরের অংশ কার্বন দন্ডটির চারপাশে কী দিয়ে ডেকে দেওয়া হয়? </a:t>
            </a:r>
            <a:endParaRPr lang="bn-BD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Tumpa\Desktop\don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30" y="1810732"/>
            <a:ext cx="1295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9514" y="1220863"/>
            <a:ext cx="6358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কার্বন দন্ডের মাথায় একটি কী পরানো থাকে?  </a:t>
            </a:r>
            <a:endParaRPr lang="bn-BD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474" y="2585145"/>
            <a:ext cx="6358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দস্তার চোঙ কী হিসেবে কাজ করে? </a:t>
            </a:r>
            <a:endParaRPr lang="bn-BD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896" y="4769616"/>
            <a:ext cx="7059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ধাতব টুপি দিয়ে ঢাকা অংশ কী হিসেবে কাজ করে?  </a:t>
            </a:r>
            <a:endParaRPr lang="bn-BD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20713</TotalTime>
  <Words>718</Words>
  <Application>Microsoft Office PowerPoint</Application>
  <PresentationFormat>On-screen Show (4:3)</PresentationFormat>
  <Paragraphs>104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Tumpa</cp:lastModifiedBy>
  <cp:revision>1819</cp:revision>
  <dcterms:created xsi:type="dcterms:W3CDTF">2015-11-14T15:10:43Z</dcterms:created>
  <dcterms:modified xsi:type="dcterms:W3CDTF">2020-01-06T22:00:12Z</dcterms:modified>
</cp:coreProperties>
</file>