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  <p:sldId id="264" r:id="rId21"/>
    <p:sldId id="266" r:id="rId22"/>
    <p:sldId id="267" r:id="rId23"/>
    <p:sldId id="268" r:id="rId24"/>
    <p:sldId id="270" r:id="rId25"/>
    <p:sldId id="269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44" autoAdjust="0"/>
  </p:normalViewPr>
  <p:slideViewPr>
    <p:cSldViewPr>
      <p:cViewPr>
        <p:scale>
          <a:sx n="73" d="100"/>
          <a:sy n="73" d="100"/>
        </p:scale>
        <p:origin x="-12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izan.interspeed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8839200" cy="582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5029200" cy="1295400"/>
          </a:xfr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304800"/>
            <a:ext cx="8686800" cy="6553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BwZg‡a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wcZ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…‡`‡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Aeva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DwVj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Ô†Kbv‡ePv-`i`v‡gi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eywS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AvwmqvwQ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hvBe|Õ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hvnv‡K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Zvnv‡KB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Ô†`‡L‡Qb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gnvkq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AvRKvjKvi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Q‡j‡`i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?Õ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yB-GKRb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¯¿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bxwZwk¶v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Kv‡RB|Õ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welgq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mš—v‡bi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¨¶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n‡Zv`¨g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ewmqv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iwn‡jb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GKcÖKvi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welYœ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wbivb›`fv‡e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k¦ïievwo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wbi~cgv‡K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Uvwbqv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ivwL‡Z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wbiy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wRÁvmv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ÔZviv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†`‡e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?Õ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Ô†Kb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†`‡e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Avme|Õ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cÖvqB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envBevwo‡Z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cÖwZcwË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PvKi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</a:t>
            </a: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wbPz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bR‡i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†`‡L|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Aš—tcy‡ii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evwn‡i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cuvP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wgwb‡Ui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Kv‡bvw`b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g‡q‡K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pl-PL" sz="2000" dirty="0" smtClean="0">
                <a:latin typeface="SutonnyMJ" pitchFamily="2" charset="0"/>
                <a:cs typeface="SutonnyMJ" pitchFamily="2" charset="0"/>
              </a:rPr>
              <a:t>†`wL‡Z cvb, †Kv‡bv w`b-ev †`wL‡Z cvb bv|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0"/>
            <a:ext cx="86868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KzUz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¤^M„‡n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w¯’i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nDK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UvKvUv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pl-PL" dirty="0" smtClean="0">
                <a:latin typeface="SutonnyMJ" pitchFamily="2" charset="0"/>
                <a:cs typeface="SutonnyMJ" pitchFamily="2" charset="0"/>
              </a:rPr>
              <a:t>†kva Kwiqv w`‡Z nB‡e|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FYfvi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Kuv‡a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Pvwcqv‡Q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ZvnviB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mvgjv‡bv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ytmva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LiPc‡Îi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AZ¨š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UvbvUvwb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cwoqv‡Q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cvIbv`vi‡`i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wóc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GovBevi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me©`vB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bvbvi~c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nB‡Z‡Q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k¦ïievwo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DwV‡Z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ewm‡Z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LuvUv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jvMvB‡Z‡Q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wcZ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…M„‡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wb›`v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ïwbqv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w`qv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AkÖ“wemR©b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wbZ¨wµqvi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uvovBqv‡Q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kvïwoi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Av‡µ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wKQz‡ZB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hw`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ÔAvnv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eD‡qi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gyLLvwb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RyovBqv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kvïwo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SsKvi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DwVqv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ÔkÖx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Zgwb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kÖx|Õ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eD‡qi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LvIqvciviI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hw`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qvciZš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cÖwZ‡ewkbx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Î“wUi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L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kvïwo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ÔIB †Xi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n‡q‡Q|Õ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cvBZ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mK‡jB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ea~i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duvwK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GB-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Abv`i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Acgv‡bi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vwK‡e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emZevwo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weµ‡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jvwM‡jb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Q‡j‡`i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M„nnxb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ewmqv‡Qb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Mvc‡b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ivwL‡jb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w¯’i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KwiqvwQ‡jb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KŠk‡j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Pwj‡eb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Zvunvi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it-IT" dirty="0" smtClean="0">
                <a:latin typeface="SutonnyMJ" pitchFamily="2" charset="0"/>
                <a:cs typeface="SutonnyMJ" pitchFamily="2" charset="0"/>
              </a:rPr>
              <a:t>g„Zz¨i c~‡e© G K_v †Q‡jiv Rvwb‡Z cvwi‡e bv|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Q‡jiv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Rvwb‡Z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Avwmqv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Kuvw`qv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cwoj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weevwnZ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Kvnv‡iv-ev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mš—vb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AvcwË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AZ¨š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i“Zi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uvovBj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we¯—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my‡`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jvwM‡jb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†h,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msmv‡ii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LiP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0"/>
            <a:ext cx="86868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eywS‡Z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cvwij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e„‡×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¡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ï®‹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m`¨msKzwPZ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ˆ`b¨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ywðš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—v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cwoj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Acivax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AbyZvc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Mvcb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envBevwoi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AbygwZ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µ‡g 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YKv‡ji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mv¶vrjvf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Kwi‡Zb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dv‡U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nvwm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e¨w_Z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wcZ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ü`q‡K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w`bKZK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wbZvš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Aaxi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DwVqv‡Q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¤-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`~‡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vwK‡Z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Ôevev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hvI|Õ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ÔAv”Qv|Õ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bvBÑ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†h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c‡Yi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eÜK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ivwL‡Z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GgbwK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k©b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mms‡Kv‡P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wf¶v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Pvwn‡Z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mgqwe‡k‡l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wbivk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K_vwU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Pvwn‡j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envB‡qi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¤^‡Ü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¯— †ck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nxbZv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KZ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KZ 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KwiqvwQ‡jb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Mvcb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286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bvU-KLvwb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i“gv‡j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RovBqv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Pv`‡i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euvwaqv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envB‡qi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cÖ_‡g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nvm¨gy‡L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cvovi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Lei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cvwo‡jb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n‡iK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òi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g¯—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Pzwi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wMqv‡Q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A‡`¨vcvš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weeiY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bexbgvae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ivavgvae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fvB‡qi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Zzjbv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we`¨veyw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× I 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m¤^‡Ü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ivavgva‡ei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myL¨vwZ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bexbgva‡ei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wb›`v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e¨v‡gv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Avwmqv‡Q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†m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¤^‡Ü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A‡bK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AvRMwe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ûu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bvgvBqv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ivwLqv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Ônuv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envB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UvKvUv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hvw”Q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Agwb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mgqKv‡j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ey‡ov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c‡owQ|Õ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xN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f~wgKv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cÄ‡ii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wZbLvwb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Aw¯’i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wZbLvwb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Ae‡n‡j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m‡egvÎ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bvU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AÆnvm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DwV‡jb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Ô_vK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envB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I‡Z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cÖPwjZ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cÖev‡`i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-L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ewj‡jb,mvgvb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yM©Ü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NUbvi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Avwbevi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KvnviI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Ñ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fvwe‡jb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Ô†mmKjKzUzw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Zvims‡KvP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kvfv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gg©vnZfv‡eA‡bK¶Y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Pzc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vwKqv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Ae‡k‡lg„`y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¯^‡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cvwo‡jb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KviYgvÎ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-L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Ô†m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n‡”Q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bv|Õ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K‡g©vcj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‡¶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vbvš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Pwjqv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n‡¯—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K‡qKLvwb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Pv`‡ii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cÖv‡š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euvwaqv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wdwiqv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cÖwZÁv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mg¯—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Ams‡Kv‡P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cvwi‡eb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ZZw`b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envBevwo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hvB‡eb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eûw`b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wbi~cgv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Awfgvb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Kwiqv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KwijÑZLb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jvwMj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Avwk¦b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Avwmj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ÔGevi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c~Rvi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AvwbeB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ÑÕ| Lye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k³iKg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cÂgx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lôxi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Pv`‡ii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cÖv‡š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wUKZK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euvwaqv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286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cÂgx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lôxi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Pv`‡ii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cÖv‡š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 ¸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wUKZK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euvwaqv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hvÎvi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cuvP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erm‡ii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Ô`v`v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hvw”Qm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?Õ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eûw`b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VjvMvwo‡Z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Pwoqv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LvBevi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wKQz‡ZB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wgwUevi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nB‡Z‡Q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Qq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erm‡ii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m‡iv`‡b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c~Rvi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wbgš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GKLvwbI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fv‡jv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Rvwb‡Zb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¤^‡Ü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LvB‡Z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LvB‡Z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e„×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wPš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—v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Kwiqv‡Qb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c~Rvi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wbgš¿Y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ea~MY‡K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hrmvgvb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AjsKv‡i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AbyMÖncvÎ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wi‡`ªi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¯§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xN©wbk¦vm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dwjqv‡Qb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Zvnv‡Z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jjv‡Ui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eva©K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MfxiZi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Aw¼Z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ˆ`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b¨cxwoZ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M„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µ›`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baŸwb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e„×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envBevwo‡Z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ms‡KvPfve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Øvii¶x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f…Z¨‡`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gy‡Li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PwKZ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mj¾ `„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wócvZ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wMqv‡Q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M„‡n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ïwb‡jb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wKQz¶Y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A‡c¶v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D”Q¡vm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mseiY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Kb¨vi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mv¶vr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‡›`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Rj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cwo‡Z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jvwMj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‡`,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‡`;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yBR‡b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Kn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wKQz¶Y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ÔGevi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hvw”Q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524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R¨ôcyÎ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ni‡gvnb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Qv‡Uv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cÖ‡ek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wcZv‡K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Ôevev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c‡_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fvmv‡j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?Õ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AwMœg~wZ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Ô†Zv‡`i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biKMvgx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ne|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w`we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†b ?Õ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ewmqv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Av‡Qb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Q‡jiv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Rvwb‡Z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KwiqvwQ‡jb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Rvwbqv‡Q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wLqv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AZ¨š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</a:t>
            </a:r>
          </a:p>
          <a:p>
            <a:pPr algn="ctr"/>
            <a:r>
              <a:rPr lang="nn-NO" sz="2000" dirty="0" smtClean="0">
                <a:latin typeface="SutonnyMJ" pitchFamily="2" charset="0"/>
                <a:cs typeface="SutonnyMJ" pitchFamily="2" charset="0"/>
              </a:rPr>
              <a:t>i“ó I wei³ nBqv DwV‡jb|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nuvUz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me‡j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RovBqv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Zzwjqv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Ô`v`v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bv?Õ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bZwki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evjK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wbi“i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wMqv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Ôwcwmgv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GKLvbv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†`‡e ?Õ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wbi~cgv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mg¯—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e¨vcvi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eywS‡Z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Ôevev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cqmv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k¦ïi‡K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GB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Quy‡q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ejjyg|Õ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ÔwQ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Acgvb|Õ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hw`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Z‡eB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Acgvb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hZ¶Y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ZZ¶Y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`vg !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Acgvb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vgx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Zvgv‡K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†`‡e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gv|Õ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wbi~cgv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†`q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e‡jv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ZzwgI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P‡qv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bv|Õ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Kw¤úZ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n‡¯—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bvUevuav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Pv`iwU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Kuv‡a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Zzwjqv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mK‡ji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wó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GovBqv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wdwiqv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286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GB †h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AvwbqvwQ‡jb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Kb¨vi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wb‡l‡a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w`qvB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Pwjqv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wMqv‡Qb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†m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Mvcb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iwnj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fve‡KŠZ~njx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ØvijMœKY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vmx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wbiyi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GB Lei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ïwbqv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Zuvnvi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Av‡µ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iwnj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wbi~cgvi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c‡¶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k¦ïievwo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kikh¨v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DwVj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weev‡ni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Aíw`b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c‡iB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WcywU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g¨vwR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‡÷ªU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kvš—i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Pwjqv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wMqv‡Q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msmM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nxbZv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IR‡i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AvZ¥xq‡`i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wbiyi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mv¶vrKvi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wbwl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wbiyi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i“Zi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cxov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mRb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AZ¨š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Ae‡njv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KvwZ©K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wn‡gi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mg¯—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gv_vi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iRv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Avnv‡ii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wbqg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vmxiv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Avwb‡Z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fzwjqv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hvBZ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gyL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Lywjqv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¯§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KivBqv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N‡ii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vm`vmx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KZ©vM„wnYx‡`i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AbyMÖ‡ni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Kwi‡Z‡Q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GB ms¯‹vi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e×g~j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nB‡ZwQj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Gi~c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fveUvI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hw`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Avnv‡ii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ea~i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Ae‡njv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wL‡Zb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ewj‡Zb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Ôbev‡ei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!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Mwi‡ei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Abœ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Iui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iv‡P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bv|Õ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KL‡bv-ev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ewj‡Zb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Ô†`‡Lv-bv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wQwi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n‡”Q, †`‡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cvovKvV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‡”Q|Õ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i“Zi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DwVj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mg¯—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b¨vKvwg|Õ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wbiy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mweb‡q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Ôevev‡K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fvB‡`i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†`Le,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gv|Õ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286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kvïwo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Ô†Kej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ev‡ci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hvBevi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Qj|Õ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ewj‡j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Kwi‡e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bvÑ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hw`b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mÜ¨vi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wbiyi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k¦vm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Dcw¯’Z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mBw`b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Wv³vi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wLj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mBw`b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Wv³v‡ii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e‡ov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eD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gwiqv‡Q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Lye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ayg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A‡š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—¨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wówµqv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cÖwZgv-wemR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mgv‡ivn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m¤^‡Ü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ivq‡PŠayix‡`i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jvKweL¨vZ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cÖwZcwË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e‡oveD‡qi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mrKvi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m¤^‡Ü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ivqevnv`yi‡`i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L¨vwZ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iwUqv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MjÑ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P›`bKv‡ôi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wPZv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gyjy‡K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KLbI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†`‡L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NUv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kÖv×I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Kej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ivqevnv`yi‡`i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evwo‡ZB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m¤¢e,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Bnv‡Z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Zuvnv‡`iwKwÂZ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nBqvwQj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ivgmy›`i‡K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mvš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—¦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w`evi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wKi~c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gnvmgv‡iv‡n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mK‡jB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Zvnvi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eûj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WcywU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g¨vwR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‡÷ª‡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wPwV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Avwmj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ÔAvwg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mg¯— e‡›`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¯—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jBqvwQ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Awej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‡¤^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¯¿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x‡K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cvVvB‡e|Õ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ivqevnv`y‡ii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gwnlx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wjwL‡jb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Ôevev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Avi-GKwU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g‡qi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m¤^Ü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KwiqvwQ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Awej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‡¤^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QzwU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jBqv-GLv‡b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Avwm‡e|Õ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Gev‡i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2286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_© I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UxKv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weªwUk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Avg‡ji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LZve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ivRvi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m¤£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vš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— I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cÖZvckvjx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e¨w³;</a:t>
            </a:r>
          </a:p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Zzgyj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cÖej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NviZi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fqvbK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AbyivM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Avmw³,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cÖxwZ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mvnvM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ggZv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n‡Zv`¨g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wbi“`¨g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D`¨gnxb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cÖwZcwË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m¤§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LuvUv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MÄbv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wb›`v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v‡li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Bw½Z;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wbZ¨wµqv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ˆ`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bw›`b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Kg©,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cÖwZw`‡bi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Av‡µ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we‡Øl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†µ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va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SsKvi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¸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Äb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exYv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ev`¨hš¿vw`i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qvciZš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¿ Ñ 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`ª©, 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qvi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ekxf~Z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AvRMwe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A™¢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yZ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Awek¦vm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cÄi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cuvRi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nv‡oi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LuvPv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m‡iv`‡b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†Ku‡` †Ku‡`; ¯^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fve‡KŠZ~njx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ØvijMœKY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Avov‡j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Ae¯’vb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K‡_vcK_b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2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kikh¨v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g„Zz¨kh¨v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; e‡›`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¯— Ñ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762000"/>
            <a:ext cx="3962400" cy="2057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514600"/>
            <a:ext cx="3657600" cy="1981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সরব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2514600"/>
            <a:ext cx="3581400" cy="1981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0312_075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128000" cy="6324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86200"/>
            <a:ext cx="7239000" cy="2590800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wgRvbyi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cxV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b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Pvu`cyi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mizan.interspeed@gmail.com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20140122_191626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214" y="374471"/>
            <a:ext cx="3581185" cy="357110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52" y="928468"/>
            <a:ext cx="2667000" cy="1128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আত্বীয়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252" y="24384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অনুরাগ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252" y="36576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252" y="46482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শ্বর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252" y="56388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পঞ্জর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52400"/>
            <a:ext cx="236220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শব্দার্থ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2667000" cy="12954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ysDot"/>
          </a:ln>
        </p:spPr>
      </p:pic>
      <p:sp>
        <p:nvSpPr>
          <p:cNvPr id="10" name="Rectangle 9"/>
          <p:cNvSpPr/>
          <p:nvPr/>
        </p:nvSpPr>
        <p:spPr>
          <a:xfrm>
            <a:off x="5943600" y="23622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সোহা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0141221_163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990600"/>
            <a:ext cx="2286000" cy="99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928468"/>
            <a:ext cx="2514600" cy="1052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আত্বার বন্ধন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7338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বাহানা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okher j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657600"/>
            <a:ext cx="2590800" cy="914399"/>
          </a:xfrm>
          <a:prstGeom prst="rect">
            <a:avLst/>
          </a:prstGeom>
        </p:spPr>
      </p:pic>
      <p:pic>
        <p:nvPicPr>
          <p:cNvPr id="15" name="Picture 14" descr="sternum.gif"/>
          <p:cNvPicPr>
            <a:picLocks noChangeAspect="1"/>
          </p:cNvPicPr>
          <p:nvPr/>
        </p:nvPicPr>
        <p:blipFill>
          <a:blip r:embed="rId5"/>
          <a:srcRect l="8170" t="11142" r="8170" b="15714"/>
          <a:stretch>
            <a:fillRect/>
          </a:stretch>
        </p:blipFill>
        <p:spPr>
          <a:xfrm>
            <a:off x="3200400" y="5638800"/>
            <a:ext cx="25908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096000" y="56388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বুকের হাড়ের খাঁচা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4648200"/>
            <a:ext cx="2667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মৃত্যুশ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mother love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724400"/>
            <a:ext cx="2552700" cy="8191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2438400" cy="6397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68580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</a:t>
            </a:r>
            <a:r>
              <a:rPr lang="hi-IN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নিরূপমার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নির্ধারণ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6705600" cy="762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n-BD" sz="32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২</a:t>
            </a:r>
            <a:r>
              <a:rPr lang="hi-IN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দেনাপাওনা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গল্পে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অন্তপুরে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কান্না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315200" y="1066800"/>
            <a:ext cx="16764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হাজা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2133600"/>
            <a:ext cx="17526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বিবাহ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পন্ড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হ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বে বলে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3276600"/>
            <a:ext cx="6705600" cy="762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৩</a:t>
            </a:r>
            <a:r>
              <a:rPr lang="hi-IN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নিরূপমার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পিতার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7239000" y="3276600"/>
            <a:ext cx="17526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4419600"/>
            <a:ext cx="68580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৪</a:t>
            </a:r>
            <a:r>
              <a:rPr lang="hi-IN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!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উক্তিটি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562600"/>
            <a:ext cx="6705600" cy="762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৫</a:t>
            </a:r>
            <a:r>
              <a:rPr lang="hi-IN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সুন্দরের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মিত্রের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সন্তান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7315200" y="4419600"/>
            <a:ext cx="16764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শাশুড়ির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9000" y="5562600"/>
            <a:ext cx="17526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14600"/>
            <a:ext cx="81534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“বাপ যদি পুরা দাম দিত তো মেয়ে পুরা যত্ন পাইত”  উক্তিটি বিশ্লেষণ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304800"/>
            <a:ext cx="4343400" cy="2057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4648200"/>
            <a:ext cx="5105400" cy="16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৭ মিনিট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69307" y="152400"/>
            <a:ext cx="8417493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2819400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90600" y="2590800"/>
            <a:ext cx="7620000" cy="20574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যৌতুক প্রথার কুফলের একটি তালিকা তৈরি কর।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953000"/>
            <a:ext cx="6324600" cy="152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191000" cy="79216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295400"/>
            <a:ext cx="70866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সালে রবীন্দ্রনাথ ঠাকুর নোবেল পুরষ্কার লাভ করেন?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1295400"/>
            <a:ext cx="16764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১৯১৩ সালে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667000"/>
            <a:ext cx="70866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রামসুন্দর মিত্রের কয় সন্তান ছিল?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2667000"/>
            <a:ext cx="16764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 সন্তান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810000"/>
            <a:ext cx="61722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শ্বশুর বাড়িতে নিরুপমাকে খোটা দিত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3810000"/>
            <a:ext cx="25908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যৌতুকের কারনে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5029200"/>
            <a:ext cx="61722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‘অর সব ন্যাকামি’ কে এবং কেন বলেছিল?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5105400"/>
            <a:ext cx="25908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শাশুড়ি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2" animBg="1"/>
      <p:bldP spid="9" grpId="0" animBg="1"/>
      <p:bldP spid="9" grpId="2" animBg="1"/>
      <p:bldP spid="10" grpId="0" animBg="1"/>
      <p:bldP spid="10" grpId="2" animBg="1"/>
      <p:bldP spid="11" grpId="0" animBg="1"/>
      <p:bldP spid="11" grpId="2" animBg="1"/>
      <p:bldP spid="12" grpId="0" animBg="1"/>
      <p:bldP spid="12" grpId="2" animBg="1"/>
      <p:bldP spid="13" grpId="0" animBg="1"/>
      <p:bldP spid="13" grpId="2" animBg="1"/>
      <p:bldP spid="14" grpId="2" animBg="1"/>
      <p:bldP spid="14" grpId="3" animBg="1"/>
      <p:bldP spid="15" grpId="2" animBg="1"/>
      <p:bldP spid="15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4833"/>
            <a:ext cx="5638800" cy="990600"/>
          </a:xfr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উদ্দীপকটি পড় এবং প্রশ্ন গুলোর উত্তর দাও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610600" cy="297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জেসমিনের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কামরুলের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বিবাহ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১১ই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অক্টোবর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২০১৪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কামরুল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অজুহাতে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জেসমিনকে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যৌতুকের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জ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ঈদের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কামরুল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সদস্যরা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পুণরায়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৫০,০০০/-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জেসমিনের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জেসমিনের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অপারগতা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নির্যাতন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জেসমিনকে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শ্বাসরোধ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244924"/>
            <a:ext cx="8458200" cy="2384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শ্বরশয্যা শব্দের অর্থ 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  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খ) </a:t>
            </a:r>
            <a:r>
              <a:rPr lang="bn-BD" sz="2800" dirty="0" smtClean="0">
                <a:solidFill>
                  <a:schemeClr val="bg1"/>
                </a:solidFill>
                <a:ea typeface="Times New Roman" pitchFamily="18" charset="0"/>
                <a:cs typeface="NikoshBAN" pitchFamily="2" charset="0"/>
              </a:rPr>
              <a:t>শ্বশুর বাড়িতে সব সময় নিরূপমাকে খোঁটা দিত কেন?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উদ্দীপকটি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পাওনা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বিষয়টিকে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প্রতিনিধিত্ব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ব্যাধি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যৌতুক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মতামত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04800"/>
            <a:ext cx="51054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ellow_French_Marigold_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905" y="1752600"/>
            <a:ext cx="7255895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s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69620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81800" cy="487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৪5 </a:t>
            </a: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খ্রি</a:t>
            </a:r>
            <a:r>
              <a:rPr lang="en-US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472" y="1066800"/>
            <a:ext cx="2819400" cy="715962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 বিবাহ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1219200"/>
            <a:ext cx="356235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0140807_160739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219200"/>
            <a:ext cx="3790950" cy="4452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033" y="914400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19050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033" y="2888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38862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033" y="48701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67" y="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3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67" y="19050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88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67" y="39624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463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0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0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0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936932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3233" y="5936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5936932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8233" y="5936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5936932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5633" y="5936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9233" y="5936932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20140807_160739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0"/>
            <a:ext cx="977967" cy="921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DSC_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58674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-Point Star 11"/>
          <p:cNvSpPr/>
          <p:nvPr/>
        </p:nvSpPr>
        <p:spPr>
          <a:xfrm>
            <a:off x="914400" y="1981200"/>
            <a:ext cx="3810000" cy="3048000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দেনা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419600" y="1828800"/>
            <a:ext cx="4343400" cy="3276600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পাওনা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0821_093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38200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8742" y="124264"/>
            <a:ext cx="2628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পাঠশেষে শিক্ষাথীরা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76200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657600"/>
            <a:ext cx="8458200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যৌতুক প্রথার কুফল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তৎকালীন সমাজ ব্যাবস্থার বর্ণনা করতে 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একজন গৃহবধূর আত্ববিসর্জনের কারণ ব্যাখ্যা করতে 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কন্যাদায়গ্রস্ত পিতার মনোভাব উল্লেখ করতে পারবে।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bindran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24000"/>
            <a:ext cx="2819400" cy="34608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5105401" y="4953000"/>
            <a:ext cx="4038599" cy="1752600"/>
          </a:xfrm>
          <a:prstGeom prst="ellips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মৃত্যুঃ ৭ই আগস্ট ১৯৪১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5029200"/>
            <a:ext cx="3657600" cy="17526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66"/>
            </a:solidFill>
            <a:prstDash val="sysDot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জন্মঃ ৭ই মে ১৮৬১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6096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2192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মানসী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8288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সোনার তরী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4384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বলাকা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0480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36576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42672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কল্পনা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6096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0" y="12192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বাইরে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0" y="18288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যোগাযোগ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0" y="24384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0" y="30480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শেষের কবিতা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6000" y="36576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মালঞ্চ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0" y="42672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চোখের বালি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971800" y="-228600"/>
            <a:ext cx="3124200" cy="17526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গীতাঞ্জলি </a:t>
            </a:r>
          </a:p>
          <a:p>
            <a:pPr algn="ctr"/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১৯১৩ নোবেল পুরষ্কার।   </a:t>
            </a:r>
            <a:endParaRPr lang="en-US" sz="2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209550"/>
            <a:ext cx="8915400" cy="6477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[†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25†k ˆ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ekvL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1268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(7B †g 1861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wLªóvã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KjKvZvi</a:t>
            </a:r>
            <a:r>
              <a:rPr lang="en-US" sz="2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Rvovmuv‡Kvi</a:t>
            </a:r>
            <a:endParaRPr lang="en-US" sz="2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cwiev‡i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wcZv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gnwl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†`‡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e›`ªbv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wcZvgn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wcÖÝ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ØviKvbv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we`¨vj‡qi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K‡ibwb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mvwn‡Z¨i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c`PviYv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 we¯§‡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…Z A‡_©B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Amvgvb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cÖwZfvai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e¨w³|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evj¨Kv‡jB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KwecÖwZfvi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D‡b¥l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c‡bi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eQi</a:t>
            </a:r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ebdzj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1913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ÔMxZvÄwjÕ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Kv‡e¨i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Gkxq‡`i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cÖ_g</a:t>
            </a:r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mvwn‡Z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bv‡ej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e¯‘Z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mvabvq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`ª“Z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DbœwZ</a:t>
            </a:r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wek¦`iev‡i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MŠi‡ei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Avm‡b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GKvav‡i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mvwnwZ¨K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vk©wbK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wk¶vwe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`,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myiKvi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bvU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cÖ‡hvRK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Awf‡bZv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¨,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bvUK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cÖeÜ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mvwn‡Z¨i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kvLvB</a:t>
            </a:r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Ae`v‡b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mg„×|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ARm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iPbvi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ÔgvbmxÕ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Ô†mvbvi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ZixÕ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ÔwPÎvÕ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ÔKíbvÕ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Ô¶wYKvÕ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ÔejvKvÕ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ÔcybðÕ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Ô†Pv‡Li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evwjÕ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Ô†MvivÕ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ÔN‡i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evB‡iÕ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Ô†hvMv‡hvMÕ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Ô†k‡li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KweZvÕ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ÔwemR©bÕ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ÔWvKNiÕ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Ôi³KiexÕ,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ÔMí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¸”QÕ,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ÔwewPÎ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cÖeÜÕ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we‡klfv‡e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D‡j-L‡hvM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¨| 22‡k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kÖveY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1348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(7B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 1941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wLªóvã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KjKvZvi</a:t>
            </a:r>
            <a:endParaRPr lang="en-US" sz="20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wek¦Kwe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wbtk¦vm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Z¨vM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] </a:t>
            </a:r>
            <a:endParaRPr lang="en-US" sz="2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76200"/>
            <a:ext cx="8686800" cy="6629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bvcvIbv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cuvP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Kb¨v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Rwb¥j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evc-gv‡q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ivwL‡jb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wbi~cgv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Mvôx‡Z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kŠwLb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BwZc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~‡e©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KLbI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-†`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eZvi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bvgB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wQjÑM‡Yk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KvwZ©K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cve©Zx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wbiƒcgvi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weev‡ni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Pwj‡Z‡Q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wcZv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wgÎ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cvÎ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wKQz‡ZB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g¯— GK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GKgvÎ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Q‡j‡K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mÜvb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evwni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Kwiqv‡Qb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D³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…K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welq-Avkq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hw`I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e‡b`x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Ni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e‡U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eic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`k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eûj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vbmvgMÖx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Pvwnqv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wKQzgvÎ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Zvnv‡ZB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m¤§Z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cvÎ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Kv‡bvg‡Z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nvZQvov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wKQz‡ZB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RvMvo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euvav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Póv‡ZI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Qq-mvZ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evwK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iwnj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weev‡ni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Avwmqv‡Q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weev‡ni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Dcw¯’Z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wbZvš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 AwZwi³ my‡`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xKvi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KwiqvwQj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mgqKv‡j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Dcw¯’Z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weevnmfvq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Zzgyj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Mvj‡hvM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evwaqv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ivgmy›`i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nv‡Z-cv‡q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ÔïfKvh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nBqv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wbðq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kva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w`e|Õ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ivqevnv`yi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ewj‡jb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ÔUvKv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cvB‡j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mfv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hvB‡e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bv|Õ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GB 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yN©Ubvq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Aš—tcy‡i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Kvbœv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cwoqv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GB ¸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i“Zi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wec‡`i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†m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Pwj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Mnbv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Kcv‡j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P›`b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jwcqv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Pzc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ewmqv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fvex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k¦ïiKz‡ji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Lye-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GKUv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smtClean="0">
                <a:latin typeface="SutonnyMJ" pitchFamily="2" charset="0"/>
                <a:cs typeface="SutonnyMJ" pitchFamily="2" charset="0"/>
              </a:rPr>
              <a:t>fw³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AbyivM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Rwb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¥‡Z‡Q,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Zvnv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3629</Words>
  <Application>Microsoft Office PowerPoint</Application>
  <PresentationFormat>On-screen Show (4:3)</PresentationFormat>
  <Paragraphs>256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wgRvbyi ingvb (mnKvix wkÿK)  gvZ…cxV miKvwi evwjKv D”P we`¨vjq,   Pvu`cyi mizan.interspeed@gmail.com </vt:lpstr>
      <vt:lpstr>শ্রেণিঃ নবম   বিষয়ঃ বাংলা (১ম  পত্র) সময়ঃ ৪5 মিনিট   তারিখঃ 06. ০1. 2020 খ্রি. </vt:lpstr>
      <vt:lpstr>শুভ বিবাহ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একক কাজ </vt:lpstr>
      <vt:lpstr>Slide 22</vt:lpstr>
      <vt:lpstr>দলগত কাজ </vt:lpstr>
      <vt:lpstr>মূল্যায়ন </vt:lpstr>
      <vt:lpstr>বাড়ির কাজ  উদ্দীপকটি পড় এবং প্রশ্ন গুলোর উত্তর দাও  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Toshiba</dc:creator>
  <cp:lastModifiedBy>NTC</cp:lastModifiedBy>
  <cp:revision>106</cp:revision>
  <dcterms:created xsi:type="dcterms:W3CDTF">2006-08-16T00:00:00Z</dcterms:created>
  <dcterms:modified xsi:type="dcterms:W3CDTF">2020-01-06T06:29:05Z</dcterms:modified>
</cp:coreProperties>
</file>