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9" r:id="rId13"/>
    <p:sldId id="272" r:id="rId14"/>
    <p:sldId id="273" r:id="rId15"/>
    <p:sldId id="275" r:id="rId16"/>
    <p:sldId id="276" r:id="rId17"/>
    <p:sldId id="27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>
      <p:cViewPr varScale="1">
        <p:scale>
          <a:sx n="90" d="100"/>
          <a:sy n="90" d="100"/>
        </p:scale>
        <p:origin x="1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DF460-0047-49FF-8E49-E4B817341FC2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B32D1-0DE9-47A0-9031-E332484D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6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32D1-0DE9-47A0-9031-E332484DB3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9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ব্যবহারের জন্য স্লাইডের বিভিন্ন অপশণের উপর ক্লিক করুন। ধন্যবাদ।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2F9E-9956-423E-B320-777067D4E6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3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2F9E-9956-423E-B320-777067D4E6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CA742-2770-4478-9912-CE95099980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17F6-804D-4ACC-B7A1-AE842A3DB763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1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F075-A968-46C0-BAA3-D82409285C4A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1333-6FEB-432E-B0FD-D479032ECC86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FB7E-AF97-4818-BC5B-34B6B34368E3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B903-6A81-4680-91D9-086AEC31198C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9996-4D1B-4AE9-91B3-CCAFD000ED95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A52-19FF-4B3C-BA88-735EDC312EBC}" type="datetime1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690E-37E2-41A1-9AA7-791DF3630F03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AE65-CBC5-474F-9243-3C743D81600E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504C-F57D-4F5A-A96F-1113882291FD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FF11-E24E-436A-8E33-32FE2A859AAE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5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11000" r="-6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E9F3A-A6C8-4DCD-A007-FDF422FE1DCE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DD01-E4B2-4816-9344-92E05FFA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1000" r="-6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152400"/>
            <a:ext cx="8001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3716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20" y="980535"/>
            <a:ext cx="1100500" cy="619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8" y="2567940"/>
            <a:ext cx="744855" cy="1295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5118-4EF8-4D7D-878F-A0A1855A41B9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" presetClass="exit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7" dur="4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5879 L 0.07917 -0.05787 C 0.07995 -0.06273 0.08099 -0.06574 0.08138 -0.07014 C 0.08165 -0.07315 0.08165 -0.07592 0.08204 -0.0787 C 0.0836 -0.08889 0.08282 -0.08356 0.08425 -0.09444 C 0.08464 -0.09653 0.08477 -0.09884 0.08516 -0.10092 C 0.08542 -0.10185 0.08568 -0.10301 0.08581 -0.1044 C 0.0862 -0.10648 0.08646 -0.11018 0.08698 -0.11227 C 0.09206 -0.13889 0.08633 -0.10324 0.09193 -0.13356 C 0.09206 -0.13472 0.09232 -0.13588 0.09245 -0.1375 C 0.09284 -0.13889 0.09297 -0.14051 0.09336 -0.14213 C 0.09375 -0.14398 0.09428 -0.14467 0.09454 -0.14629 C 0.09519 -0.15 0.09545 -0.15347 0.09597 -0.15717 C 0.09688 -0.16204 0.09792 -0.16643 0.09857 -0.17176 C 0.09883 -0.17315 0.09909 -0.17477 0.09922 -0.17616 C 0.09948 -0.17754 0.09987 -0.1787 0.10013 -0.18032 C 0.103 -0.19722 0.09896 -0.17477 0.10105 -0.18773 C 0.10131 -0.19004 0.10196 -0.19143 0.10222 -0.19421 C 0.10235 -0.19583 0.10248 -0.19745 0.10274 -0.1993 C 0.10287 -0.20046 0.10313 -0.20139 0.10326 -0.20278 C 0.10352 -0.2044 0.10365 -0.20579 0.10391 -0.20717 C 0.10417 -0.20787 0.1043 -0.20856 0.10456 -0.20995 C 0.10482 -0.21204 0.10482 -0.21412 0.10508 -0.2162 C 0.10625 -0.22592 0.10508 -0.21204 0.10625 -0.22384 C 0.10651 -0.22616 0.10651 -0.2287 0.10691 -0.23148 C 0.10691 -0.23217 0.1073 -0.2331 0.10743 -0.23426 C 0.10769 -0.23611 0.10808 -0.23773 0.10834 -0.23981 C 0.10847 -0.24167 0.10873 -0.24305 0.10886 -0.24514 C 0.10912 -0.24653 0.1099 -0.25231 0.11029 -0.2544 C 0.11133 -0.2581 0.11198 -0.26296 0.11329 -0.26528 C 0.11407 -0.26667 0.11485 -0.26759 0.11563 -0.26944 C 0.11654 -0.27153 0.11732 -0.275 0.11823 -0.27662 C 0.12006 -0.28009 0.12201 -0.28079 0.12383 -0.28333 C 0.12592 -0.28588 0.125 -0.28472 0.1267 -0.28611 C 0.12761 -0.28866 0.12839 -0.29143 0.1293 -0.29282 L 0.13165 -0.29583 C 0.13204 -0.29629 0.1323 -0.29653 0.13256 -0.29722 C 0.13308 -0.29768 0.13347 -0.29815 0.13399 -0.29907 C 0.13438 -0.29954 0.13464 -0.30069 0.1349 -0.30162 C 0.13607 -0.30231 0.13724 -0.30231 0.13842 -0.30324 L 0.13959 -0.3044 C 0.13985 -0.30509 0.14011 -0.30579 0.1405 -0.30648 C 0.14089 -0.30717 0.14115 -0.30741 0.14167 -0.30741 C 0.14571 -0.30741 0.14974 -0.30671 0.15391 -0.30648 C 0.15821 -0.30324 0.153 -0.3081 0.15625 -0.30231 C 0.15665 -0.30162 0.15717 -0.30162 0.15769 -0.30162 C 0.15808 -0.30046 0.15847 -0.3 0.15899 -0.29907 C 0.15938 -0.29792 0.15977 -0.29676 0.16029 -0.29583 C 0.16068 -0.29537 0.16107 -0.29537 0.16159 -0.29467 C 0.16211 -0.29375 0.16263 -0.29236 0.16329 -0.29143 C 0.16381 -0.29074 0.16472 -0.29004 0.16537 -0.28935 C 0.16693 -0.28333 0.16524 -0.28866 0.16797 -0.28518 C 0.16823 -0.28472 0.16849 -0.28379 0.16875 -0.28333 C 0.16915 -0.28287 0.16941 -0.28241 0.16967 -0.28217 C 0.1698 -0.28217 0.17214 -0.28379 0.1724 -0.28449 C 0.17266 -0.28518 0.17279 -0.28657 0.17318 -0.28727 C 0.17461 -0.29074 0.1754 -0.29097 0.17709 -0.29282 C 0.17735 -0.29329 0.17761 -0.29444 0.17787 -0.29467 C 0.17852 -0.29629 0.1793 -0.29722 0.17995 -0.29907 C 0.18021 -0.3 0.18047 -0.30162 0.18086 -0.30231 C 0.18151 -0.3044 0.1823 -0.30579 0.18282 -0.30741 C 0.18477 -0.31366 0.18269 -0.31042 0.18464 -0.31296 C 0.18529 -0.31528 0.1862 -0.31713 0.18672 -0.32014 C 0.18685 -0.32153 0.18698 -0.32292 0.18724 -0.3243 C 0.18763 -0.32754 0.18842 -0.33032 0.18894 -0.33287 C 0.18959 -0.33866 0.18894 -0.33356 0.18985 -0.33935 C 0.19011 -0.34074 0.19024 -0.34213 0.1905 -0.34352 C 0.19076 -0.34467 0.19102 -0.34583 0.19141 -0.34676 C 0.19193 -0.35301 0.19115 -0.34722 0.19245 -0.35231 C 0.19284 -0.35324 0.19297 -0.35509 0.19336 -0.35625 C 0.19388 -0.35787 0.19454 -0.35903 0.19519 -0.36042 L 0.19688 -0.36481 C 0.19727 -0.36574 0.19779 -0.36667 0.19805 -0.36782 C 0.19844 -0.36898 0.19857 -0.37037 0.19896 -0.37106 C 0.19922 -0.37176 0.19948 -0.37176 0.19987 -0.37222 C 0.20013 -0.37315 0.2004 -0.37454 0.20066 -0.37523 C 0.20131 -0.37685 0.20183 -0.37801 0.20248 -0.3794 C 0.20274 -0.38009 0.20313 -0.38079 0.20326 -0.38171 C 0.20495 -0.38773 0.20339 -0.38264 0.20508 -0.38588 C 0.20547 -0.38657 0.2056 -0.3875 0.20599 -0.38819 C 0.20638 -0.38866 0.20691 -0.38866 0.20743 -0.38889 C 0.21068 -0.39213 0.20782 -0.39028 0.21042 -0.39213 C 0.2129 -0.39421 0.21081 -0.39213 0.21355 -0.39537 L 0.21446 -0.39653 L 0.21537 -0.39745 C 0.21862 -0.39722 0.22175 -0.39722 0.225 -0.39653 C 0.22526 -0.39653 0.22566 -0.39583 0.22579 -0.39537 C 0.22943 -0.38981 0.225 -0.39653 0.22787 -0.39097 C 0.22813 -0.39074 0.22852 -0.39051 0.22878 -0.39004 C 0.22904 -0.38958 0.2293 -0.38866 0.22956 -0.38819 C 0.22995 -0.38727 0.23047 -0.3868 0.23086 -0.38588 C 0.23243 -0.37685 0.23021 -0.3875 0.2323 -0.38171 C 0.23334 -0.3787 0.23256 -0.37847 0.23321 -0.37523 C 0.23386 -0.37153 0.23412 -0.37222 0.23516 -0.37106 C 0.23568 -0.37153 0.2362 -0.37106 0.23672 -0.37222 C 0.23698 -0.37315 0.23724 -0.37523 0.2375 -0.37662 C 0.23776 -0.37708 0.23816 -0.37778 0.23842 -0.37847 C 0.23855 -0.3794 0.23855 -0.38079 0.23881 -0.38171 C 0.2392 -0.38333 0.23985 -0.38403 0.2405 -0.38472 C 0.24245 -0.39167 0.24037 -0.38518 0.24219 -0.38889 C 0.24297 -0.39051 0.24428 -0.39444 0.24519 -0.39537 C 0.2461 -0.39653 0.24102 -0.40023 0.24974 -0.39745 L 0.28321 -0.42268 L 0.30339 -0.39977 L 0.31159 -0.27662 L 0.27787 -0.17917 L 0.29571 -0.11342 L 0.3293 -0.08495 L 0.3586 -0.07222 L 0.36602 -0.05926 " pathEditMode="relative" rAng="0" ptsTypes="AAAAAAAAAAAAAAAAAAAAAAAAAAAAAAAAAAAAAAAAAAAAAAAAAAAAAAAAAAAAAAAAAAAAAAAAAAAAAAAAAAAAAAAAAAAAAAAAAAAAAAAAAAAAAA">
                                      <p:cBhvr>
                                        <p:cTn id="26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7315200" y="2667000"/>
            <a:ext cx="2819400" cy="1752600"/>
          </a:xfrm>
          <a:prstGeom prst="flowChartInputOutpu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886700" y="2667000"/>
            <a:ext cx="1676400" cy="1752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315200" y="2667000"/>
            <a:ext cx="2857500" cy="175260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50074" y="4306120"/>
            <a:ext cx="56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8013" y="4419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0517" y="241700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07613" y="2438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78813" y="363602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813" y="3636020"/>
                <a:ext cx="4572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264" y="2971115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264" y="2971115"/>
                <a:ext cx="457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62050" y="912505"/>
                <a:ext cx="939165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রম্বসক্ষেত্রঃ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চতুর্ভুজক্ষেত্রের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বাহুগুলো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সমান্তরাল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বাহুগুলোর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রম্বসক্ষেত্র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রম্বসক্ষেত্রের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কর্ণদ্বয়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50" y="912505"/>
                <a:ext cx="9391650" cy="1631216"/>
              </a:xfrm>
              <a:prstGeom prst="rect">
                <a:avLst/>
              </a:prstGeom>
              <a:blipFill rotWithShape="0">
                <a:blip r:embed="rId13"/>
                <a:stretch>
                  <a:fillRect l="-1429" t="-4120" r="-974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307388" y="3340447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7450" y="3110865"/>
                <a:ext cx="6324600" cy="230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রম্বসক্ষেত্রটিকে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ত্রিভুজক্ষেত্রে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কর্ণদ্বয়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সমদ্বিখন্ডিত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রম্বসক্ষেত্রের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ক্ষত্রফলঃ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3110865"/>
                <a:ext cx="6324600" cy="2304990"/>
              </a:xfrm>
              <a:prstGeom prst="rect">
                <a:avLst/>
              </a:prstGeom>
              <a:blipFill rotWithShape="0">
                <a:blip r:embed="rId14"/>
                <a:stretch>
                  <a:fillRect l="-2122" t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8CCA-5C80-4378-BF3F-C0C1583DDDC3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63087" y="898263"/>
            <a:ext cx="93410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ট্রাপিজিয়ামক্ষেত্রঃ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বাহুদ্বয়ের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= a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 = b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 = FG = h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1777" y="3642139"/>
            <a:ext cx="2465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04125" y="3530935"/>
            <a:ext cx="35956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6565" y="2082208"/>
            <a:ext cx="65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933" y="2153649"/>
            <a:ext cx="49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8308" y="2042525"/>
            <a:ext cx="34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26514" y="37864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9403825" y="3794932"/>
            <a:ext cx="1425901" cy="19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374063" y="2370327"/>
            <a:ext cx="1197536" cy="14102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Process 23"/>
          <p:cNvSpPr/>
          <p:nvPr/>
        </p:nvSpPr>
        <p:spPr>
          <a:xfrm>
            <a:off x="8349852" y="2387773"/>
            <a:ext cx="1187450" cy="1409124"/>
          </a:xfrm>
          <a:prstGeom prst="flowChartProcess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525000" y="2362200"/>
            <a:ext cx="1304726" cy="14704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974402" y="2352032"/>
            <a:ext cx="370819" cy="14285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941997" y="2385686"/>
            <a:ext cx="812075" cy="20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902708" y="1930574"/>
            <a:ext cx="5944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523688" y="4208382"/>
            <a:ext cx="742284" cy="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690272" y="4196178"/>
            <a:ext cx="685892" cy="2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8937359" y="1930574"/>
            <a:ext cx="721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323341" y="4023139"/>
            <a:ext cx="30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72548" y="1702642"/>
            <a:ext cx="41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525000" y="2965109"/>
            <a:ext cx="15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04800" y="2872997"/>
                <a:ext cx="9783697" cy="2826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GB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GB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</a:t>
                </a:r>
                <a:r>
                  <a:rPr lang="en-GB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ক্ষেত্রটিকে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GB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ট্রাপিজিয়ামের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ক্ষেত্রফলঃ</a:t>
                </a:r>
                <a:endParaRPr lang="bn-IN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 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𝐴𝐶𝐷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𝐶𝐷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×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𝐴𝐹</m:t>
                    </m:r>
                  </m:oMath>
                </a14:m>
                <a:endParaRPr lang="en-US" sz="2400" b="0" dirty="0" smtClean="0"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+ 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সমান্তরাল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দুইবাহুর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72997"/>
                <a:ext cx="9783697" cy="2826543"/>
              </a:xfrm>
              <a:prstGeom prst="rect">
                <a:avLst/>
              </a:prstGeom>
              <a:blipFill rotWithShape="0">
                <a:blip r:embed="rId2"/>
                <a:stretch>
                  <a:fillRect l="-935" t="-2371" b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7386-2E70-4E9E-950D-C717B72EF26A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8" grpId="0"/>
      <p:bldP spid="19" grpId="0"/>
      <p:bldP spid="20" grpId="0"/>
      <p:bldP spid="21" grpId="0"/>
      <p:bldP spid="24" grpId="0" animBg="1"/>
      <p:bldP spid="68" grpId="0"/>
      <p:bldP spid="69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818419"/>
            <a:ext cx="35814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514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 সংজ্ঞা দাও ?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 ট্রাপিজিয়ামের ক্ষেত্রফলের সূত্রটি লিখ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কর্ন এবং রম্বসের ক্ষেত্রফলের সূত্রটি লিখ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1371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পাঁচ মিনিট।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3CFF-BA56-43BE-A889-827830ECAD72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533400"/>
            <a:ext cx="3200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1143000"/>
                <a:ext cx="373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আয়তকার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ক্ষেত্রের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যদি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তবে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ক্ষেত্রটি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বর্গাকার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IN" sz="2400" b="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আয়তাকার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ত্রের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প্রস্থ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নির্ণয়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43000"/>
                <a:ext cx="37338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816" r="-162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933016" y="2350532"/>
            <a:ext cx="1524000" cy="1219200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2362200"/>
            <a:ext cx="838200" cy="1219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581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3569732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21013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433" y="2133600"/>
            <a:ext cx="27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9016" y="2719864"/>
            <a:ext cx="2899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2673" y="2726161"/>
            <a:ext cx="2899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1608" y="1796534"/>
            <a:ext cx="29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66935" y="1982464"/>
            <a:ext cx="5746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239000" y="1992195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59283" y="2650867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283" y="2650867"/>
                <a:ext cx="1371600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222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443133" y="2008897"/>
            <a:ext cx="2899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1816" y="3530367"/>
            <a:ext cx="2899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9624" y="3841126"/>
            <a:ext cx="29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543800" y="4024191"/>
            <a:ext cx="563033" cy="2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54271" y="4033468"/>
            <a:ext cx="4534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43133" y="2835533"/>
            <a:ext cx="43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63991"/>
            <a:ext cx="4031192" cy="47966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1B2E-D96F-4DF9-8576-5DDF3981A4C0}" type="datetime1">
              <a:rPr lang="en-US" smtClean="0"/>
              <a:t>1/6/2020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/>
      <p:bldP spid="9" grpId="0"/>
      <p:bldP spid="10" grpId="0"/>
      <p:bldP spid="11" grpId="0"/>
      <p:bldP spid="13" grpId="0"/>
      <p:bldP spid="15" grpId="0"/>
      <p:bldP spid="17" grpId="0"/>
      <p:bldP spid="23" grpId="0"/>
      <p:bldP spid="24" grpId="0"/>
      <p:bldP spid="25" grpId="0"/>
      <p:bldP spid="26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066800"/>
            <a:ext cx="25146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11353800" cy="4572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আয়তকার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বাগানের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2000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বর্গমিটার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যদি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মিটার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কম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তবে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বাগানটি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বর্গাকার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হয়।</m:t>
                    </m:r>
                  </m:oMath>
                </a14:m>
                <a:r>
                  <a:rPr lang="bn-IN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11353800" cy="457200"/>
              </a:xfrm>
              <a:prstGeom prst="rect">
                <a:avLst/>
              </a:prstGeom>
              <a:blipFill rotWithShape="0">
                <a:blip r:embed="rId2"/>
                <a:stretch>
                  <a:fillRect l="-751" t="-9091" b="-3506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667000"/>
                <a:ext cx="11353800" cy="1815882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আয়তকার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বাগানের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প্রস্থকে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যথাক্রমে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মিটার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মিটার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ধরে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প্রয়োজনীয়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সমীকরন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গঠন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কর।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 </m:t>
                      </m:r>
                    </m:oMath>
                  </m:oMathPara>
                </a14:m>
                <a:endParaRPr lang="bn-IN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খ. বাগানের দৈর্ঘ্য ও প্রস্থ নির্ণয় কর ।</a:t>
                </a: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গ. যদি আয়তকার বাগানের পরিসীমা কোনো রম্বসের পরিসীমার সমান হয় এবং রম্বসের ক্ষুদ্রতম  কর্ণটি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হয়, তবে রম্বসের অপর কর্ণ এবং ক্ষেত্রফল নির্ণয় কর 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11353800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072" r="-804" b="-8333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0" y="115913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0A14-29EF-40D8-BA39-5AA8C0659466}" type="datetime1">
              <a:rPr lang="en-US" smtClean="0"/>
              <a:t>1/6/2020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82" y="2110587"/>
            <a:ext cx="3850459" cy="1110338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82" y="2089100"/>
            <a:ext cx="3917575" cy="116362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55897" y="661269"/>
            <a:ext cx="371771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436740"/>
                <a:ext cx="9753600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তার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পরিসীমা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436740"/>
                <a:ext cx="975360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2198077"/>
                <a:ext cx="2250897" cy="569609"/>
              </a:xfrm>
              <a:prstGeom prst="rect">
                <a:avLst/>
              </a:prstGeom>
              <a:no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198077"/>
                <a:ext cx="2250897" cy="569609"/>
              </a:xfrm>
              <a:prstGeom prst="rect">
                <a:avLst/>
              </a:prstGeom>
              <a:blipFill rotWithShape="0">
                <a:blip r:embed="rId8"/>
                <a:stretch>
                  <a:fillRect t="-212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9600" y="2170823"/>
                <a:ext cx="2056588" cy="568838"/>
              </a:xfrm>
              <a:prstGeom prst="rect">
                <a:avLst/>
              </a:prstGeom>
              <a:no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170823"/>
                <a:ext cx="2056588" cy="568838"/>
              </a:xfrm>
              <a:prstGeom prst="rect">
                <a:avLst/>
              </a:prstGeom>
              <a:blipFill rotWithShape="0">
                <a:blip r:embed="rId9"/>
                <a:stretch>
                  <a:fillRect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2815117"/>
                <a:ext cx="2250898" cy="565155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15117"/>
                <a:ext cx="2250898" cy="565155"/>
              </a:xfrm>
              <a:prstGeom prst="rect">
                <a:avLst/>
              </a:prstGeom>
              <a:blipFill rotWithShape="0">
                <a:blip r:embed="rId10"/>
                <a:stretch>
                  <a:fillRect t="-212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0" y="2798569"/>
                <a:ext cx="2056588" cy="565155"/>
              </a:xfrm>
              <a:prstGeom prst="rect">
                <a:avLst/>
              </a:prstGeom>
              <a:no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ঘ</m:t>
                        </m:r>
                      </m:e>
                    </m:d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798569"/>
                <a:ext cx="2056588" cy="565155"/>
              </a:xfrm>
              <a:prstGeom prst="rect">
                <a:avLst/>
              </a:prstGeom>
              <a:blipFill rotWithShape="0">
                <a:blip r:embed="rId11"/>
                <a:stretch>
                  <a:fillRect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63337" y="3569354"/>
                <a:ext cx="8029737" cy="954107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সমান্তরাল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ত্রফল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337" y="3569354"/>
                <a:ext cx="8029737" cy="95410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42564" y="4660065"/>
                <a:ext cx="3792071" cy="523220"/>
              </a:xfrm>
              <a:prstGeom prst="rect">
                <a:avLst/>
              </a:prstGeom>
              <a:noFill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504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64" y="4660065"/>
                <a:ext cx="3792071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14752" y="4660065"/>
                <a:ext cx="3090182" cy="523220"/>
              </a:xfrm>
              <a:prstGeom prst="rect">
                <a:avLst/>
              </a:prstGeom>
              <a:no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96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52" y="4660065"/>
                <a:ext cx="3090182" cy="523220"/>
              </a:xfrm>
              <a:prstGeom prst="rect">
                <a:avLst/>
              </a:prstGeom>
              <a:blipFill rotWithShape="0">
                <a:blip r:embed="rId14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42564" y="5220320"/>
                <a:ext cx="3810001" cy="523220"/>
              </a:xfrm>
              <a:prstGeom prst="rect">
                <a:avLst/>
              </a:prstGeom>
              <a:no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64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64" y="5220320"/>
                <a:ext cx="3810001" cy="523220"/>
              </a:xfrm>
              <a:prstGeom prst="rect">
                <a:avLst/>
              </a:prstGeom>
              <a:blipFill rotWithShape="0">
                <a:blip r:embed="rId15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4752" y="5237253"/>
                <a:ext cx="3090182" cy="523220"/>
              </a:xfrm>
              <a:prstGeom prst="rect">
                <a:avLst/>
              </a:prstGeom>
              <a:no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 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52" y="5237253"/>
                <a:ext cx="3090182" cy="523220"/>
              </a:xfrm>
              <a:prstGeom prst="rect">
                <a:avLst/>
              </a:prstGeom>
              <a:blipFill rotWithShape="0">
                <a:blip r:embed="rId16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96BD-89D8-48AF-9DE5-CD09C0F9E3D6}" type="datetime1">
              <a:rPr lang="en-US" smtClean="0"/>
              <a:t>1/6/2020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01" y="4196724"/>
            <a:ext cx="1015636" cy="5618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10514" y="422712"/>
            <a:ext cx="3570972" cy="707886"/>
          </a:xfrm>
          <a:prstGeom prst="rect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r>
              <a:rPr lang="bn-IN" sz="4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40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236625"/>
            <a:ext cx="778136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3288" y="1990736"/>
            <a:ext cx="415811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821" y="2761186"/>
            <a:ext cx="3751867" cy="52322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9.43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537649"/>
            <a:ext cx="3723658" cy="52322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408" y="2573218"/>
            <a:ext cx="3804600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3564" y="1929855"/>
            <a:ext cx="3804600" cy="5232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A898-635D-467D-AE4F-737CDA990471}" type="datetime1">
              <a:rPr lang="en-US" smtClean="0">
                <a:solidFill>
                  <a:srgbClr val="FF0000"/>
                </a:solidFill>
              </a:rPr>
              <a:t>1/6/2020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Abdul mazid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3564" y="3130623"/>
            <a:ext cx="3804600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3564" y="3705027"/>
            <a:ext cx="3804600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ii, iii</a:t>
            </a:r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8443" y="4271179"/>
            <a:ext cx="3804600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ii, ও iii</a:t>
            </a:r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84" y="4837332"/>
            <a:ext cx="4232896" cy="11685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0" y="1489440"/>
            <a:ext cx="2399292" cy="10860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0" y="1489441"/>
            <a:ext cx="2399292" cy="108607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911880" y="118040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53500" y="25381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353800" y="257551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64751" y="1180841"/>
            <a:ext cx="34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48164" y="1821400"/>
            <a:ext cx="600636" cy="37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06000" y="1180401"/>
            <a:ext cx="67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1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828800"/>
            <a:ext cx="9677400" cy="2438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780668"/>
            <a:ext cx="2438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8767" y="1935273"/>
                <a:ext cx="9525000" cy="760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আয়তকার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একটি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ফুলের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বাগানের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দৈর্ঘ্য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মিটার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প্রস্থ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মিটার।</m:t>
                      </m:r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বাগানটিকে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পরিচর্যা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n-IN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করার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করার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জন্য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ঠিক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মাঝ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দিয়ে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মিটার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চওড়া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দৈর্ঘ্য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প্রস্থ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বরাবর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রাস্তা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আছে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।</m:t>
                      </m:r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767" y="1935273"/>
                <a:ext cx="9525000" cy="760721"/>
              </a:xfrm>
              <a:prstGeom prst="rect">
                <a:avLst/>
              </a:prstGeom>
              <a:blipFill rotWithShape="0">
                <a:blip r:embed="rId2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6200" y="2819400"/>
                <a:ext cx="9436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ক</m:t>
                          </m:r>
                        </m:e>
                      </m:d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উপরের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তথ্যটি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চিত্রের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সাহায্যে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সংক্ষিপ্ত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বর্ণনা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দাও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bn-IN" sz="24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রাস্তার ক্ষেত্রফল নির্ণয় কর।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রাস্তাটি পাকা </a:t>
                </a:r>
                <a:r>
                  <a:rPr lang="bn-IN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করতে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12.5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প্রস্থবিশিষ্ট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কয়টি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ইটের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00" y="2819400"/>
                <a:ext cx="94361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34" r="-1163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FADA-BDC8-4800-841F-94AD979F61DB}" type="datetime1">
              <a:rPr lang="en-US" smtClean="0"/>
              <a:t>1/6/2020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492528"/>
            <a:ext cx="2590800" cy="3048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3806917" cy="4480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2362200"/>
            <a:ext cx="5105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8253-6A1F-4692-82A8-E50137DFC76A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2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1"/>
          <p:cNvGrpSpPr/>
          <p:nvPr/>
        </p:nvGrpSpPr>
        <p:grpSpPr>
          <a:xfrm>
            <a:off x="2060655" y="990600"/>
            <a:ext cx="7942768" cy="5130719"/>
            <a:chOff x="-6929" y="51954"/>
            <a:chExt cx="9150929" cy="6830291"/>
          </a:xfrm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Content Placeholder 10"/>
          <p:cNvSpPr txBox="1">
            <a:spLocks/>
          </p:cNvSpPr>
          <p:nvPr/>
        </p:nvSpPr>
        <p:spPr>
          <a:xfrm>
            <a:off x="2664955" y="1492764"/>
            <a:ext cx="3227882" cy="4114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043353" y="1504355"/>
            <a:ext cx="3420146" cy="4114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b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IN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9155" y="398922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  <a:endParaRPr lang="bn-IN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en-U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8166" y="201001"/>
            <a:ext cx="209223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4519" y="3619076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০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/০১/২০২০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91" y="2178163"/>
            <a:ext cx="1868462" cy="1763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36" y="2120875"/>
            <a:ext cx="1410566" cy="1512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6D1D-46F6-40F3-906A-8D681D5D1FB7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31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343400" y="1600200"/>
            <a:ext cx="3200400" cy="28956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4327296" y="1869257"/>
            <a:ext cx="3521304" cy="2498924"/>
          </a:xfrm>
          <a:prstGeom prst="parallelogram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3138711" y="1627576"/>
            <a:ext cx="5584400" cy="2803228"/>
          </a:xfrm>
          <a:prstGeom prst="trapezoid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2964387" y="1701181"/>
            <a:ext cx="5383217" cy="2721294"/>
          </a:xfrm>
          <a:prstGeom prst="parallelogram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0235" y="1612966"/>
            <a:ext cx="5412529" cy="278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64387" y="123086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21720" y="43864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32400" y="437392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21929" y="123919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9" y="695375"/>
            <a:ext cx="469847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7378" y="2393181"/>
            <a:ext cx="51054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3A13-4860-4D23-869F-D4049B703BCC}" type="datetime1">
              <a:rPr lang="en-US" smtClean="0"/>
              <a:t>1/6/2020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990600"/>
            <a:ext cx="47244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আজকের পাঠ......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3810000" y="2057400"/>
            <a:ext cx="6324600" cy="2895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5400" dirty="0" smtClean="0">
                <a:ln>
                  <a:solidFill>
                    <a:srgbClr val="FF0000"/>
                  </a:solidFill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 ক্ষেত্রফল</a:t>
            </a:r>
            <a:endParaRPr lang="en-US" sz="5400" dirty="0">
              <a:ln>
                <a:solidFill>
                  <a:srgbClr val="FF0000"/>
                </a:solidFill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3C04-C06E-44B2-9B79-06AE3366DE6D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6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7391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982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সংজ্ঞা,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পরিসীমা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C35D-5787-458D-BCFC-FA4D05A32328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16800" y="361104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9200" y="513504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41000" y="353484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64800" y="513504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17200" y="429684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2767" y="1353622"/>
            <a:ext cx="2743200" cy="13716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61767" y="120122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4167" y="272522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85967" y="112502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09767" y="27252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00667" y="909756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রেখাংশ দ্বারা আবদ্ধ চিত্রকে চতুর্ভুজ বলে । এবং চিত্র দ্বারা আবদ্ধ ক্ষেত্রটিকে চতুর্ভুজক্ষেত্র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7967" y="1696193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চারটি রেখাংশ দ্বারা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ত্রটি আবদ্ধ হয়, সে চারটি রেখাংশই চতুর্ভুজের বাহু । চিত্রে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AB, BC, CD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AD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চতুর্ভুজের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 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চতুর্ভুজক্ষেত্র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5300" y="307242"/>
            <a:ext cx="4191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1563" y="3018024"/>
            <a:ext cx="129592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60759" y="3780354"/>
            <a:ext cx="2743200" cy="13716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050867" y="342792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43433" y="4281488"/>
            <a:ext cx="71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36167" y="2602853"/>
            <a:ext cx="1524000" cy="13800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38850" y="311997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</a:p>
        </p:txBody>
      </p:sp>
      <p:sp>
        <p:nvSpPr>
          <p:cNvPr id="33" name="Flowchart: Data 32"/>
          <p:cNvSpPr/>
          <p:nvPr/>
        </p:nvSpPr>
        <p:spPr>
          <a:xfrm>
            <a:off x="2583764" y="2891446"/>
            <a:ext cx="2699808" cy="1000661"/>
          </a:xfrm>
          <a:prstGeom prst="flowChartInputOutpu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ata 33"/>
          <p:cNvSpPr/>
          <p:nvPr/>
        </p:nvSpPr>
        <p:spPr>
          <a:xfrm>
            <a:off x="4648200" y="4333101"/>
            <a:ext cx="1962150" cy="1153299"/>
          </a:xfrm>
          <a:prstGeom prst="flowChartInputOutpu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10200" y="464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73550" y="316551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</a:p>
        </p:txBody>
      </p:sp>
      <p:sp>
        <p:nvSpPr>
          <p:cNvPr id="37" name="Trapezoid 36"/>
          <p:cNvSpPr/>
          <p:nvPr/>
        </p:nvSpPr>
        <p:spPr>
          <a:xfrm>
            <a:off x="1333500" y="4361676"/>
            <a:ext cx="2667000" cy="848499"/>
          </a:xfrm>
          <a:prstGeom prst="trapezoi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860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5B76-CEAF-478E-8CD8-F401EFC0D94A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3" grpId="0"/>
      <p:bldP spid="14" grpId="0"/>
      <p:bldP spid="15" grpId="0"/>
      <p:bldP spid="16" grpId="0"/>
      <p:bldP spid="19" grpId="0"/>
      <p:bldP spid="21" grpId="0"/>
      <p:bldP spid="22" grpId="0" animBg="1"/>
      <p:bldP spid="23" grpId="0" animBg="1"/>
      <p:bldP spid="27" grpId="0" animBg="1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  <p:bldP spid="3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8508" y="3968195"/>
            <a:ext cx="2743200" cy="1371600"/>
          </a:xfrm>
          <a:prstGeom prst="rect">
            <a:avLst/>
          </a:prstGeom>
          <a:pattFill prst="dotDmnd">
            <a:fgClr>
              <a:schemeClr val="tx1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538508" y="3968195"/>
            <a:ext cx="2743200" cy="1371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57508" y="381579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9908" y="533979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81708" y="373959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05508" y="533979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52908" y="446932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57908" y="4501595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43800" y="969042"/>
            <a:ext cx="2743200" cy="13716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2800" y="81664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0" y="234064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87000" y="74044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10800" y="2340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36927" y="999582"/>
            <a:ext cx="6387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r>
              <a:rPr lang="en-US" sz="2400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= a,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b,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 = d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50937" y="2547928"/>
                <a:ext cx="7168092" cy="2522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 </a:t>
                </a:r>
                <a:r>
                  <a:rPr lang="en-US" sz="2800" dirty="0" err="1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ক্ষত্রফলঃ</a:t>
                </a:r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আয়তক্ষেত্রটিকে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সেহেতু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=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(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37" y="2547928"/>
                <a:ext cx="7168092" cy="2522101"/>
              </a:xfrm>
              <a:prstGeom prst="rect">
                <a:avLst/>
              </a:prstGeom>
              <a:blipFill rotWithShape="0">
                <a:blip r:embed="rId2"/>
                <a:stretch>
                  <a:fillRect l="-1871" t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7538508" y="978567"/>
            <a:ext cx="2743200" cy="1371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0937" y="4508798"/>
                <a:ext cx="465613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 </a:t>
                </a:r>
                <a:r>
                  <a:rPr lang="en-US" sz="2800" dirty="0" err="1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bn-IN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=</a:t>
                </a:r>
                <a:r>
                  <a:rPr lang="en-US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37" y="4508798"/>
                <a:ext cx="4656138" cy="892552"/>
              </a:xfrm>
              <a:prstGeom prst="rect">
                <a:avLst/>
              </a:prstGeom>
              <a:blipFill rotWithShape="0">
                <a:blip r:embed="rId3"/>
                <a:stretch>
                  <a:fillRect l="-2880" t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75807" y="5017656"/>
                <a:ext cx="4120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 </a:t>
                </a:r>
                <a:r>
                  <a:rPr lang="en-US" sz="2800" dirty="0" err="1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07" y="5017656"/>
                <a:ext cx="412009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3254" t="-10465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724900" y="58512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344150" y="1394839"/>
            <a:ext cx="23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69854" y="3609168"/>
            <a:ext cx="34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47800" y="5750984"/>
                <a:ext cx="5595408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750984"/>
                <a:ext cx="559540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743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569854" y="14303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0469-9BC1-4E50-98D2-9528EB3E68E0}" type="datetime1">
              <a:rPr lang="en-US" smtClean="0"/>
              <a:t>1/6/2020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/>
      <p:bldP spid="15" grpId="0"/>
      <p:bldP spid="16" grpId="0"/>
      <p:bldP spid="24" grpId="0"/>
      <p:bldP spid="25" grpId="0"/>
      <p:bldP spid="12" grpId="0"/>
      <p:bldP spid="17" grpId="0"/>
      <p:bldP spid="20" grpId="0"/>
      <p:bldP spid="28" grpId="0"/>
      <p:bldP spid="29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198" y="1404577"/>
            <a:ext cx="70813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1400" y="2133600"/>
            <a:ext cx="1905000" cy="1752600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91400" y="2133600"/>
            <a:ext cx="1905000" cy="1752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3886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79092" y="378318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29659" y="183775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64066" y="192482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93272" y="179000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0" y="28252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24700" y="273513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43900" y="379075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96400" y="273162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26198" y="226996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5753" y="3431138"/>
                <a:ext cx="4877923" cy="211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 </a:t>
                </a:r>
                <a:r>
                  <a:rPr lang="en-US" sz="32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ক্ষেত্রফলঃ</a:t>
                </a:r>
                <a:r>
                  <a:rPr lang="en-US" sz="3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3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53" y="3431138"/>
                <a:ext cx="4877923" cy="2110129"/>
              </a:xfrm>
              <a:prstGeom prst="rect">
                <a:avLst/>
              </a:prstGeom>
              <a:blipFill rotWithShape="0">
                <a:blip r:embed="rId2"/>
                <a:stretch>
                  <a:fillRect l="-2996" t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B605-6BFC-47B7-8977-8F24927163B5}" type="datetime1">
              <a:rPr lang="en-US" smtClean="0"/>
              <a:t>1/6/2020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82094" y="824855"/>
            <a:ext cx="9227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সামান্তরিকক্ষেত্রঃ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= b,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= h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 = d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184" y="2736766"/>
                <a:ext cx="6648759" cy="1414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সামান্তরিকক্ষেত্রের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ক্ষেত্রফলঃ</a:t>
                </a:r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𝐴𝐵𝐷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)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4" y="2736766"/>
                <a:ext cx="6648759" cy="1414105"/>
              </a:xfrm>
              <a:prstGeom prst="rect">
                <a:avLst/>
              </a:prstGeom>
              <a:blipFill rotWithShape="0">
                <a:blip r:embed="rId2"/>
                <a:stretch>
                  <a:fillRect l="-1925" t="-3879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Data 19"/>
          <p:cNvSpPr/>
          <p:nvPr/>
        </p:nvSpPr>
        <p:spPr>
          <a:xfrm>
            <a:off x="6705600" y="2717102"/>
            <a:ext cx="4114800" cy="1447800"/>
          </a:xfrm>
          <a:prstGeom prst="flowChartInputOutpu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537759" y="2717102"/>
            <a:ext cx="2438400" cy="144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37759" y="2747255"/>
            <a:ext cx="0" cy="14176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91739" y="4057546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41079" y="40965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76027" y="241609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0278" y="243368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42045" y="4130742"/>
            <a:ext cx="58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6287" y="3413634"/>
            <a:ext cx="2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8749" y="3069527"/>
            <a:ext cx="5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34292" y="4130742"/>
            <a:ext cx="4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56694" y="4393579"/>
                <a:ext cx="99060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সামান্তরিকক্ষেত্রের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কর্ণঃ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অংকিত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বাহুগুলোর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অংকিত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দ্বিগুন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94" y="4393579"/>
                <a:ext cx="9906000" cy="1261884"/>
              </a:xfrm>
              <a:prstGeom prst="rect">
                <a:avLst/>
              </a:prstGeom>
              <a:blipFill rotWithShape="0">
                <a:blip r:embed="rId3"/>
                <a:stretch>
                  <a:fillRect l="-1354" t="-5314" b="-10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E623-3B5D-48A9-95E8-84B287C73CEC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946</Words>
  <Application>Microsoft Office PowerPoint</Application>
  <PresentationFormat>Widescreen</PresentationFormat>
  <Paragraphs>239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164</cp:revision>
  <dcterms:created xsi:type="dcterms:W3CDTF">2020-01-02T17:43:15Z</dcterms:created>
  <dcterms:modified xsi:type="dcterms:W3CDTF">2020-01-06T17:54:58Z</dcterms:modified>
</cp:coreProperties>
</file>