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88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9608288-10A6-43F3-989C-CFB34EE06224}" type="doc">
      <dgm:prSet loTypeId="urn:microsoft.com/office/officeart/2005/8/layout/radial6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3B6CB838-61A6-4CA4-BCC8-196C780B8E7A}">
      <dgm:prSet phldrT="[Text]" custT="1"/>
      <dgm:spPr>
        <a:ln>
          <a:noFill/>
        </a:ln>
        <a:effectLst/>
        <a:scene3d>
          <a:camera prst="orthographicFront">
            <a:rot lat="0" lon="0" rev="0"/>
          </a:camera>
          <a:lightRig rig="glow" dir="t">
            <a:rot lat="0" lon="0" rev="14100000"/>
          </a:lightRig>
        </a:scene3d>
        <a:sp3d prstMaterial="softEdge">
          <a:bevelT w="127000" prst="artDeco"/>
        </a:sp3d>
      </dgm:spPr>
      <dgm:t>
        <a:bodyPr>
          <a:prstTxWarp prst="textCircle">
            <a:avLst/>
          </a:prstTxWarp>
        </a:bodyPr>
        <a:lstStyle/>
        <a:p>
          <a:r>
            <a:rPr lang="bn-IN" sz="5400" dirty="0" smtClean="0">
              <a:latin typeface="SutonnyOMJ" pitchFamily="2" charset="0"/>
              <a:cs typeface="SutonnyOMJ" pitchFamily="2" charset="0"/>
            </a:rPr>
            <a:t>*তন্ময় কুমার মণ্ডল* সহকারী শিক্ষক (কৃষি)</a:t>
          </a:r>
          <a:endParaRPr lang="en-US" sz="5400" dirty="0">
            <a:latin typeface="SutonnyOMJ" pitchFamily="2" charset="0"/>
            <a:cs typeface="SutonnyOMJ" pitchFamily="2" charset="0"/>
          </a:endParaRPr>
        </a:p>
      </dgm:t>
    </dgm:pt>
    <dgm:pt modelId="{E0F257F5-4C5C-4D62-BCAE-D05D508479E3}" type="parTrans" cxnId="{2C1C04EA-4BD7-4483-A074-AFA7BC9EA391}">
      <dgm:prSet/>
      <dgm:spPr/>
      <dgm:t>
        <a:bodyPr/>
        <a:lstStyle/>
        <a:p>
          <a:endParaRPr lang="en-US"/>
        </a:p>
      </dgm:t>
    </dgm:pt>
    <dgm:pt modelId="{32CDD656-952A-4FF0-AB64-774FB6814987}" type="sibTrans" cxnId="{2C1C04EA-4BD7-4483-A074-AFA7BC9EA391}">
      <dgm:prSet/>
      <dgm:spPr/>
      <dgm:t>
        <a:bodyPr/>
        <a:lstStyle/>
        <a:p>
          <a:endParaRPr lang="en-US"/>
        </a:p>
      </dgm:t>
    </dgm:pt>
    <dgm:pt modelId="{D32A8952-389F-4699-837D-07F553146976}" type="pres">
      <dgm:prSet presAssocID="{79608288-10A6-43F3-989C-CFB34EE06224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BDBEFDA2-B835-4A8E-A2BA-440BAF074ADD}" type="pres">
      <dgm:prSet presAssocID="{3B6CB838-61A6-4CA4-BCC8-196C780B8E7A}" presName="centerShape" presStyleLbl="node0" presStyleIdx="0" presStyleCnt="1" custLinFactNeighborX="650" custLinFactNeighborY="-32"/>
      <dgm:spPr/>
      <dgm:t>
        <a:bodyPr/>
        <a:lstStyle/>
        <a:p>
          <a:endParaRPr lang="en-US"/>
        </a:p>
      </dgm:t>
    </dgm:pt>
  </dgm:ptLst>
  <dgm:cxnLst>
    <dgm:cxn modelId="{2C1C04EA-4BD7-4483-A074-AFA7BC9EA391}" srcId="{79608288-10A6-43F3-989C-CFB34EE06224}" destId="{3B6CB838-61A6-4CA4-BCC8-196C780B8E7A}" srcOrd="0" destOrd="0" parTransId="{E0F257F5-4C5C-4D62-BCAE-D05D508479E3}" sibTransId="{32CDD656-952A-4FF0-AB64-774FB6814987}"/>
    <dgm:cxn modelId="{4E240F4D-1D6B-4C7F-A854-28006EF41DF1}" type="presOf" srcId="{3B6CB838-61A6-4CA4-BCC8-196C780B8E7A}" destId="{BDBEFDA2-B835-4A8E-A2BA-440BAF074ADD}" srcOrd="0" destOrd="0" presId="urn:microsoft.com/office/officeart/2005/8/layout/radial6"/>
    <dgm:cxn modelId="{4415DE5D-954A-4BDD-87D2-E99E6263A45A}" type="presOf" srcId="{79608288-10A6-43F3-989C-CFB34EE06224}" destId="{D32A8952-389F-4699-837D-07F553146976}" srcOrd="0" destOrd="0" presId="urn:microsoft.com/office/officeart/2005/8/layout/radial6"/>
    <dgm:cxn modelId="{E080704B-B02B-4DEA-9E93-10EB030B3C5C}" type="presParOf" srcId="{D32A8952-389F-4699-837D-07F553146976}" destId="{BDBEFDA2-B835-4A8E-A2BA-440BAF074ADD}" srcOrd="0" destOrd="0" presId="urn:microsoft.com/office/officeart/2005/8/layout/radial6"/>
  </dgm:cxnLst>
  <dgm:bg>
    <a:noFill/>
  </dgm:bg>
  <dgm:whole/>
</dgm:dataModel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6">
  <dgm:title val=""/>
  <dgm:desc val=""/>
  <dgm:catLst>
    <dgm:cat type="cycle" pri="9000"/>
    <dgm:cat type="relationship" pri="2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choose name="Name3">
          <dgm:if name="Name4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5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6">
        <dgm:choose name="Name7">
          <dgm:if name="Name8" axis="ch ch" ptType="node node" st="1 1" cnt="1 0" func="cnt" op="lte" val="1">
            <dgm:alg type="cycle">
              <dgm:param type="stAng" val="-90"/>
              <dgm:param type="spanAng" val="360"/>
              <dgm:param type="ctrShpMap" val="fNode"/>
            </dgm:alg>
          </dgm:if>
          <dgm:else name="Name9">
            <dgm:alg type="cycle">
              <dgm:param type="stAng" val="0"/>
              <dgm:param type="spanAng" val="-360"/>
              <dgm:param type="ctrShpMap" val="fNode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10">
      <dgm:if name="Name11" func="var" arg="dir" op="equ" val="norm">
        <dgm:choose name="Name12">
          <dgm:if name="Name13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des" forName="oneNode" refType="primFontSz" refFor="ch" refForName="centerShape" op="lte" fact="0.95"/>
              <dgm:constr type="diam" for="ch" forName="singleconn" refType="diam" op="equ" fact="-1"/>
              <dgm:constr type="h" for="ch" forName="singleconn" refType="w" refFor="ch" refForName="oneComp" fact="0.24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4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forName="sibTrans" refType="diam" op="equ"/>
              <dgm:constr type="h" for="ch" forName="sibTrans" refType="w" refFor="ch" refForName="node" fact="0.24"/>
              <dgm:constr type="w" for="ch" forName="dummy" val="1"/>
            </dgm:constrLst>
          </dgm:else>
        </dgm:choose>
      </dgm:if>
      <dgm:else name="Name15">
        <dgm:choose name="Name16">
          <dgm:if name="Name17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ch" forName="oneNode" refType="primFontSz" refFor="ch" refForName="centerShape" op="lte" fact="0.95"/>
              <dgm:constr type="diam" for="ch" forName="singleconn" refType="diam"/>
              <dgm:constr type="h" for="ch" forName="singleconn" refType="w" refFor="ch" refForName="oneComp" fact="0.24"/>
              <dgm:constr type="diam" for="ch" refType="diam" op="equ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8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ptType="sibTrans" refType="diam" fact="-1"/>
              <dgm:constr type="h" for="ch" forName="sibTrans" refType="w" refFor="ch" refForName="node" fact="0.24"/>
              <dgm:constr type="diam" for="ch" refType="diam" op="equ" fact="-1"/>
              <dgm:constr type="w" for="ch" forName="dummy" val="1"/>
            </dgm:constrLst>
          </dgm:else>
        </dgm:choose>
      </dgm:else>
    </dgm:choose>
    <dgm:ruleLst>
      <dgm:rule type="diam" val="INF" fact="NaN" max="NaN"/>
    </dgm:ruleLst>
    <dgm:forEach name="Name19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20" axis="ch">
        <dgm:forEach name="Name21" axis="self" ptType="node">
          <dgm:choose name="Name22">
            <dgm:if name="Name23" axis="par ch" ptType="node node" func="cnt" op="gt" val="1">
              <dgm:layoutNode name="node" styleLbl="node1">
                <dgm:varLst>
                  <dgm:bulletEnabled val="1"/>
                </dgm:varLst>
                <dgm:alg type="tx">
                  <dgm:param type="txAnchorVertCh" val="mid"/>
                </dgm:alg>
                <dgm:shape xmlns:r="http://schemas.openxmlformats.org/officeDocument/2006/relationships" type="ellipse" r:blip="">
                  <dgm:adjLst/>
                </dgm:shape>
                <dgm:presOf axis="desOrSelf" ptType="node"/>
                <dgm:constrLst>
                  <dgm:constr type="h" refType="w"/>
                  <dgm:constr type="tMarg" refType="primFontSz" fact="0.1"/>
                  <dgm:constr type="bMarg" refType="primFontSz" fact="0.1"/>
                  <dgm:constr type="lMarg" refType="primFontSz" fact="0.1"/>
                  <dgm:constr type="rMarg" refType="primFontSz" fact="0.1"/>
                </dgm:constrLst>
                <dgm:ruleLst>
                  <dgm:rule type="primFontSz" val="5" fact="NaN" max="NaN"/>
                </dgm:ruleLst>
              </dgm:layoutNode>
              <dgm:layoutNode name="dummy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" axis="followSib" ptType="sibTrans" hideLastTrans="0" cnt="1">
                <dgm:layoutNode name="sibTrans" styleLbl="sibTrans2D1">
                  <dgm:alg type="conn">
                    <dgm:param type="connRout" val="curve"/>
                    <dgm:param type="begPts" val="ctr"/>
                    <dgm:param type="endPts" val="ctr"/>
                    <dgm:param type="begSty" val="noArr"/>
                    <dgm:param type="endSty" val="noArr"/>
                    <dgm:param type="dstNode" val="node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if name="Name24" axis="par ch" ptType="node node" func="cnt" op="equ" val="1">
              <dgm:layoutNode name="oneComp">
                <dgm:alg type="composite">
                  <dgm:param type="ar" val="1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  <dgm:constr type="l" for="ch" forName="dummyConnPt" refType="w" fact="0.5"/>
                  <dgm:constr type="t" for="ch" forName="dummyConnPt" refType="w" fact="0.5"/>
                  <dgm:constr type="l" for="ch" forName="oneNode"/>
                  <dgm:constr type="t" for="ch" forName="oneNode"/>
                  <dgm:constr type="h" for="ch" forName="oneNode" refType="h"/>
                  <dgm:constr type="w" for="ch" forName="oneNode" refType="w"/>
                </dgm:constrLst>
                <dgm:ruleLst/>
                <dgm:layoutNode name="dummyConnPt" styleLbl="node1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val="1"/>
                    <dgm:constr type="h" val="1"/>
                  </dgm:constrLst>
                  <dgm:ruleLst/>
                </dgm:layoutNode>
                <dgm:layoutNode name="oneNode" styleLbl="node1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h" refType="w"/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</dgm:layoutNode>
              <dgm:layoutNode name="dummya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b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c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1" axis="followSib" ptType="sibTrans" hideLastTrans="0" cnt="1">
                <dgm:layoutNode name="singleconn" styleLbl="sibTrans2D1">
                  <dgm:alg type="conn">
                    <dgm:param type="connRout" val="longCurve"/>
                    <dgm:param type="begPts" val="bCtr"/>
                    <dgm:param type="endPts" val="tCtr"/>
                    <dgm:param type="begSty" val="noArr"/>
                    <dgm:param type="endSty" val="noArr"/>
                    <dgm:param type="srcNode" val="dummyConnPt"/>
                    <dgm:param type="dstNode" val="dummyConnPt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else name="Name25"/>
          </dgm:choos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1/3/2020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1/3/2020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1/3/2020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1/3/2020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.jpeg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.jpeg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.jpeg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.jpeg"/><Relationship Id="rId5" Type="http://schemas.openxmlformats.org/officeDocument/2006/relationships/image" Target="../media/image33.jpeg"/><Relationship Id="rId4" Type="http://schemas.openxmlformats.org/officeDocument/2006/relationships/image" Target="../media/image32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.jpeg"/><Relationship Id="rId5" Type="http://schemas.openxmlformats.org/officeDocument/2006/relationships/image" Target="../media/image37.jpeg"/><Relationship Id="rId4" Type="http://schemas.openxmlformats.org/officeDocument/2006/relationships/image" Target="../media/image36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.jpeg"/><Relationship Id="rId4" Type="http://schemas.openxmlformats.org/officeDocument/2006/relationships/image" Target="../media/image40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slideLayout" Target="../slideLayouts/slideLayout7.xml"/><Relationship Id="rId1" Type="http://schemas.openxmlformats.org/officeDocument/2006/relationships/video" Target="file:///C:\Users\hp\Videos\&#2476;&#2494;&#2434;&#2482;&#2494;&#2470;&#2503;&#2486;&#2503;&#2480;%20&#2443;&#2468;&#2497;&#2458;&#2453;&#2509;&#2480;&#2503;%20&#2486;&#2496;&#2468;&#2503;&#2480;%20&#2474;&#2509;&#2480;&#2453;&#2499;&#2468;&#2495;(&#2438;&#2478;&#2494;&#2470;&#2503;&#2480;%20&#2486;&#2496;&#2468;&#2453;&#2494;&#2482;)%5b1%5d.mp4" TargetMode="External"/><Relationship Id="rId4" Type="http://schemas.openxmlformats.org/officeDocument/2006/relationships/image" Target="../media/image2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.jpeg"/><Relationship Id="rId4" Type="http://schemas.openxmlformats.org/officeDocument/2006/relationships/image" Target="../media/image45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2.jpe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jpeg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.jpeg"/><Relationship Id="rId4" Type="http://schemas.openxmlformats.org/officeDocument/2006/relationships/image" Target="../media/image9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7" Type="http://schemas.openxmlformats.org/officeDocument/2006/relationships/image" Target="../media/image2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lowchart: Punched Tape 3"/>
          <p:cNvSpPr/>
          <p:nvPr/>
        </p:nvSpPr>
        <p:spPr>
          <a:xfrm>
            <a:off x="2971800" y="457200"/>
            <a:ext cx="2819400" cy="1066800"/>
          </a:xfrm>
          <a:prstGeom prst="flowChartPunchedTape">
            <a:avLst/>
          </a:prstGeom>
          <a:solidFill>
            <a:schemeClr val="accent1">
              <a:lumMod val="7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prstTxWarp prst="textWave2">
              <a:avLst/>
            </a:prstTxWarp>
          </a:bodyPr>
          <a:lstStyle/>
          <a:p>
            <a:pPr algn="ctr"/>
            <a:r>
              <a:rPr lang="bn-IN" sz="5400" dirty="0" smtClean="0"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  <a:latin typeface="SutonnyOMJ" pitchFamily="2" charset="0"/>
                <a:cs typeface="SutonnyOMJ" pitchFamily="2" charset="0"/>
              </a:rPr>
              <a:t>স্বাগতম</a:t>
            </a:r>
            <a:endParaRPr lang="en-US" sz="5400" dirty="0">
              <a:effectLst>
                <a:glow rad="101600">
                  <a:schemeClr val="accent6">
                    <a:satMod val="175000"/>
                    <a:alpha val="40000"/>
                  </a:schemeClr>
                </a:glow>
                <a:outerShdw blurRad="50800" dist="38100" dir="10800000" algn="r" rotWithShape="0">
                  <a:prstClr val="black">
                    <a:alpha val="40000"/>
                  </a:prstClr>
                </a:outerShdw>
              </a:effectLst>
              <a:latin typeface="SutonnyOMJ" pitchFamily="2" charset="0"/>
              <a:cs typeface="SutonnyOMJ" pitchFamily="2" charset="0"/>
            </a:endParaRPr>
          </a:p>
        </p:txBody>
      </p:sp>
      <p:pic>
        <p:nvPicPr>
          <p:cNvPr id="5" name="Picture 4" descr="Screenshot_20181220-0830492-720x405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3000" y="2009775"/>
            <a:ext cx="6858000" cy="3857625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6" name="TextBox 5"/>
          <p:cNvSpPr txBox="1"/>
          <p:nvPr/>
        </p:nvSpPr>
        <p:spPr>
          <a:xfrm>
            <a:off x="533400" y="6172200"/>
            <a:ext cx="8001000" cy="52322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69850" h="38100" prst="cross"/>
            </a:sp3d>
          </a:bodyPr>
          <a:lstStyle/>
          <a:p>
            <a:r>
              <a:rPr lang="bn-IN" sz="2800" dirty="0" smtClean="0">
                <a:solidFill>
                  <a:srgbClr val="0070C0"/>
                </a:solidFill>
                <a:latin typeface="SutonnyOMJ" pitchFamily="2" charset="0"/>
                <a:cs typeface="SutonnyOMJ" pitchFamily="2" charset="0"/>
              </a:rPr>
              <a:t>তন্ময়</a:t>
            </a:r>
            <a:r>
              <a:rPr lang="bn-IN" sz="2800" dirty="0" smtClean="0">
                <a:latin typeface="SutonnyOMJ" pitchFamily="2" charset="0"/>
                <a:cs typeface="SutonnyOMJ" pitchFamily="2" charset="0"/>
              </a:rPr>
              <a:t> </a:t>
            </a:r>
            <a:r>
              <a:rPr lang="bn-IN" sz="2800" dirty="0" smtClean="0">
                <a:solidFill>
                  <a:srgbClr val="7030A0"/>
                </a:solidFill>
                <a:latin typeface="SutonnyOMJ" pitchFamily="2" charset="0"/>
                <a:cs typeface="SutonnyOMJ" pitchFamily="2" charset="0"/>
              </a:rPr>
              <a:t>কুমার</a:t>
            </a:r>
            <a:r>
              <a:rPr lang="bn-IN" sz="2800" dirty="0" smtClean="0">
                <a:latin typeface="SutonnyOMJ" pitchFamily="2" charset="0"/>
                <a:cs typeface="SutonnyOMJ" pitchFamily="2" charset="0"/>
              </a:rPr>
              <a:t> </a:t>
            </a:r>
            <a:r>
              <a:rPr lang="bn-IN" sz="2800" dirty="0" smtClean="0">
                <a:solidFill>
                  <a:srgbClr val="00B050"/>
                </a:solidFill>
                <a:latin typeface="SutonnyOMJ" pitchFamily="2" charset="0"/>
                <a:cs typeface="SutonnyOMJ" pitchFamily="2" charset="0"/>
              </a:rPr>
              <a:t>মণ্ডল</a:t>
            </a:r>
            <a:r>
              <a:rPr lang="bn-IN" sz="2800" dirty="0" smtClean="0">
                <a:latin typeface="SutonnyOMJ" pitchFamily="2" charset="0"/>
                <a:cs typeface="SutonnyOMJ" pitchFamily="2" charset="0"/>
              </a:rPr>
              <a:t> </a:t>
            </a:r>
            <a:r>
              <a:rPr lang="bn-IN" sz="2800" dirty="0" smtClean="0">
                <a:solidFill>
                  <a:schemeClr val="accent6">
                    <a:lumMod val="75000"/>
                  </a:schemeClr>
                </a:solidFill>
                <a:latin typeface="SutonnyOMJ" pitchFamily="2" charset="0"/>
                <a:cs typeface="SutonnyOMJ" pitchFamily="2" charset="0"/>
              </a:rPr>
              <a:t>(সহকারী শিক্ষক),</a:t>
            </a:r>
            <a:r>
              <a:rPr lang="bn-IN" sz="2800" dirty="0" smtClean="0">
                <a:solidFill>
                  <a:srgbClr val="FF0000"/>
                </a:solidFill>
                <a:latin typeface="SutonnyOMJ" pitchFamily="2" charset="0"/>
                <a:cs typeface="SutonnyOMJ" pitchFamily="2" charset="0"/>
              </a:rPr>
              <a:t>বিদ্যানন্দী</a:t>
            </a:r>
            <a:r>
              <a:rPr lang="bn-IN" sz="2800" dirty="0" smtClean="0">
                <a:latin typeface="SutonnyOMJ" pitchFamily="2" charset="0"/>
                <a:cs typeface="SutonnyOMJ" pitchFamily="2" charset="0"/>
              </a:rPr>
              <a:t> </a:t>
            </a:r>
            <a:r>
              <a:rPr lang="bn-IN" sz="2800" dirty="0" smtClean="0">
                <a:blipFill>
                  <a:blip r:embed="rId3"/>
                  <a:tile tx="0" ty="0" sx="100000" sy="100000" flip="none" algn="tl"/>
                </a:blipFill>
                <a:latin typeface="SutonnyOMJ" pitchFamily="2" charset="0"/>
                <a:cs typeface="SutonnyOMJ" pitchFamily="2" charset="0"/>
              </a:rPr>
              <a:t>হোসেনপুর</a:t>
            </a:r>
            <a:r>
              <a:rPr lang="bn-IN" sz="2800" dirty="0" smtClean="0">
                <a:latin typeface="SutonnyOMJ" pitchFamily="2" charset="0"/>
                <a:cs typeface="SutonnyOMJ" pitchFamily="2" charset="0"/>
              </a:rPr>
              <a:t> </a:t>
            </a:r>
            <a:r>
              <a:rPr lang="bn-IN" sz="2800" dirty="0" smtClean="0">
                <a:solidFill>
                  <a:srgbClr val="C00000"/>
                </a:solidFill>
                <a:latin typeface="SutonnyOMJ" pitchFamily="2" charset="0"/>
                <a:cs typeface="SutonnyOMJ" pitchFamily="2" charset="0"/>
              </a:rPr>
              <a:t>দাখিল</a:t>
            </a:r>
            <a:r>
              <a:rPr lang="bn-IN" sz="2800" dirty="0" smtClean="0">
                <a:latin typeface="SutonnyOMJ" pitchFamily="2" charset="0"/>
                <a:cs typeface="SutonnyOMJ" pitchFamily="2" charset="0"/>
              </a:rPr>
              <a:t> </a:t>
            </a:r>
            <a:r>
              <a:rPr lang="bn-IN" sz="2800" dirty="0" smtClean="0">
                <a:solidFill>
                  <a:srgbClr val="7030A0"/>
                </a:solidFill>
                <a:latin typeface="SutonnyOMJ" pitchFamily="2" charset="0"/>
                <a:cs typeface="SutonnyOMJ" pitchFamily="2" charset="0"/>
              </a:rPr>
              <a:t>মাদ্রাসা।</a:t>
            </a:r>
            <a:endParaRPr lang="en-US" sz="2800" dirty="0">
              <a:solidFill>
                <a:srgbClr val="7030A0"/>
              </a:solidFill>
              <a:latin typeface="SutonnyOMJ" pitchFamily="2" charset="0"/>
              <a:cs typeface="SutonnyOMJ" pitchFamily="2" charset="0"/>
            </a:endParaRPr>
          </a:p>
        </p:txBody>
      </p:sp>
    </p:spTree>
  </p:cSld>
  <p:clrMapOvr>
    <a:masterClrMapping/>
  </p:clrMapOvr>
  <p:transition spd="med">
    <p:cover dir="l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_foggy_winter_morning.jpg"/>
          <p:cNvPicPr>
            <a:picLocks noChangeAspect="1"/>
          </p:cNvPicPr>
          <p:nvPr/>
        </p:nvPicPr>
        <p:blipFill>
          <a:blip r:embed="rId2" cstate="print"/>
          <a:srcRect l="18333" t="18750" r="22500" b="17500"/>
          <a:stretch>
            <a:fillRect/>
          </a:stretch>
        </p:blipFill>
        <p:spPr>
          <a:xfrm>
            <a:off x="152400" y="152400"/>
            <a:ext cx="4343400" cy="2743200"/>
          </a:xfrm>
          <a:prstGeom prst="rect">
            <a:avLst/>
          </a:prstGeom>
        </p:spPr>
      </p:pic>
      <p:pic>
        <p:nvPicPr>
          <p:cNvPr id="4" name="Picture 3" descr="images (15)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0" y="152400"/>
            <a:ext cx="4419600" cy="2743200"/>
          </a:xfrm>
          <a:prstGeom prst="rect">
            <a:avLst/>
          </a:prstGeom>
        </p:spPr>
      </p:pic>
      <p:pic>
        <p:nvPicPr>
          <p:cNvPr id="5" name="Picture 4" descr="images (18).jpg"/>
          <p:cNvPicPr>
            <a:picLocks noChangeAspect="1"/>
          </p:cNvPicPr>
          <p:nvPr/>
        </p:nvPicPr>
        <p:blipFill>
          <a:blip r:embed="rId4"/>
          <a:srcRect r="26355"/>
          <a:stretch>
            <a:fillRect/>
          </a:stretch>
        </p:blipFill>
        <p:spPr>
          <a:xfrm>
            <a:off x="4572000" y="3048000"/>
            <a:ext cx="4343400" cy="2743200"/>
          </a:xfrm>
          <a:prstGeom prst="rect">
            <a:avLst/>
          </a:prstGeom>
        </p:spPr>
      </p:pic>
      <p:pic>
        <p:nvPicPr>
          <p:cNvPr id="6" name="Picture 5" descr="ss20180102122011.jpg"/>
          <p:cNvPicPr>
            <a:picLocks noChangeAspect="1"/>
          </p:cNvPicPr>
          <p:nvPr/>
        </p:nvPicPr>
        <p:blipFill>
          <a:blip r:embed="rId5"/>
          <a:srcRect l="12286" r="16857" b="25472"/>
          <a:stretch>
            <a:fillRect/>
          </a:stretch>
        </p:blipFill>
        <p:spPr>
          <a:xfrm>
            <a:off x="152400" y="3048000"/>
            <a:ext cx="4343400" cy="2743200"/>
          </a:xfrm>
          <a:prstGeom prst="rect">
            <a:avLst/>
          </a:prstGeom>
        </p:spPr>
      </p:pic>
      <p:sp>
        <p:nvSpPr>
          <p:cNvPr id="2" name="Cloud 1"/>
          <p:cNvSpPr/>
          <p:nvPr/>
        </p:nvSpPr>
        <p:spPr>
          <a:xfrm>
            <a:off x="3429000" y="2133600"/>
            <a:ext cx="2209800" cy="1600200"/>
          </a:xfrm>
          <a:prstGeom prst="cloud">
            <a:avLst/>
          </a:prstGeom>
          <a:ln w="57150">
            <a:solidFill>
              <a:srgbClr val="FFFF00"/>
            </a:solidFill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400" dirty="0" smtClean="0">
                <a:latin typeface="SutonnyOMJ" pitchFamily="2" charset="0"/>
                <a:cs typeface="SutonnyOMJ" pitchFamily="2" charset="0"/>
              </a:rPr>
              <a:t>শীতে গ্রামীণ প্রকৃতি</a:t>
            </a:r>
            <a:endParaRPr lang="en-US" sz="2400" dirty="0">
              <a:latin typeface="SutonnyOMJ" pitchFamily="2" charset="0"/>
              <a:cs typeface="SutonnyOMJ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33400" y="6172200"/>
            <a:ext cx="8001000" cy="52322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69850" h="38100" prst="cross"/>
            </a:sp3d>
          </a:bodyPr>
          <a:lstStyle/>
          <a:p>
            <a:r>
              <a:rPr lang="bn-IN" sz="2800" dirty="0" smtClean="0">
                <a:solidFill>
                  <a:srgbClr val="0070C0"/>
                </a:solidFill>
                <a:latin typeface="SutonnyOMJ" pitchFamily="2" charset="0"/>
                <a:cs typeface="SutonnyOMJ" pitchFamily="2" charset="0"/>
              </a:rPr>
              <a:t>তন্ময়</a:t>
            </a:r>
            <a:r>
              <a:rPr lang="bn-IN" sz="2800" dirty="0" smtClean="0">
                <a:latin typeface="SutonnyOMJ" pitchFamily="2" charset="0"/>
                <a:cs typeface="SutonnyOMJ" pitchFamily="2" charset="0"/>
              </a:rPr>
              <a:t> </a:t>
            </a:r>
            <a:r>
              <a:rPr lang="bn-IN" sz="2800" dirty="0" smtClean="0">
                <a:solidFill>
                  <a:srgbClr val="7030A0"/>
                </a:solidFill>
                <a:latin typeface="SutonnyOMJ" pitchFamily="2" charset="0"/>
                <a:cs typeface="SutonnyOMJ" pitchFamily="2" charset="0"/>
              </a:rPr>
              <a:t>কুমার</a:t>
            </a:r>
            <a:r>
              <a:rPr lang="bn-IN" sz="2800" dirty="0" smtClean="0">
                <a:latin typeface="SutonnyOMJ" pitchFamily="2" charset="0"/>
                <a:cs typeface="SutonnyOMJ" pitchFamily="2" charset="0"/>
              </a:rPr>
              <a:t> </a:t>
            </a:r>
            <a:r>
              <a:rPr lang="bn-IN" sz="2800" dirty="0" smtClean="0">
                <a:solidFill>
                  <a:srgbClr val="00B050"/>
                </a:solidFill>
                <a:latin typeface="SutonnyOMJ" pitchFamily="2" charset="0"/>
                <a:cs typeface="SutonnyOMJ" pitchFamily="2" charset="0"/>
              </a:rPr>
              <a:t>মণ্ডল</a:t>
            </a:r>
            <a:r>
              <a:rPr lang="bn-IN" sz="2800" dirty="0" smtClean="0">
                <a:latin typeface="SutonnyOMJ" pitchFamily="2" charset="0"/>
                <a:cs typeface="SutonnyOMJ" pitchFamily="2" charset="0"/>
              </a:rPr>
              <a:t> </a:t>
            </a:r>
            <a:r>
              <a:rPr lang="bn-IN" sz="2800" dirty="0" smtClean="0">
                <a:solidFill>
                  <a:schemeClr val="accent6">
                    <a:lumMod val="75000"/>
                  </a:schemeClr>
                </a:solidFill>
                <a:latin typeface="SutonnyOMJ" pitchFamily="2" charset="0"/>
                <a:cs typeface="SutonnyOMJ" pitchFamily="2" charset="0"/>
              </a:rPr>
              <a:t>(সহকারী শিক্ষক),</a:t>
            </a:r>
            <a:r>
              <a:rPr lang="bn-IN" sz="2800" dirty="0" smtClean="0">
                <a:solidFill>
                  <a:srgbClr val="FF0000"/>
                </a:solidFill>
                <a:latin typeface="SutonnyOMJ" pitchFamily="2" charset="0"/>
                <a:cs typeface="SutonnyOMJ" pitchFamily="2" charset="0"/>
              </a:rPr>
              <a:t>বিদ্যানন্দী</a:t>
            </a:r>
            <a:r>
              <a:rPr lang="bn-IN" sz="2800" dirty="0" smtClean="0">
                <a:latin typeface="SutonnyOMJ" pitchFamily="2" charset="0"/>
                <a:cs typeface="SutonnyOMJ" pitchFamily="2" charset="0"/>
              </a:rPr>
              <a:t> </a:t>
            </a:r>
            <a:r>
              <a:rPr lang="bn-IN" sz="2800" dirty="0" smtClean="0">
                <a:blipFill>
                  <a:blip r:embed="rId6"/>
                  <a:tile tx="0" ty="0" sx="100000" sy="100000" flip="none" algn="tl"/>
                </a:blipFill>
                <a:latin typeface="SutonnyOMJ" pitchFamily="2" charset="0"/>
                <a:cs typeface="SutonnyOMJ" pitchFamily="2" charset="0"/>
              </a:rPr>
              <a:t>হোসেনপুর</a:t>
            </a:r>
            <a:r>
              <a:rPr lang="bn-IN" sz="2800" dirty="0" smtClean="0">
                <a:latin typeface="SutonnyOMJ" pitchFamily="2" charset="0"/>
                <a:cs typeface="SutonnyOMJ" pitchFamily="2" charset="0"/>
              </a:rPr>
              <a:t> </a:t>
            </a:r>
            <a:r>
              <a:rPr lang="bn-IN" sz="2800" dirty="0" smtClean="0">
                <a:solidFill>
                  <a:srgbClr val="C00000"/>
                </a:solidFill>
                <a:latin typeface="SutonnyOMJ" pitchFamily="2" charset="0"/>
                <a:cs typeface="SutonnyOMJ" pitchFamily="2" charset="0"/>
              </a:rPr>
              <a:t>দাখিল</a:t>
            </a:r>
            <a:r>
              <a:rPr lang="bn-IN" sz="2800" dirty="0" smtClean="0">
                <a:latin typeface="SutonnyOMJ" pitchFamily="2" charset="0"/>
                <a:cs typeface="SutonnyOMJ" pitchFamily="2" charset="0"/>
              </a:rPr>
              <a:t> </a:t>
            </a:r>
            <a:r>
              <a:rPr lang="bn-IN" sz="2800" dirty="0" smtClean="0">
                <a:solidFill>
                  <a:srgbClr val="7030A0"/>
                </a:solidFill>
                <a:latin typeface="SutonnyOMJ" pitchFamily="2" charset="0"/>
                <a:cs typeface="SutonnyOMJ" pitchFamily="2" charset="0"/>
              </a:rPr>
              <a:t>মাদ্রাসা।</a:t>
            </a:r>
            <a:endParaRPr lang="en-US" sz="2800" dirty="0">
              <a:solidFill>
                <a:srgbClr val="7030A0"/>
              </a:solidFill>
              <a:latin typeface="SutonnyOMJ" pitchFamily="2" charset="0"/>
              <a:cs typeface="SutonnyOMJ" pitchFamily="2" charset="0"/>
            </a:endParaRPr>
          </a:p>
        </p:txBody>
      </p:sp>
    </p:spTree>
  </p:cSld>
  <p:clrMapOvr>
    <a:masterClrMapping/>
  </p:clrMapOvr>
  <p:transition>
    <p:check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9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8600" y="228600"/>
            <a:ext cx="2057400" cy="52322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r>
              <a:rPr lang="bn-IN" sz="2800" dirty="0" smtClean="0">
                <a:effectLst>
                  <a:glow rad="101600">
                    <a:schemeClr val="accent3">
                      <a:satMod val="175000"/>
                      <a:alpha val="40000"/>
                    </a:schemeClr>
                  </a:glow>
                </a:effectLst>
                <a:latin typeface="SutonnyOMJ" pitchFamily="2" charset="0"/>
                <a:cs typeface="SutonnyOMJ" pitchFamily="2" charset="0"/>
              </a:rPr>
              <a:t>আরও দেখো......</a:t>
            </a:r>
            <a:endParaRPr lang="en-US" sz="2800" dirty="0">
              <a:effectLst>
                <a:glow rad="101600">
                  <a:schemeClr val="accent3">
                    <a:satMod val="175000"/>
                    <a:alpha val="40000"/>
                  </a:schemeClr>
                </a:glow>
              </a:effectLst>
              <a:latin typeface="SutonnyOMJ" pitchFamily="2" charset="0"/>
              <a:cs typeface="SutonnyOMJ" pitchFamily="2" charset="0"/>
            </a:endParaRPr>
          </a:p>
        </p:txBody>
      </p:sp>
      <p:pic>
        <p:nvPicPr>
          <p:cNvPr id="3" name="Picture 2" descr="200c16e5a85a1c552da141c10e1a9991-1.jpg"/>
          <p:cNvPicPr>
            <a:picLocks noChangeAspect="1"/>
          </p:cNvPicPr>
          <p:nvPr/>
        </p:nvPicPr>
        <p:blipFill>
          <a:blip r:embed="rId2"/>
          <a:srcRect l="7000" t="11600" r="21000" b="8400"/>
          <a:stretch>
            <a:fillRect/>
          </a:stretch>
        </p:blipFill>
        <p:spPr>
          <a:xfrm>
            <a:off x="381000" y="838200"/>
            <a:ext cx="3733800" cy="2592917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4" name="Picture 3" descr="get_warm.jpg"/>
          <p:cNvPicPr>
            <a:picLocks noChangeAspect="1"/>
          </p:cNvPicPr>
          <p:nvPr/>
        </p:nvPicPr>
        <p:blipFill>
          <a:blip r:embed="rId3"/>
          <a:srcRect l="5000" t="9475" r="6000" b="7974"/>
          <a:stretch>
            <a:fillRect/>
          </a:stretch>
        </p:blipFill>
        <p:spPr>
          <a:xfrm>
            <a:off x="4953000" y="838200"/>
            <a:ext cx="3735184" cy="257615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5" name="Picture 4" descr="hqdefault (1).jpg"/>
          <p:cNvPicPr>
            <a:picLocks noChangeAspect="1"/>
          </p:cNvPicPr>
          <p:nvPr/>
        </p:nvPicPr>
        <p:blipFill>
          <a:blip r:embed="rId4"/>
          <a:srcRect l="3333" t="12222" r="3333" b="7778"/>
          <a:stretch>
            <a:fillRect/>
          </a:stretch>
        </p:blipFill>
        <p:spPr>
          <a:xfrm>
            <a:off x="381000" y="3657600"/>
            <a:ext cx="3733800" cy="2449287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6" name="Picture 5" descr="images (16)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953001" y="3657600"/>
            <a:ext cx="3733800" cy="243840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7" name="TextBox 6"/>
          <p:cNvSpPr txBox="1"/>
          <p:nvPr/>
        </p:nvSpPr>
        <p:spPr>
          <a:xfrm>
            <a:off x="533400" y="6172200"/>
            <a:ext cx="8001000" cy="52322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69850" h="38100" prst="cross"/>
            </a:sp3d>
          </a:bodyPr>
          <a:lstStyle/>
          <a:p>
            <a:r>
              <a:rPr lang="bn-IN" sz="2800" dirty="0" smtClean="0">
                <a:solidFill>
                  <a:srgbClr val="0070C0"/>
                </a:solidFill>
                <a:latin typeface="SutonnyOMJ" pitchFamily="2" charset="0"/>
                <a:cs typeface="SutonnyOMJ" pitchFamily="2" charset="0"/>
              </a:rPr>
              <a:t>তন্ময়</a:t>
            </a:r>
            <a:r>
              <a:rPr lang="bn-IN" sz="2800" dirty="0" smtClean="0">
                <a:latin typeface="SutonnyOMJ" pitchFamily="2" charset="0"/>
                <a:cs typeface="SutonnyOMJ" pitchFamily="2" charset="0"/>
              </a:rPr>
              <a:t> </a:t>
            </a:r>
            <a:r>
              <a:rPr lang="bn-IN" sz="2800" dirty="0" smtClean="0">
                <a:solidFill>
                  <a:srgbClr val="7030A0"/>
                </a:solidFill>
                <a:latin typeface="SutonnyOMJ" pitchFamily="2" charset="0"/>
                <a:cs typeface="SutonnyOMJ" pitchFamily="2" charset="0"/>
              </a:rPr>
              <a:t>কুমার</a:t>
            </a:r>
            <a:r>
              <a:rPr lang="bn-IN" sz="2800" dirty="0" smtClean="0">
                <a:latin typeface="SutonnyOMJ" pitchFamily="2" charset="0"/>
                <a:cs typeface="SutonnyOMJ" pitchFamily="2" charset="0"/>
              </a:rPr>
              <a:t> </a:t>
            </a:r>
            <a:r>
              <a:rPr lang="bn-IN" sz="2800" dirty="0" smtClean="0">
                <a:solidFill>
                  <a:srgbClr val="00B050"/>
                </a:solidFill>
                <a:latin typeface="SutonnyOMJ" pitchFamily="2" charset="0"/>
                <a:cs typeface="SutonnyOMJ" pitchFamily="2" charset="0"/>
              </a:rPr>
              <a:t>মণ্ডল</a:t>
            </a:r>
            <a:r>
              <a:rPr lang="bn-IN" sz="2800" dirty="0" smtClean="0">
                <a:latin typeface="SutonnyOMJ" pitchFamily="2" charset="0"/>
                <a:cs typeface="SutonnyOMJ" pitchFamily="2" charset="0"/>
              </a:rPr>
              <a:t> </a:t>
            </a:r>
            <a:r>
              <a:rPr lang="bn-IN" sz="2800" dirty="0" smtClean="0">
                <a:solidFill>
                  <a:schemeClr val="accent6">
                    <a:lumMod val="75000"/>
                  </a:schemeClr>
                </a:solidFill>
                <a:latin typeface="SutonnyOMJ" pitchFamily="2" charset="0"/>
                <a:cs typeface="SutonnyOMJ" pitchFamily="2" charset="0"/>
              </a:rPr>
              <a:t>(সহকারী শিক্ষক),</a:t>
            </a:r>
            <a:r>
              <a:rPr lang="bn-IN" sz="2800" dirty="0" smtClean="0">
                <a:solidFill>
                  <a:srgbClr val="FF0000"/>
                </a:solidFill>
                <a:latin typeface="SutonnyOMJ" pitchFamily="2" charset="0"/>
                <a:cs typeface="SutonnyOMJ" pitchFamily="2" charset="0"/>
              </a:rPr>
              <a:t>বিদ্যানন্দী</a:t>
            </a:r>
            <a:r>
              <a:rPr lang="bn-IN" sz="2800" dirty="0" smtClean="0">
                <a:latin typeface="SutonnyOMJ" pitchFamily="2" charset="0"/>
                <a:cs typeface="SutonnyOMJ" pitchFamily="2" charset="0"/>
              </a:rPr>
              <a:t> </a:t>
            </a:r>
            <a:r>
              <a:rPr lang="bn-IN" sz="2800" dirty="0" smtClean="0">
                <a:blipFill>
                  <a:blip r:embed="rId6"/>
                  <a:tile tx="0" ty="0" sx="100000" sy="100000" flip="none" algn="tl"/>
                </a:blipFill>
                <a:latin typeface="SutonnyOMJ" pitchFamily="2" charset="0"/>
                <a:cs typeface="SutonnyOMJ" pitchFamily="2" charset="0"/>
              </a:rPr>
              <a:t>হোসেনপুর</a:t>
            </a:r>
            <a:r>
              <a:rPr lang="bn-IN" sz="2800" dirty="0" smtClean="0">
                <a:latin typeface="SutonnyOMJ" pitchFamily="2" charset="0"/>
                <a:cs typeface="SutonnyOMJ" pitchFamily="2" charset="0"/>
              </a:rPr>
              <a:t> </a:t>
            </a:r>
            <a:r>
              <a:rPr lang="bn-IN" sz="2800" dirty="0" smtClean="0">
                <a:solidFill>
                  <a:srgbClr val="C00000"/>
                </a:solidFill>
                <a:latin typeface="SutonnyOMJ" pitchFamily="2" charset="0"/>
                <a:cs typeface="SutonnyOMJ" pitchFamily="2" charset="0"/>
              </a:rPr>
              <a:t>দাখিল</a:t>
            </a:r>
            <a:r>
              <a:rPr lang="bn-IN" sz="2800" dirty="0" smtClean="0">
                <a:latin typeface="SutonnyOMJ" pitchFamily="2" charset="0"/>
                <a:cs typeface="SutonnyOMJ" pitchFamily="2" charset="0"/>
              </a:rPr>
              <a:t> </a:t>
            </a:r>
            <a:r>
              <a:rPr lang="bn-IN" sz="2800" dirty="0" smtClean="0">
                <a:solidFill>
                  <a:srgbClr val="7030A0"/>
                </a:solidFill>
                <a:latin typeface="SutonnyOMJ" pitchFamily="2" charset="0"/>
                <a:cs typeface="SutonnyOMJ" pitchFamily="2" charset="0"/>
              </a:rPr>
              <a:t>মাদ্রাসা।</a:t>
            </a:r>
            <a:endParaRPr lang="en-US" sz="2800" dirty="0">
              <a:solidFill>
                <a:srgbClr val="7030A0"/>
              </a:solidFill>
              <a:latin typeface="SutonnyOMJ" pitchFamily="2" charset="0"/>
              <a:cs typeface="SutonnyOMJ" pitchFamily="2" charset="0"/>
            </a:endParaRPr>
          </a:p>
        </p:txBody>
      </p:sp>
    </p:spTree>
  </p:cSld>
  <p:clrMapOvr>
    <a:masterClrMapping/>
  </p:clrMapOvr>
  <p:transition>
    <p:wheel spokes="3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500"/>
                            </p:stCondLst>
                            <p:childTnLst>
                              <p:par>
                                <p:cTn id="42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mcms.jpg"/>
          <p:cNvPicPr>
            <a:picLocks noChangeAspect="1"/>
          </p:cNvPicPr>
          <p:nvPr/>
        </p:nvPicPr>
        <p:blipFill>
          <a:blip r:embed="rId2"/>
          <a:srcRect r="18671" b="2455"/>
          <a:stretch>
            <a:fillRect/>
          </a:stretch>
        </p:blipFill>
        <p:spPr>
          <a:xfrm>
            <a:off x="4566245" y="152400"/>
            <a:ext cx="4349155" cy="312420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3" name="Picture 2" descr="7714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5262" y="138112"/>
            <a:ext cx="4071938" cy="3138488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5" name="Picture 4" descr="winter.jpg"/>
          <p:cNvPicPr>
            <a:picLocks noChangeAspect="1"/>
          </p:cNvPicPr>
          <p:nvPr/>
        </p:nvPicPr>
        <p:blipFill>
          <a:blip r:embed="rId4"/>
          <a:srcRect l="2000" r="10000" b="3714"/>
          <a:stretch>
            <a:fillRect/>
          </a:stretch>
        </p:blipFill>
        <p:spPr>
          <a:xfrm>
            <a:off x="188126" y="3505200"/>
            <a:ext cx="4079074" cy="260350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6" name="Picture 5" descr="sumon_du_1294038453_1-combol_-_04_copy.jpg"/>
          <p:cNvPicPr>
            <a:picLocks noChangeAspect="1"/>
          </p:cNvPicPr>
          <p:nvPr/>
        </p:nvPicPr>
        <p:blipFill>
          <a:blip r:embed="rId5"/>
          <a:srcRect r="4000" b="22078"/>
          <a:stretch>
            <a:fillRect/>
          </a:stretch>
        </p:blipFill>
        <p:spPr>
          <a:xfrm>
            <a:off x="4526280" y="3505200"/>
            <a:ext cx="4389120" cy="259080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2" name="Oval 1"/>
          <p:cNvSpPr/>
          <p:nvPr/>
        </p:nvSpPr>
        <p:spPr>
          <a:xfrm>
            <a:off x="3429000" y="2590800"/>
            <a:ext cx="1905000" cy="1676400"/>
          </a:xfrm>
          <a:prstGeom prst="ellipse">
            <a:avLst/>
          </a:prstGeom>
          <a:ln>
            <a:solidFill>
              <a:srgbClr val="FFFF00"/>
            </a:solidFill>
          </a:ln>
          <a:effectLst>
            <a:glow rad="228600">
              <a:schemeClr val="accent1">
                <a:satMod val="175000"/>
                <a:alpha val="40000"/>
              </a:schemeClr>
            </a:glow>
          </a:effectLst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800" dirty="0" smtClean="0">
                <a:latin typeface="SutonnyOMJ" pitchFamily="2" charset="0"/>
                <a:cs typeface="SutonnyOMJ" pitchFamily="2" charset="0"/>
              </a:rPr>
              <a:t>শহুরে শীত</a:t>
            </a:r>
            <a:endParaRPr lang="en-US" sz="2800" dirty="0">
              <a:latin typeface="SutonnyOMJ" pitchFamily="2" charset="0"/>
              <a:cs typeface="SutonnyOMJ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33400" y="6172200"/>
            <a:ext cx="8001000" cy="52322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69850" h="38100" prst="cross"/>
            </a:sp3d>
          </a:bodyPr>
          <a:lstStyle/>
          <a:p>
            <a:r>
              <a:rPr lang="bn-IN" sz="2800" dirty="0" smtClean="0">
                <a:solidFill>
                  <a:srgbClr val="0070C0"/>
                </a:solidFill>
                <a:latin typeface="SutonnyOMJ" pitchFamily="2" charset="0"/>
                <a:cs typeface="SutonnyOMJ" pitchFamily="2" charset="0"/>
              </a:rPr>
              <a:t>তন্ময়</a:t>
            </a:r>
            <a:r>
              <a:rPr lang="bn-IN" sz="2800" dirty="0" smtClean="0">
                <a:latin typeface="SutonnyOMJ" pitchFamily="2" charset="0"/>
                <a:cs typeface="SutonnyOMJ" pitchFamily="2" charset="0"/>
              </a:rPr>
              <a:t> </a:t>
            </a:r>
            <a:r>
              <a:rPr lang="bn-IN" sz="2800" dirty="0" smtClean="0">
                <a:solidFill>
                  <a:srgbClr val="7030A0"/>
                </a:solidFill>
                <a:latin typeface="SutonnyOMJ" pitchFamily="2" charset="0"/>
                <a:cs typeface="SutonnyOMJ" pitchFamily="2" charset="0"/>
              </a:rPr>
              <a:t>কুমার</a:t>
            </a:r>
            <a:r>
              <a:rPr lang="bn-IN" sz="2800" dirty="0" smtClean="0">
                <a:latin typeface="SutonnyOMJ" pitchFamily="2" charset="0"/>
                <a:cs typeface="SutonnyOMJ" pitchFamily="2" charset="0"/>
              </a:rPr>
              <a:t> </a:t>
            </a:r>
            <a:r>
              <a:rPr lang="bn-IN" sz="2800" dirty="0" smtClean="0">
                <a:solidFill>
                  <a:srgbClr val="00B050"/>
                </a:solidFill>
                <a:latin typeface="SutonnyOMJ" pitchFamily="2" charset="0"/>
                <a:cs typeface="SutonnyOMJ" pitchFamily="2" charset="0"/>
              </a:rPr>
              <a:t>মণ্ডল</a:t>
            </a:r>
            <a:r>
              <a:rPr lang="bn-IN" sz="2800" dirty="0" smtClean="0">
                <a:latin typeface="SutonnyOMJ" pitchFamily="2" charset="0"/>
                <a:cs typeface="SutonnyOMJ" pitchFamily="2" charset="0"/>
              </a:rPr>
              <a:t> </a:t>
            </a:r>
            <a:r>
              <a:rPr lang="bn-IN" sz="2800" dirty="0" smtClean="0">
                <a:solidFill>
                  <a:schemeClr val="accent6">
                    <a:lumMod val="75000"/>
                  </a:schemeClr>
                </a:solidFill>
                <a:latin typeface="SutonnyOMJ" pitchFamily="2" charset="0"/>
                <a:cs typeface="SutonnyOMJ" pitchFamily="2" charset="0"/>
              </a:rPr>
              <a:t>(সহকারী শিক্ষক),</a:t>
            </a:r>
            <a:r>
              <a:rPr lang="bn-IN" sz="2800" dirty="0" smtClean="0">
                <a:solidFill>
                  <a:srgbClr val="FF0000"/>
                </a:solidFill>
                <a:latin typeface="SutonnyOMJ" pitchFamily="2" charset="0"/>
                <a:cs typeface="SutonnyOMJ" pitchFamily="2" charset="0"/>
              </a:rPr>
              <a:t>বিদ্যানন্দী</a:t>
            </a:r>
            <a:r>
              <a:rPr lang="bn-IN" sz="2800" dirty="0" smtClean="0">
                <a:latin typeface="SutonnyOMJ" pitchFamily="2" charset="0"/>
                <a:cs typeface="SutonnyOMJ" pitchFamily="2" charset="0"/>
              </a:rPr>
              <a:t> </a:t>
            </a:r>
            <a:r>
              <a:rPr lang="bn-IN" sz="2800" dirty="0" smtClean="0">
                <a:blipFill>
                  <a:blip r:embed="rId6"/>
                  <a:tile tx="0" ty="0" sx="100000" sy="100000" flip="none" algn="tl"/>
                </a:blipFill>
                <a:latin typeface="SutonnyOMJ" pitchFamily="2" charset="0"/>
                <a:cs typeface="SutonnyOMJ" pitchFamily="2" charset="0"/>
              </a:rPr>
              <a:t>হোসেনপুর</a:t>
            </a:r>
            <a:r>
              <a:rPr lang="bn-IN" sz="2800" dirty="0" smtClean="0">
                <a:latin typeface="SutonnyOMJ" pitchFamily="2" charset="0"/>
                <a:cs typeface="SutonnyOMJ" pitchFamily="2" charset="0"/>
              </a:rPr>
              <a:t> </a:t>
            </a:r>
            <a:r>
              <a:rPr lang="bn-IN" sz="2800" dirty="0" smtClean="0">
                <a:solidFill>
                  <a:srgbClr val="C00000"/>
                </a:solidFill>
                <a:latin typeface="SutonnyOMJ" pitchFamily="2" charset="0"/>
                <a:cs typeface="SutonnyOMJ" pitchFamily="2" charset="0"/>
              </a:rPr>
              <a:t>দাখিল</a:t>
            </a:r>
            <a:r>
              <a:rPr lang="bn-IN" sz="2800" dirty="0" smtClean="0">
                <a:latin typeface="SutonnyOMJ" pitchFamily="2" charset="0"/>
                <a:cs typeface="SutonnyOMJ" pitchFamily="2" charset="0"/>
              </a:rPr>
              <a:t> </a:t>
            </a:r>
            <a:r>
              <a:rPr lang="bn-IN" sz="2800" dirty="0" smtClean="0">
                <a:solidFill>
                  <a:srgbClr val="7030A0"/>
                </a:solidFill>
                <a:latin typeface="SutonnyOMJ" pitchFamily="2" charset="0"/>
                <a:cs typeface="SutonnyOMJ" pitchFamily="2" charset="0"/>
              </a:rPr>
              <a:t>মাদ্রাসা।</a:t>
            </a:r>
            <a:endParaRPr lang="en-US" sz="2800" dirty="0">
              <a:solidFill>
                <a:srgbClr val="7030A0"/>
              </a:solidFill>
              <a:latin typeface="SutonnyOMJ" pitchFamily="2" charset="0"/>
              <a:cs typeface="SutonnyOMJ" pitchFamily="2" charset="0"/>
            </a:endParaRPr>
          </a:p>
        </p:txBody>
      </p:sp>
    </p:spTree>
  </p:cSld>
  <p:clrMapOvr>
    <a:masterClrMapping/>
  </p:clrMapOvr>
  <p:transition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012-12-17-14-54-17-50cf32194c752-untitled-10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05400" y="152400"/>
            <a:ext cx="3733800" cy="243840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3" name="Picture 2" descr="120131206182733-03-newsnextbd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4800" y="152400"/>
            <a:ext cx="3901440" cy="2487168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4" name="Picture 3" descr="1449344133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4800" y="3324225"/>
            <a:ext cx="3962400" cy="2543175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5" name="Picture 4" descr="migratory-birds-1_1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091112" y="3352800"/>
            <a:ext cx="3824288" cy="251460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6" name="TextBox 5"/>
          <p:cNvSpPr txBox="1"/>
          <p:nvPr/>
        </p:nvSpPr>
        <p:spPr>
          <a:xfrm>
            <a:off x="762000" y="2743200"/>
            <a:ext cx="2438400" cy="381000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bn-IN" dirty="0" smtClean="0">
                <a:latin typeface="SutonnyOMJ" pitchFamily="2" charset="0"/>
                <a:cs typeface="SutonnyOMJ" pitchFamily="2" charset="0"/>
              </a:rPr>
              <a:t>পুরুষদের শীতের পোশাক</a:t>
            </a:r>
            <a:endParaRPr lang="en-US" dirty="0">
              <a:latin typeface="SutonnyOMJ" pitchFamily="2" charset="0"/>
              <a:cs typeface="SutonnyOMJ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638800" y="2743200"/>
            <a:ext cx="2438400" cy="369332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bn-IN" dirty="0" smtClean="0">
                <a:latin typeface="SutonnyOMJ" pitchFamily="2" charset="0"/>
                <a:cs typeface="SutonnyOMJ" pitchFamily="2" charset="0"/>
              </a:rPr>
              <a:t>মেয়েদের শীতের পোশাক</a:t>
            </a:r>
            <a:endParaRPr lang="en-US" dirty="0">
              <a:latin typeface="SutonnyOMJ" pitchFamily="2" charset="0"/>
              <a:cs typeface="SutonnyOMJ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419600" y="3352800"/>
            <a:ext cx="457200" cy="1938992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bn-IN" sz="2400" dirty="0" smtClean="0">
                <a:solidFill>
                  <a:srgbClr val="FF0000"/>
                </a:solidFill>
                <a:latin typeface="SutonnyOMJ" pitchFamily="2" charset="0"/>
                <a:cs typeface="SutonnyOMJ" pitchFamily="2" charset="0"/>
              </a:rPr>
              <a:t>অতিথী পাখি</a:t>
            </a:r>
            <a:endParaRPr lang="en-US" sz="2400" dirty="0">
              <a:solidFill>
                <a:srgbClr val="FF0000"/>
              </a:solidFill>
              <a:latin typeface="SutonnyOMJ" pitchFamily="2" charset="0"/>
              <a:cs typeface="SutonnyOMJ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33400" y="6172200"/>
            <a:ext cx="8001000" cy="52322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69850" h="38100" prst="cross"/>
            </a:sp3d>
          </a:bodyPr>
          <a:lstStyle/>
          <a:p>
            <a:r>
              <a:rPr lang="bn-IN" sz="2800" dirty="0" smtClean="0">
                <a:solidFill>
                  <a:srgbClr val="0070C0"/>
                </a:solidFill>
                <a:latin typeface="SutonnyOMJ" pitchFamily="2" charset="0"/>
                <a:cs typeface="SutonnyOMJ" pitchFamily="2" charset="0"/>
              </a:rPr>
              <a:t>তন্ময়</a:t>
            </a:r>
            <a:r>
              <a:rPr lang="bn-IN" sz="2800" dirty="0" smtClean="0">
                <a:latin typeface="SutonnyOMJ" pitchFamily="2" charset="0"/>
                <a:cs typeface="SutonnyOMJ" pitchFamily="2" charset="0"/>
              </a:rPr>
              <a:t> </a:t>
            </a:r>
            <a:r>
              <a:rPr lang="bn-IN" sz="2800" dirty="0" smtClean="0">
                <a:solidFill>
                  <a:srgbClr val="7030A0"/>
                </a:solidFill>
                <a:latin typeface="SutonnyOMJ" pitchFamily="2" charset="0"/>
                <a:cs typeface="SutonnyOMJ" pitchFamily="2" charset="0"/>
              </a:rPr>
              <a:t>কুমার</a:t>
            </a:r>
            <a:r>
              <a:rPr lang="bn-IN" sz="2800" dirty="0" smtClean="0">
                <a:latin typeface="SutonnyOMJ" pitchFamily="2" charset="0"/>
                <a:cs typeface="SutonnyOMJ" pitchFamily="2" charset="0"/>
              </a:rPr>
              <a:t> </a:t>
            </a:r>
            <a:r>
              <a:rPr lang="bn-IN" sz="2800" dirty="0" smtClean="0">
                <a:solidFill>
                  <a:srgbClr val="00B050"/>
                </a:solidFill>
                <a:latin typeface="SutonnyOMJ" pitchFamily="2" charset="0"/>
                <a:cs typeface="SutonnyOMJ" pitchFamily="2" charset="0"/>
              </a:rPr>
              <a:t>মণ্ডল</a:t>
            </a:r>
            <a:r>
              <a:rPr lang="bn-IN" sz="2800" dirty="0" smtClean="0">
                <a:latin typeface="SutonnyOMJ" pitchFamily="2" charset="0"/>
                <a:cs typeface="SutonnyOMJ" pitchFamily="2" charset="0"/>
              </a:rPr>
              <a:t> </a:t>
            </a:r>
            <a:r>
              <a:rPr lang="bn-IN" sz="2800" dirty="0" smtClean="0">
                <a:solidFill>
                  <a:schemeClr val="accent6">
                    <a:lumMod val="75000"/>
                  </a:schemeClr>
                </a:solidFill>
                <a:latin typeface="SutonnyOMJ" pitchFamily="2" charset="0"/>
                <a:cs typeface="SutonnyOMJ" pitchFamily="2" charset="0"/>
              </a:rPr>
              <a:t>(সহকারী শিক্ষক),</a:t>
            </a:r>
            <a:r>
              <a:rPr lang="bn-IN" sz="2800" dirty="0" smtClean="0">
                <a:solidFill>
                  <a:srgbClr val="FF0000"/>
                </a:solidFill>
                <a:latin typeface="SutonnyOMJ" pitchFamily="2" charset="0"/>
                <a:cs typeface="SutonnyOMJ" pitchFamily="2" charset="0"/>
              </a:rPr>
              <a:t>বিদ্যানন্দী</a:t>
            </a:r>
            <a:r>
              <a:rPr lang="bn-IN" sz="2800" dirty="0" smtClean="0">
                <a:latin typeface="SutonnyOMJ" pitchFamily="2" charset="0"/>
                <a:cs typeface="SutonnyOMJ" pitchFamily="2" charset="0"/>
              </a:rPr>
              <a:t> </a:t>
            </a:r>
            <a:r>
              <a:rPr lang="bn-IN" sz="2800" dirty="0" smtClean="0">
                <a:blipFill>
                  <a:blip r:embed="rId6"/>
                  <a:tile tx="0" ty="0" sx="100000" sy="100000" flip="none" algn="tl"/>
                </a:blipFill>
                <a:latin typeface="SutonnyOMJ" pitchFamily="2" charset="0"/>
                <a:cs typeface="SutonnyOMJ" pitchFamily="2" charset="0"/>
              </a:rPr>
              <a:t>হোসেনপুর</a:t>
            </a:r>
            <a:r>
              <a:rPr lang="bn-IN" sz="2800" dirty="0" smtClean="0">
                <a:latin typeface="SutonnyOMJ" pitchFamily="2" charset="0"/>
                <a:cs typeface="SutonnyOMJ" pitchFamily="2" charset="0"/>
              </a:rPr>
              <a:t> </a:t>
            </a:r>
            <a:r>
              <a:rPr lang="bn-IN" sz="2800" dirty="0" smtClean="0">
                <a:solidFill>
                  <a:srgbClr val="C00000"/>
                </a:solidFill>
                <a:latin typeface="SutonnyOMJ" pitchFamily="2" charset="0"/>
                <a:cs typeface="SutonnyOMJ" pitchFamily="2" charset="0"/>
              </a:rPr>
              <a:t>দাখিল</a:t>
            </a:r>
            <a:r>
              <a:rPr lang="bn-IN" sz="2800" dirty="0" smtClean="0">
                <a:latin typeface="SutonnyOMJ" pitchFamily="2" charset="0"/>
                <a:cs typeface="SutonnyOMJ" pitchFamily="2" charset="0"/>
              </a:rPr>
              <a:t> </a:t>
            </a:r>
            <a:r>
              <a:rPr lang="bn-IN" sz="2800" dirty="0" smtClean="0">
                <a:solidFill>
                  <a:srgbClr val="7030A0"/>
                </a:solidFill>
                <a:latin typeface="SutonnyOMJ" pitchFamily="2" charset="0"/>
                <a:cs typeface="SutonnyOMJ" pitchFamily="2" charset="0"/>
              </a:rPr>
              <a:t>মাদ্রাসা।</a:t>
            </a:r>
            <a:endParaRPr lang="en-US" sz="2800" dirty="0">
              <a:solidFill>
                <a:srgbClr val="7030A0"/>
              </a:solidFill>
              <a:latin typeface="SutonnyOMJ" pitchFamily="2" charset="0"/>
              <a:cs typeface="SutonnyOMJ" pitchFamily="2" charset="0"/>
            </a:endParaRPr>
          </a:p>
        </p:txBody>
      </p:sp>
    </p:spTree>
  </p:cSld>
  <p:clrMapOvr>
    <a:masterClrMapping/>
  </p:clrMapOvr>
  <p:transition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hqdefault (2).jpg"/>
          <p:cNvPicPr>
            <a:picLocks noChangeAspect="1"/>
          </p:cNvPicPr>
          <p:nvPr/>
        </p:nvPicPr>
        <p:blipFill>
          <a:blip r:embed="rId2"/>
          <a:srcRect t="12222" r="14999" b="18889"/>
          <a:stretch>
            <a:fillRect/>
          </a:stretch>
        </p:blipFill>
        <p:spPr>
          <a:xfrm>
            <a:off x="381000" y="152400"/>
            <a:ext cx="3886200" cy="266700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" name="Picture 2" descr="winter-flower_30238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00600" y="152401"/>
            <a:ext cx="3848100" cy="266700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4" name="TextBox 3"/>
          <p:cNvSpPr txBox="1"/>
          <p:nvPr/>
        </p:nvSpPr>
        <p:spPr>
          <a:xfrm>
            <a:off x="2286000" y="2895600"/>
            <a:ext cx="4876800" cy="461665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bn-IN" sz="2400" dirty="0" smtClean="0">
                <a:solidFill>
                  <a:srgbClr val="FF0000"/>
                </a:solidFill>
                <a:latin typeface="SutonnyOMJ" pitchFamily="2" charset="0"/>
                <a:cs typeface="SutonnyOMJ" pitchFamily="2" charset="0"/>
              </a:rPr>
              <a:t>ডালিয়া, চন্দ্রমল্লিকা, গাঁদা, সূর্যমূখী </a:t>
            </a:r>
            <a:r>
              <a:rPr lang="bn-IN" sz="2400" dirty="0" smtClean="0">
                <a:solidFill>
                  <a:srgbClr val="FF0000"/>
                </a:solidFill>
                <a:latin typeface="SutonnyOMJ" pitchFamily="2" charset="0"/>
                <a:cs typeface="SutonnyOMJ" pitchFamily="2" charset="0"/>
              </a:rPr>
              <a:t>ইত্যাদি</a:t>
            </a:r>
            <a:r>
              <a:rPr lang="bn-IN" sz="2400" dirty="0" smtClean="0">
                <a:solidFill>
                  <a:srgbClr val="FF0000"/>
                </a:solidFill>
                <a:latin typeface="SutonnyOMJ" pitchFamily="2" charset="0"/>
                <a:cs typeface="SutonnyOMJ" pitchFamily="2" charset="0"/>
              </a:rPr>
              <a:t>।</a:t>
            </a:r>
            <a:endParaRPr lang="en-US" sz="2400" dirty="0">
              <a:solidFill>
                <a:srgbClr val="FF0000"/>
              </a:solidFill>
              <a:latin typeface="SutonnyOMJ" pitchFamily="2" charset="0"/>
              <a:cs typeface="SutonnyOMJ" pitchFamily="2" charset="0"/>
            </a:endParaRPr>
          </a:p>
        </p:txBody>
      </p:sp>
      <p:pic>
        <p:nvPicPr>
          <p:cNvPr id="5" name="Picture 4" descr="images (19)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2078" y="3429000"/>
            <a:ext cx="3865122" cy="251460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Picture 5" descr="download (10)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00600" y="3429000"/>
            <a:ext cx="3886200" cy="243840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7" name="TextBox 6"/>
          <p:cNvSpPr txBox="1"/>
          <p:nvPr/>
        </p:nvSpPr>
        <p:spPr>
          <a:xfrm>
            <a:off x="533400" y="6172200"/>
            <a:ext cx="8001000" cy="52322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69850" h="38100" prst="cross"/>
            </a:sp3d>
          </a:bodyPr>
          <a:lstStyle/>
          <a:p>
            <a:r>
              <a:rPr lang="bn-IN" sz="2800" dirty="0" smtClean="0">
                <a:solidFill>
                  <a:srgbClr val="0070C0"/>
                </a:solidFill>
                <a:latin typeface="SutonnyOMJ" pitchFamily="2" charset="0"/>
                <a:cs typeface="SutonnyOMJ" pitchFamily="2" charset="0"/>
              </a:rPr>
              <a:t>তন্ময়</a:t>
            </a:r>
            <a:r>
              <a:rPr lang="bn-IN" sz="2800" dirty="0" smtClean="0">
                <a:latin typeface="SutonnyOMJ" pitchFamily="2" charset="0"/>
                <a:cs typeface="SutonnyOMJ" pitchFamily="2" charset="0"/>
              </a:rPr>
              <a:t> </a:t>
            </a:r>
            <a:r>
              <a:rPr lang="bn-IN" sz="2800" dirty="0" smtClean="0">
                <a:solidFill>
                  <a:srgbClr val="7030A0"/>
                </a:solidFill>
                <a:latin typeface="SutonnyOMJ" pitchFamily="2" charset="0"/>
                <a:cs typeface="SutonnyOMJ" pitchFamily="2" charset="0"/>
              </a:rPr>
              <a:t>কুমার</a:t>
            </a:r>
            <a:r>
              <a:rPr lang="bn-IN" sz="2800" dirty="0" smtClean="0">
                <a:latin typeface="SutonnyOMJ" pitchFamily="2" charset="0"/>
                <a:cs typeface="SutonnyOMJ" pitchFamily="2" charset="0"/>
              </a:rPr>
              <a:t> </a:t>
            </a:r>
            <a:r>
              <a:rPr lang="bn-IN" sz="2800" dirty="0" smtClean="0">
                <a:solidFill>
                  <a:srgbClr val="00B050"/>
                </a:solidFill>
                <a:latin typeface="SutonnyOMJ" pitchFamily="2" charset="0"/>
                <a:cs typeface="SutonnyOMJ" pitchFamily="2" charset="0"/>
              </a:rPr>
              <a:t>মণ্ডল</a:t>
            </a:r>
            <a:r>
              <a:rPr lang="bn-IN" sz="2800" dirty="0" smtClean="0">
                <a:latin typeface="SutonnyOMJ" pitchFamily="2" charset="0"/>
                <a:cs typeface="SutonnyOMJ" pitchFamily="2" charset="0"/>
              </a:rPr>
              <a:t> </a:t>
            </a:r>
            <a:r>
              <a:rPr lang="bn-IN" sz="2800" dirty="0" smtClean="0">
                <a:solidFill>
                  <a:schemeClr val="accent6">
                    <a:lumMod val="75000"/>
                  </a:schemeClr>
                </a:solidFill>
                <a:latin typeface="SutonnyOMJ" pitchFamily="2" charset="0"/>
                <a:cs typeface="SutonnyOMJ" pitchFamily="2" charset="0"/>
              </a:rPr>
              <a:t>(সহকারী শিক্ষক),</a:t>
            </a:r>
            <a:r>
              <a:rPr lang="bn-IN" sz="2800" dirty="0" smtClean="0">
                <a:solidFill>
                  <a:srgbClr val="FF0000"/>
                </a:solidFill>
                <a:latin typeface="SutonnyOMJ" pitchFamily="2" charset="0"/>
                <a:cs typeface="SutonnyOMJ" pitchFamily="2" charset="0"/>
              </a:rPr>
              <a:t>বিদ্যানন্দী</a:t>
            </a:r>
            <a:r>
              <a:rPr lang="bn-IN" sz="2800" dirty="0" smtClean="0">
                <a:latin typeface="SutonnyOMJ" pitchFamily="2" charset="0"/>
                <a:cs typeface="SutonnyOMJ" pitchFamily="2" charset="0"/>
              </a:rPr>
              <a:t> </a:t>
            </a:r>
            <a:r>
              <a:rPr lang="bn-IN" sz="2800" dirty="0" smtClean="0">
                <a:blipFill>
                  <a:blip r:embed="rId6"/>
                  <a:tile tx="0" ty="0" sx="100000" sy="100000" flip="none" algn="tl"/>
                </a:blipFill>
                <a:latin typeface="SutonnyOMJ" pitchFamily="2" charset="0"/>
                <a:cs typeface="SutonnyOMJ" pitchFamily="2" charset="0"/>
              </a:rPr>
              <a:t>হোসেনপুর</a:t>
            </a:r>
            <a:r>
              <a:rPr lang="bn-IN" sz="2800" dirty="0" smtClean="0">
                <a:latin typeface="SutonnyOMJ" pitchFamily="2" charset="0"/>
                <a:cs typeface="SutonnyOMJ" pitchFamily="2" charset="0"/>
              </a:rPr>
              <a:t> </a:t>
            </a:r>
            <a:r>
              <a:rPr lang="bn-IN" sz="2800" dirty="0" smtClean="0">
                <a:solidFill>
                  <a:srgbClr val="C00000"/>
                </a:solidFill>
                <a:latin typeface="SutonnyOMJ" pitchFamily="2" charset="0"/>
                <a:cs typeface="SutonnyOMJ" pitchFamily="2" charset="0"/>
              </a:rPr>
              <a:t>দাখিল</a:t>
            </a:r>
            <a:r>
              <a:rPr lang="bn-IN" sz="2800" dirty="0" smtClean="0">
                <a:latin typeface="SutonnyOMJ" pitchFamily="2" charset="0"/>
                <a:cs typeface="SutonnyOMJ" pitchFamily="2" charset="0"/>
              </a:rPr>
              <a:t> </a:t>
            </a:r>
            <a:r>
              <a:rPr lang="bn-IN" sz="2800" dirty="0" smtClean="0">
                <a:solidFill>
                  <a:srgbClr val="7030A0"/>
                </a:solidFill>
                <a:latin typeface="SutonnyOMJ" pitchFamily="2" charset="0"/>
                <a:cs typeface="SutonnyOMJ" pitchFamily="2" charset="0"/>
              </a:rPr>
              <a:t>মাদ্রাসা।</a:t>
            </a:r>
            <a:endParaRPr lang="en-US" sz="2800" dirty="0">
              <a:solidFill>
                <a:srgbClr val="7030A0"/>
              </a:solidFill>
              <a:latin typeface="SutonnyOMJ" pitchFamily="2" charset="0"/>
              <a:cs typeface="SutonnyOMJ" pitchFamily="2" charset="0"/>
            </a:endParaRPr>
          </a:p>
        </p:txBody>
      </p:sp>
    </p:spTree>
  </p:cSld>
  <p:clrMapOvr>
    <a:masterClrMapping/>
  </p:clrMapOvr>
  <p:transition>
    <p:cover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feature-photo-750x563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1000" y="304800"/>
            <a:ext cx="3857371" cy="28956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" name="Picture 2" descr="শীতকালীন-নানা-স্বাদের-বাহারি-পিঠা-তৈরির-নিয়ম-r.jpg"/>
          <p:cNvPicPr>
            <a:picLocks noChangeAspect="1"/>
          </p:cNvPicPr>
          <p:nvPr/>
        </p:nvPicPr>
        <p:blipFill>
          <a:blip r:embed="rId3"/>
          <a:srcRect l="7500" r="7500" b="4074"/>
          <a:stretch>
            <a:fillRect/>
          </a:stretch>
        </p:blipFill>
        <p:spPr>
          <a:xfrm>
            <a:off x="4343400" y="3275853"/>
            <a:ext cx="3962400" cy="251534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4" name="TextBox 3"/>
          <p:cNvSpPr txBox="1"/>
          <p:nvPr/>
        </p:nvSpPr>
        <p:spPr>
          <a:xfrm rot="19591584">
            <a:off x="614607" y="2703805"/>
            <a:ext cx="7806723" cy="707886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bn-IN" sz="4000" dirty="0" smtClean="0">
                <a:blipFill>
                  <a:blip r:embed="rId4"/>
                  <a:tile tx="0" ty="0" sx="100000" sy="100000" flip="none" algn="tl"/>
                </a:blipFill>
                <a:latin typeface="SutonnyOMJ" pitchFamily="2" charset="0"/>
                <a:cs typeface="SutonnyOMJ" pitchFamily="2" charset="0"/>
              </a:rPr>
              <a:t>বাহারী শীতের পিঠা</a:t>
            </a:r>
            <a:endParaRPr lang="en-US" sz="4000" dirty="0">
              <a:blipFill>
                <a:blip r:embed="rId4"/>
                <a:tile tx="0" ty="0" sx="100000" sy="100000" flip="none" algn="tl"/>
              </a:blipFill>
              <a:latin typeface="SutonnyOMJ" pitchFamily="2" charset="0"/>
              <a:cs typeface="SutonnyOMJ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33400" y="6172200"/>
            <a:ext cx="8001000" cy="52322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69850" h="38100" prst="cross"/>
            </a:sp3d>
          </a:bodyPr>
          <a:lstStyle/>
          <a:p>
            <a:r>
              <a:rPr lang="bn-IN" sz="2800" dirty="0" smtClean="0">
                <a:solidFill>
                  <a:srgbClr val="0070C0"/>
                </a:solidFill>
                <a:latin typeface="SutonnyOMJ" pitchFamily="2" charset="0"/>
                <a:cs typeface="SutonnyOMJ" pitchFamily="2" charset="0"/>
              </a:rPr>
              <a:t>তন্ময়</a:t>
            </a:r>
            <a:r>
              <a:rPr lang="bn-IN" sz="2800" dirty="0" smtClean="0">
                <a:latin typeface="SutonnyOMJ" pitchFamily="2" charset="0"/>
                <a:cs typeface="SutonnyOMJ" pitchFamily="2" charset="0"/>
              </a:rPr>
              <a:t> </a:t>
            </a:r>
            <a:r>
              <a:rPr lang="bn-IN" sz="2800" dirty="0" smtClean="0">
                <a:solidFill>
                  <a:srgbClr val="7030A0"/>
                </a:solidFill>
                <a:latin typeface="SutonnyOMJ" pitchFamily="2" charset="0"/>
                <a:cs typeface="SutonnyOMJ" pitchFamily="2" charset="0"/>
              </a:rPr>
              <a:t>কুমার</a:t>
            </a:r>
            <a:r>
              <a:rPr lang="bn-IN" sz="2800" dirty="0" smtClean="0">
                <a:latin typeface="SutonnyOMJ" pitchFamily="2" charset="0"/>
                <a:cs typeface="SutonnyOMJ" pitchFamily="2" charset="0"/>
              </a:rPr>
              <a:t> </a:t>
            </a:r>
            <a:r>
              <a:rPr lang="bn-IN" sz="2800" dirty="0" smtClean="0">
                <a:solidFill>
                  <a:srgbClr val="00B050"/>
                </a:solidFill>
                <a:latin typeface="SutonnyOMJ" pitchFamily="2" charset="0"/>
                <a:cs typeface="SutonnyOMJ" pitchFamily="2" charset="0"/>
              </a:rPr>
              <a:t>মণ্ডল</a:t>
            </a:r>
            <a:r>
              <a:rPr lang="bn-IN" sz="2800" dirty="0" smtClean="0">
                <a:latin typeface="SutonnyOMJ" pitchFamily="2" charset="0"/>
                <a:cs typeface="SutonnyOMJ" pitchFamily="2" charset="0"/>
              </a:rPr>
              <a:t> </a:t>
            </a:r>
            <a:r>
              <a:rPr lang="bn-IN" sz="2800" dirty="0" smtClean="0">
                <a:solidFill>
                  <a:schemeClr val="accent6">
                    <a:lumMod val="75000"/>
                  </a:schemeClr>
                </a:solidFill>
                <a:latin typeface="SutonnyOMJ" pitchFamily="2" charset="0"/>
                <a:cs typeface="SutonnyOMJ" pitchFamily="2" charset="0"/>
              </a:rPr>
              <a:t>(সহকারী শিক্ষক),</a:t>
            </a:r>
            <a:r>
              <a:rPr lang="bn-IN" sz="2800" dirty="0" smtClean="0">
                <a:solidFill>
                  <a:srgbClr val="FF0000"/>
                </a:solidFill>
                <a:latin typeface="SutonnyOMJ" pitchFamily="2" charset="0"/>
                <a:cs typeface="SutonnyOMJ" pitchFamily="2" charset="0"/>
              </a:rPr>
              <a:t>বিদ্যানন্দী</a:t>
            </a:r>
            <a:r>
              <a:rPr lang="bn-IN" sz="2800" dirty="0" smtClean="0">
                <a:latin typeface="SutonnyOMJ" pitchFamily="2" charset="0"/>
                <a:cs typeface="SutonnyOMJ" pitchFamily="2" charset="0"/>
              </a:rPr>
              <a:t> </a:t>
            </a:r>
            <a:r>
              <a:rPr lang="bn-IN" sz="2800" dirty="0" smtClean="0">
                <a:blipFill>
                  <a:blip r:embed="rId5"/>
                  <a:tile tx="0" ty="0" sx="100000" sy="100000" flip="none" algn="tl"/>
                </a:blipFill>
                <a:latin typeface="SutonnyOMJ" pitchFamily="2" charset="0"/>
                <a:cs typeface="SutonnyOMJ" pitchFamily="2" charset="0"/>
              </a:rPr>
              <a:t>হোসেনপুর</a:t>
            </a:r>
            <a:r>
              <a:rPr lang="bn-IN" sz="2800" dirty="0" smtClean="0">
                <a:latin typeface="SutonnyOMJ" pitchFamily="2" charset="0"/>
                <a:cs typeface="SutonnyOMJ" pitchFamily="2" charset="0"/>
              </a:rPr>
              <a:t> </a:t>
            </a:r>
            <a:r>
              <a:rPr lang="bn-IN" sz="2800" dirty="0" smtClean="0">
                <a:solidFill>
                  <a:srgbClr val="C00000"/>
                </a:solidFill>
                <a:latin typeface="SutonnyOMJ" pitchFamily="2" charset="0"/>
                <a:cs typeface="SutonnyOMJ" pitchFamily="2" charset="0"/>
              </a:rPr>
              <a:t>দাখিল</a:t>
            </a:r>
            <a:r>
              <a:rPr lang="bn-IN" sz="2800" dirty="0" smtClean="0">
                <a:latin typeface="SutonnyOMJ" pitchFamily="2" charset="0"/>
                <a:cs typeface="SutonnyOMJ" pitchFamily="2" charset="0"/>
              </a:rPr>
              <a:t> </a:t>
            </a:r>
            <a:r>
              <a:rPr lang="bn-IN" sz="2800" dirty="0" smtClean="0">
                <a:solidFill>
                  <a:srgbClr val="7030A0"/>
                </a:solidFill>
                <a:latin typeface="SutonnyOMJ" pitchFamily="2" charset="0"/>
                <a:cs typeface="SutonnyOMJ" pitchFamily="2" charset="0"/>
              </a:rPr>
              <a:t>মাদ্রাসা।</a:t>
            </a:r>
            <a:endParaRPr lang="en-US" sz="2800" dirty="0">
              <a:solidFill>
                <a:srgbClr val="7030A0"/>
              </a:solidFill>
              <a:latin typeface="SutonnyOMJ" pitchFamily="2" charset="0"/>
              <a:cs typeface="SutonnyOMJ" pitchFamily="2" charset="0"/>
            </a:endParaRPr>
          </a:p>
        </p:txBody>
      </p:sp>
    </p:spTree>
  </p:cSld>
  <p:clrMapOvr>
    <a:masterClrMapping/>
  </p:clrMapOvr>
  <p:transition>
    <p:plu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1" presetClass="entr" presetSubtype="0" repeatCount="3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819400" y="228600"/>
            <a:ext cx="3048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800" dirty="0" smtClean="0">
                <a:latin typeface="SutonnyOMJ" pitchFamily="2" charset="0"/>
                <a:cs typeface="SutonnyOMJ" pitchFamily="2" charset="0"/>
              </a:rPr>
              <a:t>এসো একটি ভিডিও দেখি</a:t>
            </a:r>
            <a:endParaRPr lang="en-US" sz="2800" dirty="0">
              <a:latin typeface="SutonnyOMJ" pitchFamily="2" charset="0"/>
              <a:cs typeface="SutonnyOMJ" pitchFamily="2" charset="0"/>
            </a:endParaRPr>
          </a:p>
        </p:txBody>
      </p:sp>
      <p:pic>
        <p:nvPicPr>
          <p:cNvPr id="3" name="বাংলাদেশের ঋতুচক্রে শীতের প্রকৃতি(আমাদের শীতকাল)[1].mp4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3048000" y="2286000"/>
            <a:ext cx="3048000" cy="2286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533400" y="6172200"/>
            <a:ext cx="8001000" cy="52322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69850" h="38100" prst="cross"/>
            </a:sp3d>
          </a:bodyPr>
          <a:lstStyle/>
          <a:p>
            <a:r>
              <a:rPr lang="bn-IN" sz="2800" dirty="0" smtClean="0">
                <a:solidFill>
                  <a:srgbClr val="0070C0"/>
                </a:solidFill>
                <a:latin typeface="SutonnyOMJ" pitchFamily="2" charset="0"/>
                <a:cs typeface="SutonnyOMJ" pitchFamily="2" charset="0"/>
              </a:rPr>
              <a:t>তন্ময়</a:t>
            </a:r>
            <a:r>
              <a:rPr lang="bn-IN" sz="2800" dirty="0" smtClean="0">
                <a:latin typeface="SutonnyOMJ" pitchFamily="2" charset="0"/>
                <a:cs typeface="SutonnyOMJ" pitchFamily="2" charset="0"/>
              </a:rPr>
              <a:t> </a:t>
            </a:r>
            <a:r>
              <a:rPr lang="bn-IN" sz="2800" dirty="0" smtClean="0">
                <a:solidFill>
                  <a:srgbClr val="7030A0"/>
                </a:solidFill>
                <a:latin typeface="SutonnyOMJ" pitchFamily="2" charset="0"/>
                <a:cs typeface="SutonnyOMJ" pitchFamily="2" charset="0"/>
              </a:rPr>
              <a:t>কুমার</a:t>
            </a:r>
            <a:r>
              <a:rPr lang="bn-IN" sz="2800" dirty="0" smtClean="0">
                <a:latin typeface="SutonnyOMJ" pitchFamily="2" charset="0"/>
                <a:cs typeface="SutonnyOMJ" pitchFamily="2" charset="0"/>
              </a:rPr>
              <a:t> </a:t>
            </a:r>
            <a:r>
              <a:rPr lang="bn-IN" sz="2800" dirty="0" smtClean="0">
                <a:solidFill>
                  <a:srgbClr val="00B050"/>
                </a:solidFill>
                <a:latin typeface="SutonnyOMJ" pitchFamily="2" charset="0"/>
                <a:cs typeface="SutonnyOMJ" pitchFamily="2" charset="0"/>
              </a:rPr>
              <a:t>মণ্ডল</a:t>
            </a:r>
            <a:r>
              <a:rPr lang="bn-IN" sz="2800" dirty="0" smtClean="0">
                <a:latin typeface="SutonnyOMJ" pitchFamily="2" charset="0"/>
                <a:cs typeface="SutonnyOMJ" pitchFamily="2" charset="0"/>
              </a:rPr>
              <a:t> </a:t>
            </a:r>
            <a:r>
              <a:rPr lang="bn-IN" sz="2800" dirty="0" smtClean="0">
                <a:solidFill>
                  <a:schemeClr val="accent6">
                    <a:lumMod val="75000"/>
                  </a:schemeClr>
                </a:solidFill>
                <a:latin typeface="SutonnyOMJ" pitchFamily="2" charset="0"/>
                <a:cs typeface="SutonnyOMJ" pitchFamily="2" charset="0"/>
              </a:rPr>
              <a:t>(সহকারী শিক্ষক),</a:t>
            </a:r>
            <a:r>
              <a:rPr lang="bn-IN" sz="2800" dirty="0" smtClean="0">
                <a:solidFill>
                  <a:srgbClr val="FF0000"/>
                </a:solidFill>
                <a:latin typeface="SutonnyOMJ" pitchFamily="2" charset="0"/>
                <a:cs typeface="SutonnyOMJ" pitchFamily="2" charset="0"/>
              </a:rPr>
              <a:t>বিদ্যানন্দী</a:t>
            </a:r>
            <a:r>
              <a:rPr lang="bn-IN" sz="2800" dirty="0" smtClean="0">
                <a:latin typeface="SutonnyOMJ" pitchFamily="2" charset="0"/>
                <a:cs typeface="SutonnyOMJ" pitchFamily="2" charset="0"/>
              </a:rPr>
              <a:t> </a:t>
            </a:r>
            <a:r>
              <a:rPr lang="bn-IN" sz="2800" dirty="0" smtClean="0">
                <a:blipFill>
                  <a:blip r:embed="rId4"/>
                  <a:tile tx="0" ty="0" sx="100000" sy="100000" flip="none" algn="tl"/>
                </a:blipFill>
                <a:latin typeface="SutonnyOMJ" pitchFamily="2" charset="0"/>
                <a:cs typeface="SutonnyOMJ" pitchFamily="2" charset="0"/>
              </a:rPr>
              <a:t>হোসেনপুর</a:t>
            </a:r>
            <a:r>
              <a:rPr lang="bn-IN" sz="2800" dirty="0" smtClean="0">
                <a:latin typeface="SutonnyOMJ" pitchFamily="2" charset="0"/>
                <a:cs typeface="SutonnyOMJ" pitchFamily="2" charset="0"/>
              </a:rPr>
              <a:t> </a:t>
            </a:r>
            <a:r>
              <a:rPr lang="bn-IN" sz="2800" dirty="0" smtClean="0">
                <a:solidFill>
                  <a:srgbClr val="C00000"/>
                </a:solidFill>
                <a:latin typeface="SutonnyOMJ" pitchFamily="2" charset="0"/>
                <a:cs typeface="SutonnyOMJ" pitchFamily="2" charset="0"/>
              </a:rPr>
              <a:t>দাখিল</a:t>
            </a:r>
            <a:r>
              <a:rPr lang="bn-IN" sz="2800" dirty="0" smtClean="0">
                <a:latin typeface="SutonnyOMJ" pitchFamily="2" charset="0"/>
                <a:cs typeface="SutonnyOMJ" pitchFamily="2" charset="0"/>
              </a:rPr>
              <a:t> </a:t>
            </a:r>
            <a:r>
              <a:rPr lang="bn-IN" sz="2800" dirty="0" smtClean="0">
                <a:solidFill>
                  <a:srgbClr val="7030A0"/>
                </a:solidFill>
                <a:latin typeface="SutonnyOMJ" pitchFamily="2" charset="0"/>
                <a:cs typeface="SutonnyOMJ" pitchFamily="2" charset="0"/>
              </a:rPr>
              <a:t>মাদ্রাসা।</a:t>
            </a:r>
            <a:endParaRPr lang="en-US" sz="2800" dirty="0">
              <a:solidFill>
                <a:srgbClr val="7030A0"/>
              </a:solidFill>
              <a:latin typeface="SutonnyOMJ" pitchFamily="2" charset="0"/>
              <a:cs typeface="SutonnyOMJ" pitchFamily="2" charset="0"/>
            </a:endParaRPr>
          </a:p>
        </p:txBody>
      </p:sp>
    </p:spTree>
  </p:cSld>
  <p:clrMapOvr>
    <a:masterClrMapping/>
  </p:clrMapOvr>
  <p:transition>
    <p:pull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 fullScrn="1"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43000" y="381000"/>
            <a:ext cx="1371600" cy="584775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bn-IN" sz="3200" dirty="0" smtClean="0"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</a:effectLst>
                <a:latin typeface="SutonnyOMJ" pitchFamily="2" charset="0"/>
                <a:cs typeface="SutonnyOMJ" pitchFamily="2" charset="0"/>
              </a:rPr>
              <a:t>মূল্যায়ন</a:t>
            </a:r>
            <a:endParaRPr lang="en-US" sz="3200" dirty="0">
              <a:effectLst>
                <a:glow rad="101600">
                  <a:schemeClr val="accent1">
                    <a:satMod val="175000"/>
                    <a:alpha val="40000"/>
                  </a:schemeClr>
                </a:glow>
              </a:effectLst>
              <a:latin typeface="SutonnyOMJ" pitchFamily="2" charset="0"/>
              <a:cs typeface="SutonnyOMJ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81000" y="1143000"/>
            <a:ext cx="5181600" cy="2895600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IN" sz="2800" dirty="0" smtClean="0">
                <a:latin typeface="SutonnyOMJ" pitchFamily="2" charset="0"/>
                <a:cs typeface="SutonnyOMJ" pitchFamily="2" charset="0"/>
              </a:rPr>
              <a:t>১। ৩টি শীতকালীন ফুলের নাম বলো।</a:t>
            </a:r>
          </a:p>
          <a:p>
            <a:r>
              <a:rPr lang="bn-IN" sz="2800" dirty="0" smtClean="0">
                <a:latin typeface="SutonnyOMJ" pitchFamily="2" charset="0"/>
                <a:cs typeface="SutonnyOMJ" pitchFamily="2" charset="0"/>
              </a:rPr>
              <a:t>২। ৩টি সবজীর নাম বলো।</a:t>
            </a:r>
          </a:p>
          <a:p>
            <a:r>
              <a:rPr lang="bn-IN" sz="2800" dirty="0" smtClean="0">
                <a:latin typeface="SutonnyOMJ" pitchFamily="2" charset="0"/>
                <a:cs typeface="SutonnyOMJ" pitchFamily="2" charset="0"/>
              </a:rPr>
              <a:t>৩। কয়েকটি পিঠার নাম বলো।</a:t>
            </a:r>
          </a:p>
          <a:p>
            <a:r>
              <a:rPr lang="bn-IN" sz="2800" dirty="0" smtClean="0">
                <a:latin typeface="SutonnyOMJ" pitchFamily="2" charset="0"/>
                <a:cs typeface="SutonnyOMJ" pitchFamily="2" charset="0"/>
              </a:rPr>
              <a:t> ৪। শীতকালে সাধারণত কি রোগ হয়ে থাকে?</a:t>
            </a:r>
            <a:endParaRPr lang="en-US" sz="2800" dirty="0">
              <a:latin typeface="SutonnyOMJ" pitchFamily="2" charset="0"/>
              <a:cs typeface="SutonnyOMJ" pitchFamily="2" charset="0"/>
            </a:endParaRPr>
          </a:p>
        </p:txBody>
      </p:sp>
      <p:pic>
        <p:nvPicPr>
          <p:cNvPr id="4" name="Picture 3" descr="maxresdefault (7).jpg"/>
          <p:cNvPicPr>
            <a:picLocks noChangeAspect="1"/>
          </p:cNvPicPr>
          <p:nvPr/>
        </p:nvPicPr>
        <p:blipFill>
          <a:blip r:embed="rId2"/>
          <a:srcRect l="22500" r="25833" b="11482"/>
          <a:stretch>
            <a:fillRect/>
          </a:stretch>
        </p:blipFill>
        <p:spPr>
          <a:xfrm>
            <a:off x="6172200" y="1155290"/>
            <a:ext cx="2438400" cy="212131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6172200" y="3429000"/>
            <a:ext cx="2438400" cy="609600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800" dirty="0" smtClean="0">
                <a:latin typeface="SutonnyOMJ" pitchFamily="2" charset="0"/>
                <a:cs typeface="SutonnyOMJ" pitchFamily="2" charset="0"/>
              </a:rPr>
              <a:t>বাড়ীর কাজ</a:t>
            </a:r>
            <a:endParaRPr lang="en-US" sz="2800" dirty="0">
              <a:latin typeface="SutonnyOMJ" pitchFamily="2" charset="0"/>
              <a:cs typeface="SutonnyOMJ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600200" y="4648200"/>
            <a:ext cx="5791200" cy="762000"/>
          </a:xfrm>
          <a:prstGeom prst="rect">
            <a:avLst/>
          </a:prstGeom>
          <a:solidFill>
            <a:srgbClr val="00B050"/>
          </a:solidFill>
          <a:ln>
            <a:solidFill>
              <a:srgbClr val="FF0000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800" dirty="0" smtClean="0">
                <a:latin typeface="SutonnyOMJ" pitchFamily="2" charset="0"/>
                <a:cs typeface="SutonnyOMJ" pitchFamily="2" charset="0"/>
              </a:rPr>
              <a:t>শীতকাল শিরোনামে একটি অনুচ্ছেদ লিখে আনবে। </a:t>
            </a:r>
            <a:endParaRPr lang="en-US" sz="2800" dirty="0">
              <a:latin typeface="SutonnyOMJ" pitchFamily="2" charset="0"/>
              <a:cs typeface="SutonnyOMJ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33400" y="6172200"/>
            <a:ext cx="8001000" cy="52322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69850" h="38100" prst="cross"/>
            </a:sp3d>
          </a:bodyPr>
          <a:lstStyle/>
          <a:p>
            <a:r>
              <a:rPr lang="bn-IN" sz="2800" dirty="0" smtClean="0">
                <a:solidFill>
                  <a:srgbClr val="0070C0"/>
                </a:solidFill>
                <a:latin typeface="SutonnyOMJ" pitchFamily="2" charset="0"/>
                <a:cs typeface="SutonnyOMJ" pitchFamily="2" charset="0"/>
              </a:rPr>
              <a:t>তন্ময়</a:t>
            </a:r>
            <a:r>
              <a:rPr lang="bn-IN" sz="2800" dirty="0" smtClean="0">
                <a:latin typeface="SutonnyOMJ" pitchFamily="2" charset="0"/>
                <a:cs typeface="SutonnyOMJ" pitchFamily="2" charset="0"/>
              </a:rPr>
              <a:t> </a:t>
            </a:r>
            <a:r>
              <a:rPr lang="bn-IN" sz="2800" dirty="0" smtClean="0">
                <a:solidFill>
                  <a:srgbClr val="7030A0"/>
                </a:solidFill>
                <a:latin typeface="SutonnyOMJ" pitchFamily="2" charset="0"/>
                <a:cs typeface="SutonnyOMJ" pitchFamily="2" charset="0"/>
              </a:rPr>
              <a:t>কুমার</a:t>
            </a:r>
            <a:r>
              <a:rPr lang="bn-IN" sz="2800" dirty="0" smtClean="0">
                <a:latin typeface="SutonnyOMJ" pitchFamily="2" charset="0"/>
                <a:cs typeface="SutonnyOMJ" pitchFamily="2" charset="0"/>
              </a:rPr>
              <a:t> </a:t>
            </a:r>
            <a:r>
              <a:rPr lang="bn-IN" sz="2800" dirty="0" smtClean="0">
                <a:solidFill>
                  <a:srgbClr val="00B050"/>
                </a:solidFill>
                <a:latin typeface="SutonnyOMJ" pitchFamily="2" charset="0"/>
                <a:cs typeface="SutonnyOMJ" pitchFamily="2" charset="0"/>
              </a:rPr>
              <a:t>মণ্ডল</a:t>
            </a:r>
            <a:r>
              <a:rPr lang="bn-IN" sz="2800" dirty="0" smtClean="0">
                <a:latin typeface="SutonnyOMJ" pitchFamily="2" charset="0"/>
                <a:cs typeface="SutonnyOMJ" pitchFamily="2" charset="0"/>
              </a:rPr>
              <a:t> </a:t>
            </a:r>
            <a:r>
              <a:rPr lang="bn-IN" sz="2800" dirty="0" smtClean="0">
                <a:solidFill>
                  <a:schemeClr val="accent6">
                    <a:lumMod val="75000"/>
                  </a:schemeClr>
                </a:solidFill>
                <a:latin typeface="SutonnyOMJ" pitchFamily="2" charset="0"/>
                <a:cs typeface="SutonnyOMJ" pitchFamily="2" charset="0"/>
              </a:rPr>
              <a:t>(সহকারী শিক্ষক),</a:t>
            </a:r>
            <a:r>
              <a:rPr lang="bn-IN" sz="2800" dirty="0" smtClean="0">
                <a:solidFill>
                  <a:srgbClr val="FF0000"/>
                </a:solidFill>
                <a:latin typeface="SutonnyOMJ" pitchFamily="2" charset="0"/>
                <a:cs typeface="SutonnyOMJ" pitchFamily="2" charset="0"/>
              </a:rPr>
              <a:t>বিদ্যানন্দী</a:t>
            </a:r>
            <a:r>
              <a:rPr lang="bn-IN" sz="2800" dirty="0" smtClean="0">
                <a:latin typeface="SutonnyOMJ" pitchFamily="2" charset="0"/>
                <a:cs typeface="SutonnyOMJ" pitchFamily="2" charset="0"/>
              </a:rPr>
              <a:t> </a:t>
            </a:r>
            <a:r>
              <a:rPr lang="bn-IN" sz="2800" dirty="0" smtClean="0">
                <a:blipFill>
                  <a:blip r:embed="rId3"/>
                  <a:tile tx="0" ty="0" sx="100000" sy="100000" flip="none" algn="tl"/>
                </a:blipFill>
                <a:latin typeface="SutonnyOMJ" pitchFamily="2" charset="0"/>
                <a:cs typeface="SutonnyOMJ" pitchFamily="2" charset="0"/>
              </a:rPr>
              <a:t>হোসেনপুর</a:t>
            </a:r>
            <a:r>
              <a:rPr lang="bn-IN" sz="2800" dirty="0" smtClean="0">
                <a:latin typeface="SutonnyOMJ" pitchFamily="2" charset="0"/>
                <a:cs typeface="SutonnyOMJ" pitchFamily="2" charset="0"/>
              </a:rPr>
              <a:t> </a:t>
            </a:r>
            <a:r>
              <a:rPr lang="bn-IN" sz="2800" dirty="0" smtClean="0">
                <a:solidFill>
                  <a:srgbClr val="C00000"/>
                </a:solidFill>
                <a:latin typeface="SutonnyOMJ" pitchFamily="2" charset="0"/>
                <a:cs typeface="SutonnyOMJ" pitchFamily="2" charset="0"/>
              </a:rPr>
              <a:t>দাখিল</a:t>
            </a:r>
            <a:r>
              <a:rPr lang="bn-IN" sz="2800" dirty="0" smtClean="0">
                <a:latin typeface="SutonnyOMJ" pitchFamily="2" charset="0"/>
                <a:cs typeface="SutonnyOMJ" pitchFamily="2" charset="0"/>
              </a:rPr>
              <a:t> </a:t>
            </a:r>
            <a:r>
              <a:rPr lang="bn-IN" sz="2800" dirty="0" smtClean="0">
                <a:solidFill>
                  <a:srgbClr val="7030A0"/>
                </a:solidFill>
                <a:latin typeface="SutonnyOMJ" pitchFamily="2" charset="0"/>
                <a:cs typeface="SutonnyOMJ" pitchFamily="2" charset="0"/>
              </a:rPr>
              <a:t>মাদ্রাসা।</a:t>
            </a:r>
            <a:endParaRPr lang="en-US" sz="2800" dirty="0">
              <a:solidFill>
                <a:srgbClr val="7030A0"/>
              </a:solidFill>
              <a:latin typeface="SutonnyOMJ" pitchFamily="2" charset="0"/>
              <a:cs typeface="SutonnyOMJ" pitchFamily="2" charset="0"/>
            </a:endParaRPr>
          </a:p>
        </p:txBody>
      </p:sp>
    </p:spTree>
  </p:cSld>
  <p:clrMapOvr>
    <a:masterClrMapping/>
  </p:clrMapOvr>
  <p:transition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anim calcmode="lin" valueType="num">
                                      <p:cBhvr>
                                        <p:cTn id="31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anim calcmode="lin" valueType="num">
                                      <p:cBhvr>
                                        <p:cTn id="37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57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58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9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3" grpId="0" animBg="1"/>
      <p:bldP spid="3" grpId="1" animBg="1"/>
      <p:bldP spid="5" grpId="0" animBg="1"/>
      <p:bldP spid="6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2400" y="304800"/>
            <a:ext cx="4038600" cy="769441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bn-IN" sz="4400" dirty="0" smtClean="0">
                <a:latin typeface="SutonnyOMJ" pitchFamily="2" charset="0"/>
                <a:cs typeface="SutonnyOMJ" pitchFamily="2" charset="0"/>
              </a:rPr>
              <a:t>সকলকে ধন্যবাদ</a:t>
            </a:r>
            <a:endParaRPr lang="en-US" sz="4400" dirty="0">
              <a:latin typeface="SutonnyOMJ" pitchFamily="2" charset="0"/>
              <a:cs typeface="SutonnyOMJ" pitchFamily="2" charset="0"/>
            </a:endParaRPr>
          </a:p>
        </p:txBody>
      </p:sp>
      <p:pic>
        <p:nvPicPr>
          <p:cNvPr id="4" name="Picture 3" descr="winter-morning-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5280" y="3352800"/>
            <a:ext cx="3931920" cy="2533650"/>
          </a:xfrm>
          <a:prstGeom prst="rect">
            <a:avLst/>
          </a:prstGeom>
        </p:spPr>
      </p:pic>
      <p:pic>
        <p:nvPicPr>
          <p:cNvPr id="5" name="Picture 4" descr="flower_120180212144738.jpg"/>
          <p:cNvPicPr>
            <a:picLocks noChangeAspect="1"/>
          </p:cNvPicPr>
          <p:nvPr/>
        </p:nvPicPr>
        <p:blipFill>
          <a:blip r:embed="rId3"/>
          <a:srcRect l="21429" t="9494" r="7714"/>
          <a:stretch>
            <a:fillRect/>
          </a:stretch>
        </p:blipFill>
        <p:spPr>
          <a:xfrm>
            <a:off x="4267200" y="609600"/>
            <a:ext cx="3805950" cy="27432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 rot="2680451">
            <a:off x="1427871" y="2874076"/>
            <a:ext cx="5775152" cy="1015663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bn-IN" sz="6000" dirty="0" smtClean="0">
                <a:blipFill>
                  <a:blip r:embed="rId4"/>
                  <a:tile tx="0" ty="0" sx="100000" sy="100000" flip="none" algn="tl"/>
                </a:blipFill>
                <a:latin typeface="SutonnyOMJ" pitchFamily="2" charset="0"/>
                <a:cs typeface="SutonnyOMJ" pitchFamily="2" charset="0"/>
              </a:rPr>
              <a:t>স </a:t>
            </a:r>
            <a:r>
              <a:rPr lang="bn-IN" sz="6000" dirty="0" smtClean="0">
                <a:solidFill>
                  <a:srgbClr val="FF0000"/>
                </a:solidFill>
                <a:latin typeface="SutonnyOMJ" pitchFamily="2" charset="0"/>
                <a:cs typeface="SutonnyOMJ" pitchFamily="2" charset="0"/>
              </a:rPr>
              <a:t>মা</a:t>
            </a:r>
            <a:r>
              <a:rPr lang="bn-IN" sz="6000" dirty="0" smtClean="0">
                <a:blipFill>
                  <a:blip r:embed="rId4"/>
                  <a:tile tx="0" ty="0" sx="100000" sy="100000" flip="none" algn="tl"/>
                </a:blipFill>
                <a:latin typeface="SutonnyOMJ" pitchFamily="2" charset="0"/>
                <a:cs typeface="SutonnyOMJ" pitchFamily="2" charset="0"/>
              </a:rPr>
              <a:t> প্ত</a:t>
            </a:r>
            <a:endParaRPr lang="en-US" sz="6000" dirty="0">
              <a:blipFill>
                <a:blip r:embed="rId4"/>
                <a:tile tx="0" ty="0" sx="100000" sy="100000" flip="none" algn="tl"/>
              </a:blipFill>
              <a:latin typeface="SutonnyOMJ" pitchFamily="2" charset="0"/>
              <a:cs typeface="SutonnyOMJ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33400" y="6172200"/>
            <a:ext cx="8001000" cy="52322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69850" h="38100" prst="cross"/>
            </a:sp3d>
          </a:bodyPr>
          <a:lstStyle/>
          <a:p>
            <a:r>
              <a:rPr lang="bn-IN" sz="2800" dirty="0" smtClean="0">
                <a:solidFill>
                  <a:srgbClr val="0070C0"/>
                </a:solidFill>
                <a:latin typeface="SutonnyOMJ" pitchFamily="2" charset="0"/>
                <a:cs typeface="SutonnyOMJ" pitchFamily="2" charset="0"/>
              </a:rPr>
              <a:t>তন্ময়</a:t>
            </a:r>
            <a:r>
              <a:rPr lang="bn-IN" sz="2800" dirty="0" smtClean="0">
                <a:latin typeface="SutonnyOMJ" pitchFamily="2" charset="0"/>
                <a:cs typeface="SutonnyOMJ" pitchFamily="2" charset="0"/>
              </a:rPr>
              <a:t> </a:t>
            </a:r>
            <a:r>
              <a:rPr lang="bn-IN" sz="2800" dirty="0" smtClean="0">
                <a:solidFill>
                  <a:srgbClr val="7030A0"/>
                </a:solidFill>
                <a:latin typeface="SutonnyOMJ" pitchFamily="2" charset="0"/>
                <a:cs typeface="SutonnyOMJ" pitchFamily="2" charset="0"/>
              </a:rPr>
              <a:t>কুমার</a:t>
            </a:r>
            <a:r>
              <a:rPr lang="bn-IN" sz="2800" dirty="0" smtClean="0">
                <a:latin typeface="SutonnyOMJ" pitchFamily="2" charset="0"/>
                <a:cs typeface="SutonnyOMJ" pitchFamily="2" charset="0"/>
              </a:rPr>
              <a:t> </a:t>
            </a:r>
            <a:r>
              <a:rPr lang="bn-IN" sz="2800" dirty="0" smtClean="0">
                <a:solidFill>
                  <a:srgbClr val="00B050"/>
                </a:solidFill>
                <a:latin typeface="SutonnyOMJ" pitchFamily="2" charset="0"/>
                <a:cs typeface="SutonnyOMJ" pitchFamily="2" charset="0"/>
              </a:rPr>
              <a:t>মণ্ডল</a:t>
            </a:r>
            <a:r>
              <a:rPr lang="bn-IN" sz="2800" dirty="0" smtClean="0">
                <a:latin typeface="SutonnyOMJ" pitchFamily="2" charset="0"/>
                <a:cs typeface="SutonnyOMJ" pitchFamily="2" charset="0"/>
              </a:rPr>
              <a:t> </a:t>
            </a:r>
            <a:r>
              <a:rPr lang="bn-IN" sz="2800" dirty="0" smtClean="0">
                <a:solidFill>
                  <a:schemeClr val="accent6">
                    <a:lumMod val="75000"/>
                  </a:schemeClr>
                </a:solidFill>
                <a:latin typeface="SutonnyOMJ" pitchFamily="2" charset="0"/>
                <a:cs typeface="SutonnyOMJ" pitchFamily="2" charset="0"/>
              </a:rPr>
              <a:t>(সহকারী শিক্ষক),</a:t>
            </a:r>
            <a:r>
              <a:rPr lang="bn-IN" sz="2800" dirty="0" smtClean="0">
                <a:solidFill>
                  <a:srgbClr val="FF0000"/>
                </a:solidFill>
                <a:latin typeface="SutonnyOMJ" pitchFamily="2" charset="0"/>
                <a:cs typeface="SutonnyOMJ" pitchFamily="2" charset="0"/>
              </a:rPr>
              <a:t>বিদ্যানন্দী</a:t>
            </a:r>
            <a:r>
              <a:rPr lang="bn-IN" sz="2800" dirty="0" smtClean="0">
                <a:latin typeface="SutonnyOMJ" pitchFamily="2" charset="0"/>
                <a:cs typeface="SutonnyOMJ" pitchFamily="2" charset="0"/>
              </a:rPr>
              <a:t> </a:t>
            </a:r>
            <a:r>
              <a:rPr lang="bn-IN" sz="2800" dirty="0" smtClean="0">
                <a:blipFill>
                  <a:blip r:embed="rId5"/>
                  <a:tile tx="0" ty="0" sx="100000" sy="100000" flip="none" algn="tl"/>
                </a:blipFill>
                <a:latin typeface="SutonnyOMJ" pitchFamily="2" charset="0"/>
                <a:cs typeface="SutonnyOMJ" pitchFamily="2" charset="0"/>
              </a:rPr>
              <a:t>হোসেনপুর</a:t>
            </a:r>
            <a:r>
              <a:rPr lang="bn-IN" sz="2800" dirty="0" smtClean="0">
                <a:latin typeface="SutonnyOMJ" pitchFamily="2" charset="0"/>
                <a:cs typeface="SutonnyOMJ" pitchFamily="2" charset="0"/>
              </a:rPr>
              <a:t> </a:t>
            </a:r>
            <a:r>
              <a:rPr lang="bn-IN" sz="2800" dirty="0" smtClean="0">
                <a:solidFill>
                  <a:srgbClr val="C00000"/>
                </a:solidFill>
                <a:latin typeface="SutonnyOMJ" pitchFamily="2" charset="0"/>
                <a:cs typeface="SutonnyOMJ" pitchFamily="2" charset="0"/>
              </a:rPr>
              <a:t>দাখিল</a:t>
            </a:r>
            <a:r>
              <a:rPr lang="bn-IN" sz="2800" dirty="0" smtClean="0">
                <a:latin typeface="SutonnyOMJ" pitchFamily="2" charset="0"/>
                <a:cs typeface="SutonnyOMJ" pitchFamily="2" charset="0"/>
              </a:rPr>
              <a:t> </a:t>
            </a:r>
            <a:r>
              <a:rPr lang="bn-IN" sz="2800" dirty="0" smtClean="0">
                <a:solidFill>
                  <a:srgbClr val="7030A0"/>
                </a:solidFill>
                <a:latin typeface="SutonnyOMJ" pitchFamily="2" charset="0"/>
                <a:cs typeface="SutonnyOMJ" pitchFamily="2" charset="0"/>
              </a:rPr>
              <a:t>মাদ্রাসা।</a:t>
            </a:r>
            <a:endParaRPr lang="en-US" sz="2800" dirty="0">
              <a:solidFill>
                <a:srgbClr val="7030A0"/>
              </a:solidFill>
              <a:latin typeface="SutonnyOMJ" pitchFamily="2" charset="0"/>
              <a:cs typeface="SutonnyOMJ" pitchFamily="2" charset="0"/>
            </a:endParaRPr>
          </a:p>
        </p:txBody>
      </p:sp>
    </p:spTree>
  </p:cSld>
  <p:clrMapOvr>
    <a:masterClrMapping/>
  </p:clrMapOvr>
  <p:transition>
    <p:cover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9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0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2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4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6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7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/>
          <p:cNvGraphicFramePr/>
          <p:nvPr/>
        </p:nvGraphicFramePr>
        <p:xfrm>
          <a:off x="-838200" y="838200"/>
          <a:ext cx="5715000" cy="3962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3" name="Picture 2" descr="20170904_063300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38200" y="1619099"/>
            <a:ext cx="2362200" cy="2495701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Rounded Rectangle 3"/>
          <p:cNvSpPr/>
          <p:nvPr/>
        </p:nvSpPr>
        <p:spPr>
          <a:xfrm>
            <a:off x="5257800" y="2819400"/>
            <a:ext cx="2971800" cy="2209800"/>
          </a:xfrm>
          <a:prstGeom prst="round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IN" sz="2400" dirty="0" smtClean="0">
                <a:latin typeface="SutonnyOMJ" pitchFamily="2" charset="0"/>
                <a:cs typeface="SutonnyOMJ" pitchFamily="2" charset="0"/>
              </a:rPr>
              <a:t>শ্রেণিঃ দশম</a:t>
            </a:r>
          </a:p>
          <a:p>
            <a:r>
              <a:rPr lang="bn-IN" sz="2400" dirty="0" smtClean="0">
                <a:latin typeface="SutonnyOMJ" pitchFamily="2" charset="0"/>
                <a:cs typeface="SutonnyOMJ" pitchFamily="2" charset="0"/>
              </a:rPr>
              <a:t>বিষয়ঃ বাংলা ২য় পত্র</a:t>
            </a:r>
          </a:p>
          <a:p>
            <a:r>
              <a:rPr lang="bn-IN" sz="2400" dirty="0" smtClean="0">
                <a:latin typeface="SutonnyOMJ" pitchFamily="2" charset="0"/>
                <a:cs typeface="SutonnyOMJ" pitchFamily="2" charset="0"/>
              </a:rPr>
              <a:t>সময়ঃ ৪৫ মিনিট</a:t>
            </a:r>
          </a:p>
          <a:p>
            <a:r>
              <a:rPr lang="bn-IN" sz="2400" dirty="0" smtClean="0">
                <a:latin typeface="SutonnyOMJ" pitchFamily="2" charset="0"/>
                <a:cs typeface="SutonnyOMJ" pitchFamily="2" charset="0"/>
              </a:rPr>
              <a:t>ঘণ্টাঃ (ষষ্ঠ) ১</a:t>
            </a:r>
            <a:r>
              <a:rPr lang="en-US" sz="2400" dirty="0" smtClean="0">
                <a:latin typeface="SutonnyOMJ" pitchFamily="2" charset="0"/>
                <a:cs typeface="SutonnyOMJ" pitchFamily="2" charset="0"/>
              </a:rPr>
              <a:t>.</a:t>
            </a:r>
            <a:r>
              <a:rPr lang="bn-IN" sz="2400" dirty="0" smtClean="0">
                <a:latin typeface="SutonnyOMJ" pitchFamily="2" charset="0"/>
                <a:cs typeface="SutonnyOMJ" pitchFamily="2" charset="0"/>
              </a:rPr>
              <a:t>৪০ মিনিট</a:t>
            </a:r>
          </a:p>
          <a:p>
            <a:r>
              <a:rPr lang="bn-IN" sz="2400" dirty="0" smtClean="0">
                <a:latin typeface="SutonnyOMJ" pitchFamily="2" charset="0"/>
                <a:cs typeface="SutonnyOMJ" pitchFamily="2" charset="0"/>
              </a:rPr>
              <a:t>তাং-</a:t>
            </a:r>
            <a:endParaRPr lang="en-US" sz="2400" dirty="0">
              <a:latin typeface="SutonnyOMJ" pitchFamily="2" charset="0"/>
              <a:cs typeface="SutonnyOMJ" pitchFamily="2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4953000" y="228600"/>
            <a:ext cx="3352800" cy="2286000"/>
          </a:xfrm>
          <a:prstGeom prst="roundRect">
            <a:avLst/>
          </a:prstGeom>
          <a:solidFill>
            <a:schemeClr val="accent5">
              <a:lumMod val="75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IN" sz="2000" dirty="0" smtClean="0">
                <a:latin typeface="SutonnyOMJ" pitchFamily="2" charset="0"/>
                <a:cs typeface="SutonnyOMJ" pitchFamily="2" charset="0"/>
              </a:rPr>
              <a:t>সহকারী শিক্ষক</a:t>
            </a:r>
          </a:p>
          <a:p>
            <a:r>
              <a:rPr lang="bn-IN" sz="2000" dirty="0" smtClean="0">
                <a:latin typeface="SutonnyOMJ" pitchFamily="2" charset="0"/>
                <a:cs typeface="SutonnyOMJ" pitchFamily="2" charset="0"/>
              </a:rPr>
              <a:t>বিদ্যানন্দী হোসেনপুর দাখিল মাদ্রাসা।</a:t>
            </a:r>
          </a:p>
          <a:p>
            <a:r>
              <a:rPr lang="bn-IN" sz="2000" dirty="0" smtClean="0">
                <a:latin typeface="SutonnyOMJ" pitchFamily="2" charset="0"/>
                <a:cs typeface="SutonnyOMJ" pitchFamily="2" charset="0"/>
              </a:rPr>
              <a:t>রাজৈর, মাদারীপুর।</a:t>
            </a:r>
          </a:p>
          <a:p>
            <a:r>
              <a:rPr lang="bn-IN" sz="2000" dirty="0" smtClean="0">
                <a:latin typeface="SutonnyOMJ" pitchFamily="2" charset="0"/>
                <a:cs typeface="SutonnyOMJ" pitchFamily="2" charset="0"/>
              </a:rPr>
              <a:t>মোবঃ ০১৯২৩৮৭৩৭৬৬</a:t>
            </a:r>
          </a:p>
          <a:p>
            <a:r>
              <a:rPr lang="en-US" sz="2000" dirty="0" smtClean="0">
                <a:latin typeface="SutonnyOMJ" pitchFamily="2" charset="0"/>
                <a:cs typeface="SutonnyOMJ" pitchFamily="2" charset="0"/>
              </a:rPr>
              <a:t>E-mail: chfulmondal@gmail.com</a:t>
            </a:r>
            <a:endParaRPr lang="en-US" sz="2000" dirty="0">
              <a:latin typeface="SutonnyOMJ" pitchFamily="2" charset="0"/>
              <a:cs typeface="SutonnyOMJ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33400" y="6172200"/>
            <a:ext cx="8001000" cy="52322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69850" h="38100" prst="cross"/>
            </a:sp3d>
          </a:bodyPr>
          <a:lstStyle/>
          <a:p>
            <a:r>
              <a:rPr lang="bn-IN" sz="2800" dirty="0" smtClean="0">
                <a:solidFill>
                  <a:srgbClr val="0070C0"/>
                </a:solidFill>
                <a:latin typeface="SutonnyOMJ" pitchFamily="2" charset="0"/>
                <a:cs typeface="SutonnyOMJ" pitchFamily="2" charset="0"/>
              </a:rPr>
              <a:t>তন্ময়</a:t>
            </a:r>
            <a:r>
              <a:rPr lang="bn-IN" sz="2800" dirty="0" smtClean="0">
                <a:latin typeface="SutonnyOMJ" pitchFamily="2" charset="0"/>
                <a:cs typeface="SutonnyOMJ" pitchFamily="2" charset="0"/>
              </a:rPr>
              <a:t> </a:t>
            </a:r>
            <a:r>
              <a:rPr lang="bn-IN" sz="2800" dirty="0" smtClean="0">
                <a:solidFill>
                  <a:srgbClr val="7030A0"/>
                </a:solidFill>
                <a:latin typeface="SutonnyOMJ" pitchFamily="2" charset="0"/>
                <a:cs typeface="SutonnyOMJ" pitchFamily="2" charset="0"/>
              </a:rPr>
              <a:t>কুমার</a:t>
            </a:r>
            <a:r>
              <a:rPr lang="bn-IN" sz="2800" dirty="0" smtClean="0">
                <a:latin typeface="SutonnyOMJ" pitchFamily="2" charset="0"/>
                <a:cs typeface="SutonnyOMJ" pitchFamily="2" charset="0"/>
              </a:rPr>
              <a:t> </a:t>
            </a:r>
            <a:r>
              <a:rPr lang="bn-IN" sz="2800" dirty="0" smtClean="0">
                <a:solidFill>
                  <a:srgbClr val="00B050"/>
                </a:solidFill>
                <a:latin typeface="SutonnyOMJ" pitchFamily="2" charset="0"/>
                <a:cs typeface="SutonnyOMJ" pitchFamily="2" charset="0"/>
              </a:rPr>
              <a:t>মণ্ডল</a:t>
            </a:r>
            <a:r>
              <a:rPr lang="bn-IN" sz="2800" dirty="0" smtClean="0">
                <a:latin typeface="SutonnyOMJ" pitchFamily="2" charset="0"/>
                <a:cs typeface="SutonnyOMJ" pitchFamily="2" charset="0"/>
              </a:rPr>
              <a:t> </a:t>
            </a:r>
            <a:r>
              <a:rPr lang="bn-IN" sz="2800" dirty="0" smtClean="0">
                <a:solidFill>
                  <a:schemeClr val="accent6">
                    <a:lumMod val="75000"/>
                  </a:schemeClr>
                </a:solidFill>
                <a:latin typeface="SutonnyOMJ" pitchFamily="2" charset="0"/>
                <a:cs typeface="SutonnyOMJ" pitchFamily="2" charset="0"/>
              </a:rPr>
              <a:t>(সহকারী শিক্ষক),</a:t>
            </a:r>
            <a:r>
              <a:rPr lang="bn-IN" sz="2800" dirty="0" smtClean="0">
                <a:solidFill>
                  <a:srgbClr val="FF0000"/>
                </a:solidFill>
                <a:latin typeface="SutonnyOMJ" pitchFamily="2" charset="0"/>
                <a:cs typeface="SutonnyOMJ" pitchFamily="2" charset="0"/>
              </a:rPr>
              <a:t>বিদ্যানন্দী</a:t>
            </a:r>
            <a:r>
              <a:rPr lang="bn-IN" sz="2800" dirty="0" smtClean="0">
                <a:latin typeface="SutonnyOMJ" pitchFamily="2" charset="0"/>
                <a:cs typeface="SutonnyOMJ" pitchFamily="2" charset="0"/>
              </a:rPr>
              <a:t> </a:t>
            </a:r>
            <a:r>
              <a:rPr lang="bn-IN" sz="2800" dirty="0" smtClean="0">
                <a:blipFill>
                  <a:blip r:embed="rId7"/>
                  <a:tile tx="0" ty="0" sx="100000" sy="100000" flip="none" algn="tl"/>
                </a:blipFill>
                <a:latin typeface="SutonnyOMJ" pitchFamily="2" charset="0"/>
                <a:cs typeface="SutonnyOMJ" pitchFamily="2" charset="0"/>
              </a:rPr>
              <a:t>হোসেনপুর</a:t>
            </a:r>
            <a:r>
              <a:rPr lang="bn-IN" sz="2800" dirty="0" smtClean="0">
                <a:latin typeface="SutonnyOMJ" pitchFamily="2" charset="0"/>
                <a:cs typeface="SutonnyOMJ" pitchFamily="2" charset="0"/>
              </a:rPr>
              <a:t> </a:t>
            </a:r>
            <a:r>
              <a:rPr lang="bn-IN" sz="2800" dirty="0" smtClean="0">
                <a:solidFill>
                  <a:srgbClr val="C00000"/>
                </a:solidFill>
                <a:latin typeface="SutonnyOMJ" pitchFamily="2" charset="0"/>
                <a:cs typeface="SutonnyOMJ" pitchFamily="2" charset="0"/>
              </a:rPr>
              <a:t>দাখিল</a:t>
            </a:r>
            <a:r>
              <a:rPr lang="bn-IN" sz="2800" dirty="0" smtClean="0">
                <a:latin typeface="SutonnyOMJ" pitchFamily="2" charset="0"/>
                <a:cs typeface="SutonnyOMJ" pitchFamily="2" charset="0"/>
              </a:rPr>
              <a:t> </a:t>
            </a:r>
            <a:r>
              <a:rPr lang="bn-IN" sz="2800" dirty="0" smtClean="0">
                <a:solidFill>
                  <a:srgbClr val="7030A0"/>
                </a:solidFill>
                <a:latin typeface="SutonnyOMJ" pitchFamily="2" charset="0"/>
                <a:cs typeface="SutonnyOMJ" pitchFamily="2" charset="0"/>
              </a:rPr>
              <a:t>মাদ্রাসা।</a:t>
            </a:r>
            <a:endParaRPr lang="en-US" sz="2800" dirty="0">
              <a:solidFill>
                <a:srgbClr val="7030A0"/>
              </a:solidFill>
              <a:latin typeface="SutonnyOMJ" pitchFamily="2" charset="0"/>
              <a:cs typeface="SutonnyOMJ" pitchFamily="2" charset="0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"/>
                            </p:stCondLst>
                            <p:childTnLst>
                              <p:par>
                                <p:cTn id="23" presetID="54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>
        <p:bldAsOne/>
      </p:bldGraphic>
      <p:bldP spid="4" grpId="0" animBg="1"/>
      <p:bldP spid="5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own Arrow Callout 1"/>
          <p:cNvSpPr/>
          <p:nvPr/>
        </p:nvSpPr>
        <p:spPr>
          <a:xfrm>
            <a:off x="2743200" y="152400"/>
            <a:ext cx="3505200" cy="1676400"/>
          </a:xfrm>
          <a:prstGeom prst="downArrowCallout">
            <a:avLst>
              <a:gd name="adj1" fmla="val 33392"/>
              <a:gd name="adj2" fmla="val 66161"/>
              <a:gd name="adj3" fmla="val 47349"/>
              <a:gd name="adj4" fmla="val 47660"/>
            </a:avLst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400" dirty="0" smtClean="0">
                <a:latin typeface="SutonnyOMJ" pitchFamily="2" charset="0"/>
                <a:cs typeface="SutonnyOMJ" pitchFamily="2" charset="0"/>
              </a:rPr>
              <a:t>নিচের ছবি লক্ষ্য কর এবং পাঠ্য বিষয় অনুমান কর।</a:t>
            </a:r>
            <a:endParaRPr lang="en-US" sz="2400" dirty="0">
              <a:latin typeface="SutonnyOMJ" pitchFamily="2" charset="0"/>
              <a:cs typeface="SutonnyOMJ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562600" y="5638800"/>
            <a:ext cx="3581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800" dirty="0" smtClean="0">
                <a:latin typeface="SutonnyOMJ" pitchFamily="2" charset="0"/>
                <a:cs typeface="SutonnyOMJ" pitchFamily="2" charset="0"/>
              </a:rPr>
              <a:t>আজকের পাঠ, শীতকাল (রচনা)</a:t>
            </a:r>
            <a:endParaRPr lang="en-US" sz="2800" dirty="0">
              <a:latin typeface="SutonnyOMJ" pitchFamily="2" charset="0"/>
              <a:cs typeface="SutonnyOMJ" pitchFamily="2" charset="0"/>
            </a:endParaRPr>
          </a:p>
        </p:txBody>
      </p:sp>
      <p:pic>
        <p:nvPicPr>
          <p:cNvPr id="4" name="Picture 3" descr="A_foggy_winter_morning.jpg"/>
          <p:cNvPicPr>
            <a:picLocks noChangeAspect="1"/>
          </p:cNvPicPr>
          <p:nvPr/>
        </p:nvPicPr>
        <p:blipFill>
          <a:blip r:embed="rId2" cstate="print"/>
          <a:srcRect l="9167" t="12500" r="10833" b="11250"/>
          <a:stretch>
            <a:fillRect/>
          </a:stretch>
        </p:blipFill>
        <p:spPr>
          <a:xfrm>
            <a:off x="1547734" y="1905000"/>
            <a:ext cx="5843666" cy="363696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6">
                <a:lumMod val="60000"/>
                <a:lumOff val="4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5" name="TextBox 4"/>
          <p:cNvSpPr txBox="1"/>
          <p:nvPr/>
        </p:nvSpPr>
        <p:spPr>
          <a:xfrm>
            <a:off x="533400" y="6172200"/>
            <a:ext cx="8001000" cy="52322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69850" h="38100" prst="cross"/>
            </a:sp3d>
          </a:bodyPr>
          <a:lstStyle/>
          <a:p>
            <a:r>
              <a:rPr lang="bn-IN" sz="2800" dirty="0" smtClean="0">
                <a:solidFill>
                  <a:srgbClr val="0070C0"/>
                </a:solidFill>
                <a:latin typeface="SutonnyOMJ" pitchFamily="2" charset="0"/>
                <a:cs typeface="SutonnyOMJ" pitchFamily="2" charset="0"/>
              </a:rPr>
              <a:t>তন্ময়</a:t>
            </a:r>
            <a:r>
              <a:rPr lang="bn-IN" sz="2800" dirty="0" smtClean="0">
                <a:latin typeface="SutonnyOMJ" pitchFamily="2" charset="0"/>
                <a:cs typeface="SutonnyOMJ" pitchFamily="2" charset="0"/>
              </a:rPr>
              <a:t> </a:t>
            </a:r>
            <a:r>
              <a:rPr lang="bn-IN" sz="2800" dirty="0" smtClean="0">
                <a:solidFill>
                  <a:srgbClr val="7030A0"/>
                </a:solidFill>
                <a:latin typeface="SutonnyOMJ" pitchFamily="2" charset="0"/>
                <a:cs typeface="SutonnyOMJ" pitchFamily="2" charset="0"/>
              </a:rPr>
              <a:t>কুমার</a:t>
            </a:r>
            <a:r>
              <a:rPr lang="bn-IN" sz="2800" dirty="0" smtClean="0">
                <a:latin typeface="SutonnyOMJ" pitchFamily="2" charset="0"/>
                <a:cs typeface="SutonnyOMJ" pitchFamily="2" charset="0"/>
              </a:rPr>
              <a:t> </a:t>
            </a:r>
            <a:r>
              <a:rPr lang="bn-IN" sz="2800" dirty="0" smtClean="0">
                <a:solidFill>
                  <a:srgbClr val="00B050"/>
                </a:solidFill>
                <a:latin typeface="SutonnyOMJ" pitchFamily="2" charset="0"/>
                <a:cs typeface="SutonnyOMJ" pitchFamily="2" charset="0"/>
              </a:rPr>
              <a:t>মণ্ডল</a:t>
            </a:r>
            <a:r>
              <a:rPr lang="bn-IN" sz="2800" dirty="0" smtClean="0">
                <a:latin typeface="SutonnyOMJ" pitchFamily="2" charset="0"/>
                <a:cs typeface="SutonnyOMJ" pitchFamily="2" charset="0"/>
              </a:rPr>
              <a:t> </a:t>
            </a:r>
            <a:r>
              <a:rPr lang="bn-IN" sz="2800" dirty="0" smtClean="0">
                <a:solidFill>
                  <a:schemeClr val="accent6">
                    <a:lumMod val="75000"/>
                  </a:schemeClr>
                </a:solidFill>
                <a:latin typeface="SutonnyOMJ" pitchFamily="2" charset="0"/>
                <a:cs typeface="SutonnyOMJ" pitchFamily="2" charset="0"/>
              </a:rPr>
              <a:t>(সহকারী শিক্ষক),</a:t>
            </a:r>
            <a:r>
              <a:rPr lang="bn-IN" sz="2800" dirty="0" smtClean="0">
                <a:solidFill>
                  <a:srgbClr val="FF0000"/>
                </a:solidFill>
                <a:latin typeface="SutonnyOMJ" pitchFamily="2" charset="0"/>
                <a:cs typeface="SutonnyOMJ" pitchFamily="2" charset="0"/>
              </a:rPr>
              <a:t>বিদ্যানন্দী</a:t>
            </a:r>
            <a:r>
              <a:rPr lang="bn-IN" sz="2800" dirty="0" smtClean="0">
                <a:latin typeface="SutonnyOMJ" pitchFamily="2" charset="0"/>
                <a:cs typeface="SutonnyOMJ" pitchFamily="2" charset="0"/>
              </a:rPr>
              <a:t> </a:t>
            </a:r>
            <a:r>
              <a:rPr lang="bn-IN" sz="2800" dirty="0" smtClean="0">
                <a:blipFill>
                  <a:blip r:embed="rId3"/>
                  <a:tile tx="0" ty="0" sx="100000" sy="100000" flip="none" algn="tl"/>
                </a:blipFill>
                <a:latin typeface="SutonnyOMJ" pitchFamily="2" charset="0"/>
                <a:cs typeface="SutonnyOMJ" pitchFamily="2" charset="0"/>
              </a:rPr>
              <a:t>হোসেনপুর</a:t>
            </a:r>
            <a:r>
              <a:rPr lang="bn-IN" sz="2800" dirty="0" smtClean="0">
                <a:latin typeface="SutonnyOMJ" pitchFamily="2" charset="0"/>
                <a:cs typeface="SutonnyOMJ" pitchFamily="2" charset="0"/>
              </a:rPr>
              <a:t> </a:t>
            </a:r>
            <a:r>
              <a:rPr lang="bn-IN" sz="2800" dirty="0" smtClean="0">
                <a:solidFill>
                  <a:srgbClr val="C00000"/>
                </a:solidFill>
                <a:latin typeface="SutonnyOMJ" pitchFamily="2" charset="0"/>
                <a:cs typeface="SutonnyOMJ" pitchFamily="2" charset="0"/>
              </a:rPr>
              <a:t>দাখিল</a:t>
            </a:r>
            <a:r>
              <a:rPr lang="bn-IN" sz="2800" dirty="0" smtClean="0">
                <a:latin typeface="SutonnyOMJ" pitchFamily="2" charset="0"/>
                <a:cs typeface="SutonnyOMJ" pitchFamily="2" charset="0"/>
              </a:rPr>
              <a:t> </a:t>
            </a:r>
            <a:r>
              <a:rPr lang="bn-IN" sz="2800" dirty="0" smtClean="0">
                <a:solidFill>
                  <a:srgbClr val="7030A0"/>
                </a:solidFill>
                <a:latin typeface="SutonnyOMJ" pitchFamily="2" charset="0"/>
                <a:cs typeface="SutonnyOMJ" pitchFamily="2" charset="0"/>
              </a:rPr>
              <a:t>মাদ্রাসা।</a:t>
            </a:r>
            <a:endParaRPr lang="en-US" sz="2800" dirty="0">
              <a:solidFill>
                <a:srgbClr val="7030A0"/>
              </a:solidFill>
              <a:latin typeface="SutonnyOMJ" pitchFamily="2" charset="0"/>
              <a:cs typeface="SutonnyOMJ" pitchFamily="2" charset="0"/>
            </a:endParaRPr>
          </a:p>
        </p:txBody>
      </p:sp>
    </p:spTree>
  </p:cSld>
  <p:clrMapOvr>
    <a:masterClrMapping/>
  </p:clrMapOvr>
  <p:transition>
    <p:checke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38200" y="1600200"/>
            <a:ext cx="685800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800" dirty="0" smtClean="0">
                <a:ln w="3175">
                  <a:solidFill>
                    <a:schemeClr val="tx1"/>
                  </a:solidFill>
                  <a:prstDash val="sysDot"/>
                </a:ln>
                <a:solidFill>
                  <a:srgbClr val="FF0000"/>
                </a:solidFill>
                <a:latin typeface="SutonnyOMJ" pitchFamily="2" charset="0"/>
                <a:cs typeface="SutonnyOMJ" pitchFamily="2" charset="0"/>
              </a:rPr>
              <a:t>শিখনফল</a:t>
            </a:r>
          </a:p>
          <a:p>
            <a:r>
              <a:rPr lang="bn-IN" sz="2800" dirty="0" smtClean="0">
                <a:ln w="3175">
                  <a:solidFill>
                    <a:schemeClr val="tx1"/>
                  </a:solidFill>
                  <a:prstDash val="sysDot"/>
                </a:ln>
                <a:solidFill>
                  <a:srgbClr val="FF0000"/>
                </a:solidFill>
                <a:latin typeface="SutonnyOMJ" pitchFamily="2" charset="0"/>
                <a:cs typeface="SutonnyOMJ" pitchFamily="2" charset="0"/>
              </a:rPr>
              <a:t>পাঠ শেষে শিক্ষার্থীরা......</a:t>
            </a:r>
          </a:p>
          <a:p>
            <a:pPr>
              <a:buFont typeface="Wingdings" pitchFamily="2" charset="2"/>
              <a:buChar char="v"/>
            </a:pPr>
            <a:r>
              <a:rPr lang="bn-IN" sz="2800" dirty="0" smtClean="0">
                <a:ln w="3175">
                  <a:solidFill>
                    <a:schemeClr val="tx1"/>
                  </a:solidFill>
                  <a:prstDash val="sysDot"/>
                </a:ln>
                <a:solidFill>
                  <a:srgbClr val="FF0000"/>
                </a:solidFill>
                <a:latin typeface="SutonnyOMJ" pitchFamily="2" charset="0"/>
                <a:cs typeface="SutonnyOMJ" pitchFamily="2" charset="0"/>
              </a:rPr>
              <a:t> শীতকালের সবজী চিহ্নিত করতে পারবে।</a:t>
            </a:r>
          </a:p>
          <a:p>
            <a:pPr>
              <a:buFont typeface="Wingdings" pitchFamily="2" charset="2"/>
              <a:buChar char="v"/>
            </a:pPr>
            <a:r>
              <a:rPr lang="bn-IN" sz="2800" dirty="0" smtClean="0">
                <a:ln w="3175">
                  <a:solidFill>
                    <a:schemeClr val="tx1"/>
                  </a:solidFill>
                  <a:prstDash val="sysDot"/>
                </a:ln>
                <a:solidFill>
                  <a:srgbClr val="FF0000"/>
                </a:solidFill>
                <a:latin typeface="SutonnyOMJ" pitchFamily="2" charset="0"/>
                <a:cs typeface="SutonnyOMJ" pitchFamily="2" charset="0"/>
              </a:rPr>
              <a:t> শীতকালীন আবহাওয়া সম্পর্কে লিখতে পারবে</a:t>
            </a:r>
          </a:p>
          <a:p>
            <a:pPr>
              <a:buFont typeface="Wingdings" pitchFamily="2" charset="2"/>
              <a:buChar char="v"/>
            </a:pPr>
            <a:r>
              <a:rPr lang="bn-IN" sz="2800" dirty="0" smtClean="0">
                <a:ln w="3175">
                  <a:solidFill>
                    <a:schemeClr val="tx1"/>
                  </a:solidFill>
                  <a:prstDash val="sysDot"/>
                </a:ln>
                <a:solidFill>
                  <a:srgbClr val="FF0000"/>
                </a:solidFill>
                <a:latin typeface="SutonnyOMJ" pitchFamily="2" charset="0"/>
                <a:cs typeface="SutonnyOMJ" pitchFamily="2" charset="0"/>
              </a:rPr>
              <a:t> শীতকাল সম্পর্কে অনুচ্ছেদ রচনা করতে পারবে।</a:t>
            </a:r>
            <a:endParaRPr lang="en-US" sz="2800" dirty="0">
              <a:ln w="3175">
                <a:solidFill>
                  <a:schemeClr val="tx1"/>
                </a:solidFill>
                <a:prstDash val="sysDot"/>
              </a:ln>
              <a:solidFill>
                <a:srgbClr val="FF0000"/>
              </a:solidFill>
              <a:latin typeface="SutonnyOMJ" pitchFamily="2" charset="0"/>
              <a:cs typeface="SutonnyOMJ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33400" y="6172200"/>
            <a:ext cx="8001000" cy="52322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69850" h="38100" prst="cross"/>
            </a:sp3d>
          </a:bodyPr>
          <a:lstStyle/>
          <a:p>
            <a:r>
              <a:rPr lang="bn-IN" sz="2800" dirty="0" smtClean="0">
                <a:solidFill>
                  <a:srgbClr val="0070C0"/>
                </a:solidFill>
                <a:latin typeface="SutonnyOMJ" pitchFamily="2" charset="0"/>
                <a:cs typeface="SutonnyOMJ" pitchFamily="2" charset="0"/>
              </a:rPr>
              <a:t>তন্ময়</a:t>
            </a:r>
            <a:r>
              <a:rPr lang="bn-IN" sz="2800" dirty="0" smtClean="0">
                <a:latin typeface="SutonnyOMJ" pitchFamily="2" charset="0"/>
                <a:cs typeface="SutonnyOMJ" pitchFamily="2" charset="0"/>
              </a:rPr>
              <a:t> </a:t>
            </a:r>
            <a:r>
              <a:rPr lang="bn-IN" sz="2800" dirty="0" smtClean="0">
                <a:solidFill>
                  <a:srgbClr val="7030A0"/>
                </a:solidFill>
                <a:latin typeface="SutonnyOMJ" pitchFamily="2" charset="0"/>
                <a:cs typeface="SutonnyOMJ" pitchFamily="2" charset="0"/>
              </a:rPr>
              <a:t>কুমার</a:t>
            </a:r>
            <a:r>
              <a:rPr lang="bn-IN" sz="2800" dirty="0" smtClean="0">
                <a:latin typeface="SutonnyOMJ" pitchFamily="2" charset="0"/>
                <a:cs typeface="SutonnyOMJ" pitchFamily="2" charset="0"/>
              </a:rPr>
              <a:t> </a:t>
            </a:r>
            <a:r>
              <a:rPr lang="bn-IN" sz="2800" dirty="0" smtClean="0">
                <a:solidFill>
                  <a:srgbClr val="00B050"/>
                </a:solidFill>
                <a:latin typeface="SutonnyOMJ" pitchFamily="2" charset="0"/>
                <a:cs typeface="SutonnyOMJ" pitchFamily="2" charset="0"/>
              </a:rPr>
              <a:t>মণ্ডল</a:t>
            </a:r>
            <a:r>
              <a:rPr lang="bn-IN" sz="2800" dirty="0" smtClean="0">
                <a:latin typeface="SutonnyOMJ" pitchFamily="2" charset="0"/>
                <a:cs typeface="SutonnyOMJ" pitchFamily="2" charset="0"/>
              </a:rPr>
              <a:t> </a:t>
            </a:r>
            <a:r>
              <a:rPr lang="bn-IN" sz="2800" dirty="0" smtClean="0">
                <a:solidFill>
                  <a:schemeClr val="accent6">
                    <a:lumMod val="75000"/>
                  </a:schemeClr>
                </a:solidFill>
                <a:latin typeface="SutonnyOMJ" pitchFamily="2" charset="0"/>
                <a:cs typeface="SutonnyOMJ" pitchFamily="2" charset="0"/>
              </a:rPr>
              <a:t>(সহকারী শিক্ষক),</a:t>
            </a:r>
            <a:r>
              <a:rPr lang="bn-IN" sz="2800" dirty="0" smtClean="0">
                <a:solidFill>
                  <a:srgbClr val="FF0000"/>
                </a:solidFill>
                <a:latin typeface="SutonnyOMJ" pitchFamily="2" charset="0"/>
                <a:cs typeface="SutonnyOMJ" pitchFamily="2" charset="0"/>
              </a:rPr>
              <a:t>বিদ্যানন্দী</a:t>
            </a:r>
            <a:r>
              <a:rPr lang="bn-IN" sz="2800" dirty="0" smtClean="0">
                <a:latin typeface="SutonnyOMJ" pitchFamily="2" charset="0"/>
                <a:cs typeface="SutonnyOMJ" pitchFamily="2" charset="0"/>
              </a:rPr>
              <a:t> </a:t>
            </a:r>
            <a:r>
              <a:rPr lang="bn-IN" sz="2800" dirty="0" smtClean="0">
                <a:blipFill>
                  <a:blip r:embed="rId2"/>
                  <a:tile tx="0" ty="0" sx="100000" sy="100000" flip="none" algn="tl"/>
                </a:blipFill>
                <a:latin typeface="SutonnyOMJ" pitchFamily="2" charset="0"/>
                <a:cs typeface="SutonnyOMJ" pitchFamily="2" charset="0"/>
              </a:rPr>
              <a:t>হোসেনপুর</a:t>
            </a:r>
            <a:r>
              <a:rPr lang="bn-IN" sz="2800" dirty="0" smtClean="0">
                <a:latin typeface="SutonnyOMJ" pitchFamily="2" charset="0"/>
                <a:cs typeface="SutonnyOMJ" pitchFamily="2" charset="0"/>
              </a:rPr>
              <a:t> </a:t>
            </a:r>
            <a:r>
              <a:rPr lang="bn-IN" sz="2800" dirty="0" smtClean="0">
                <a:solidFill>
                  <a:srgbClr val="C00000"/>
                </a:solidFill>
                <a:latin typeface="SutonnyOMJ" pitchFamily="2" charset="0"/>
                <a:cs typeface="SutonnyOMJ" pitchFamily="2" charset="0"/>
              </a:rPr>
              <a:t>দাখিল</a:t>
            </a:r>
            <a:r>
              <a:rPr lang="bn-IN" sz="2800" dirty="0" smtClean="0">
                <a:latin typeface="SutonnyOMJ" pitchFamily="2" charset="0"/>
                <a:cs typeface="SutonnyOMJ" pitchFamily="2" charset="0"/>
              </a:rPr>
              <a:t> </a:t>
            </a:r>
            <a:r>
              <a:rPr lang="bn-IN" sz="2800" dirty="0" smtClean="0">
                <a:solidFill>
                  <a:srgbClr val="7030A0"/>
                </a:solidFill>
                <a:latin typeface="SutonnyOMJ" pitchFamily="2" charset="0"/>
                <a:cs typeface="SutonnyOMJ" pitchFamily="2" charset="0"/>
              </a:rPr>
              <a:t>মাদ্রাসা।</a:t>
            </a:r>
            <a:endParaRPr lang="en-US" sz="2800" dirty="0">
              <a:solidFill>
                <a:srgbClr val="7030A0"/>
              </a:solidFill>
              <a:latin typeface="SutonnyOMJ" pitchFamily="2" charset="0"/>
              <a:cs typeface="SutonnyOMJ" pitchFamily="2" charset="0"/>
            </a:endParaRPr>
          </a:p>
        </p:txBody>
      </p:sp>
    </p:spTree>
  </p:cSld>
  <p:clrMapOvr>
    <a:masterClrMapping/>
  </p:clrMapOvr>
  <p:transition>
    <p:cover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43000" y="304800"/>
            <a:ext cx="4800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800" dirty="0" smtClean="0">
                <a:ln>
                  <a:solidFill>
                    <a:srgbClr val="FFFF00"/>
                  </a:solidFill>
                </a:ln>
                <a:solidFill>
                  <a:srgbClr val="FFFF00"/>
                </a:solidFill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</a:effectLst>
                <a:latin typeface="SutonnyOMJ" pitchFamily="2" charset="0"/>
                <a:cs typeface="SutonnyOMJ" pitchFamily="2" charset="0"/>
              </a:rPr>
              <a:t>ছবিতে কি দেখছো বলো...</a:t>
            </a:r>
            <a:endParaRPr lang="en-US" sz="2800" dirty="0">
              <a:ln>
                <a:solidFill>
                  <a:srgbClr val="FFFF00"/>
                </a:solidFill>
              </a:ln>
              <a:solidFill>
                <a:srgbClr val="FFFF00"/>
              </a:solidFill>
              <a:effectLst>
                <a:glow rad="63500">
                  <a:schemeClr val="accent5">
                    <a:satMod val="175000"/>
                    <a:alpha val="40000"/>
                  </a:schemeClr>
                </a:glow>
              </a:effectLst>
              <a:latin typeface="SutonnyOMJ" pitchFamily="2" charset="0"/>
              <a:cs typeface="SutonnyOMJ" pitchFamily="2" charset="0"/>
            </a:endParaRPr>
          </a:p>
        </p:txBody>
      </p:sp>
      <p:pic>
        <p:nvPicPr>
          <p:cNvPr id="3" name="Picture 2" descr="intro_cream_of_crop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19600" y="914400"/>
            <a:ext cx="4485564" cy="30480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" name="Picture 3" descr="istock-683044558.jpg"/>
          <p:cNvPicPr>
            <a:picLocks noChangeAspect="1"/>
          </p:cNvPicPr>
          <p:nvPr/>
        </p:nvPicPr>
        <p:blipFill>
          <a:blip r:embed="rId3"/>
          <a:srcRect l="6667" t="7357" r="5833" b="1434"/>
          <a:stretch>
            <a:fillRect/>
          </a:stretch>
        </p:blipFill>
        <p:spPr>
          <a:xfrm>
            <a:off x="228600" y="2286000"/>
            <a:ext cx="3962400" cy="290576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5" name="Rounded Rectangle 4"/>
          <p:cNvSpPr/>
          <p:nvPr/>
        </p:nvSpPr>
        <p:spPr>
          <a:xfrm>
            <a:off x="762000" y="1371600"/>
            <a:ext cx="2057400" cy="685800"/>
          </a:xfrm>
          <a:prstGeom prst="roundRect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400" dirty="0" smtClean="0">
                <a:latin typeface="SutonnyOMJ" pitchFamily="2" charset="0"/>
                <a:cs typeface="SutonnyOMJ" pitchFamily="2" charset="0"/>
              </a:rPr>
              <a:t>শীতকালীন সবজী</a:t>
            </a:r>
            <a:endParaRPr lang="en-US" sz="2400" dirty="0">
              <a:latin typeface="SutonnyOMJ" pitchFamily="2" charset="0"/>
              <a:cs typeface="SutonnyOMJ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5257800" y="4114800"/>
            <a:ext cx="3200400" cy="1143000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400" dirty="0" smtClean="0">
                <a:latin typeface="SutonnyOMJ" pitchFamily="2" charset="0"/>
                <a:cs typeface="SutonnyOMJ" pitchFamily="2" charset="0"/>
              </a:rPr>
              <a:t>ফুলকপি, গাজর, ক্যাপসিকাম, বাধাকপি, টমেট, মূলা, শালগম, ওলকপি ইত্যাদি।</a:t>
            </a:r>
            <a:endParaRPr lang="en-US" sz="2400" dirty="0">
              <a:latin typeface="SutonnyOMJ" pitchFamily="2" charset="0"/>
              <a:cs typeface="SutonnyOMJ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33400" y="6172200"/>
            <a:ext cx="8001000" cy="52322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69850" h="38100" prst="cross"/>
            </a:sp3d>
          </a:bodyPr>
          <a:lstStyle/>
          <a:p>
            <a:r>
              <a:rPr lang="bn-IN" sz="2800" dirty="0" smtClean="0">
                <a:solidFill>
                  <a:srgbClr val="0070C0"/>
                </a:solidFill>
                <a:latin typeface="SutonnyOMJ" pitchFamily="2" charset="0"/>
                <a:cs typeface="SutonnyOMJ" pitchFamily="2" charset="0"/>
              </a:rPr>
              <a:t>তন্ময়</a:t>
            </a:r>
            <a:r>
              <a:rPr lang="bn-IN" sz="2800" dirty="0" smtClean="0">
                <a:latin typeface="SutonnyOMJ" pitchFamily="2" charset="0"/>
                <a:cs typeface="SutonnyOMJ" pitchFamily="2" charset="0"/>
              </a:rPr>
              <a:t> </a:t>
            </a:r>
            <a:r>
              <a:rPr lang="bn-IN" sz="2800" dirty="0" smtClean="0">
                <a:solidFill>
                  <a:srgbClr val="7030A0"/>
                </a:solidFill>
                <a:latin typeface="SutonnyOMJ" pitchFamily="2" charset="0"/>
                <a:cs typeface="SutonnyOMJ" pitchFamily="2" charset="0"/>
              </a:rPr>
              <a:t>কুমার</a:t>
            </a:r>
            <a:r>
              <a:rPr lang="bn-IN" sz="2800" dirty="0" smtClean="0">
                <a:latin typeface="SutonnyOMJ" pitchFamily="2" charset="0"/>
                <a:cs typeface="SutonnyOMJ" pitchFamily="2" charset="0"/>
              </a:rPr>
              <a:t> </a:t>
            </a:r>
            <a:r>
              <a:rPr lang="bn-IN" sz="2800" dirty="0" smtClean="0">
                <a:solidFill>
                  <a:srgbClr val="00B050"/>
                </a:solidFill>
                <a:latin typeface="SutonnyOMJ" pitchFamily="2" charset="0"/>
                <a:cs typeface="SutonnyOMJ" pitchFamily="2" charset="0"/>
              </a:rPr>
              <a:t>মণ্ডল</a:t>
            </a:r>
            <a:r>
              <a:rPr lang="bn-IN" sz="2800" dirty="0" smtClean="0">
                <a:latin typeface="SutonnyOMJ" pitchFamily="2" charset="0"/>
                <a:cs typeface="SutonnyOMJ" pitchFamily="2" charset="0"/>
              </a:rPr>
              <a:t> </a:t>
            </a:r>
            <a:r>
              <a:rPr lang="bn-IN" sz="2800" dirty="0" smtClean="0">
                <a:solidFill>
                  <a:schemeClr val="accent6">
                    <a:lumMod val="75000"/>
                  </a:schemeClr>
                </a:solidFill>
                <a:latin typeface="SutonnyOMJ" pitchFamily="2" charset="0"/>
                <a:cs typeface="SutonnyOMJ" pitchFamily="2" charset="0"/>
              </a:rPr>
              <a:t>(সহকারী শিক্ষক),</a:t>
            </a:r>
            <a:r>
              <a:rPr lang="bn-IN" sz="2800" dirty="0" smtClean="0">
                <a:solidFill>
                  <a:srgbClr val="FF0000"/>
                </a:solidFill>
                <a:latin typeface="SutonnyOMJ" pitchFamily="2" charset="0"/>
                <a:cs typeface="SutonnyOMJ" pitchFamily="2" charset="0"/>
              </a:rPr>
              <a:t>বিদ্যানন্দী</a:t>
            </a:r>
            <a:r>
              <a:rPr lang="bn-IN" sz="2800" dirty="0" smtClean="0">
                <a:latin typeface="SutonnyOMJ" pitchFamily="2" charset="0"/>
                <a:cs typeface="SutonnyOMJ" pitchFamily="2" charset="0"/>
              </a:rPr>
              <a:t> </a:t>
            </a:r>
            <a:r>
              <a:rPr lang="bn-IN" sz="2800" dirty="0" smtClean="0">
                <a:blipFill>
                  <a:blip r:embed="rId4"/>
                  <a:tile tx="0" ty="0" sx="100000" sy="100000" flip="none" algn="tl"/>
                </a:blipFill>
                <a:latin typeface="SutonnyOMJ" pitchFamily="2" charset="0"/>
                <a:cs typeface="SutonnyOMJ" pitchFamily="2" charset="0"/>
              </a:rPr>
              <a:t>হোসেনপুর</a:t>
            </a:r>
            <a:r>
              <a:rPr lang="bn-IN" sz="2800" dirty="0" smtClean="0">
                <a:latin typeface="SutonnyOMJ" pitchFamily="2" charset="0"/>
                <a:cs typeface="SutonnyOMJ" pitchFamily="2" charset="0"/>
              </a:rPr>
              <a:t> </a:t>
            </a:r>
            <a:r>
              <a:rPr lang="bn-IN" sz="2800" dirty="0" smtClean="0">
                <a:solidFill>
                  <a:srgbClr val="C00000"/>
                </a:solidFill>
                <a:latin typeface="SutonnyOMJ" pitchFamily="2" charset="0"/>
                <a:cs typeface="SutonnyOMJ" pitchFamily="2" charset="0"/>
              </a:rPr>
              <a:t>দাখিল</a:t>
            </a:r>
            <a:r>
              <a:rPr lang="bn-IN" sz="2800" dirty="0" smtClean="0">
                <a:latin typeface="SutonnyOMJ" pitchFamily="2" charset="0"/>
                <a:cs typeface="SutonnyOMJ" pitchFamily="2" charset="0"/>
              </a:rPr>
              <a:t> </a:t>
            </a:r>
            <a:r>
              <a:rPr lang="bn-IN" sz="2800" dirty="0" smtClean="0">
                <a:solidFill>
                  <a:srgbClr val="7030A0"/>
                </a:solidFill>
                <a:latin typeface="SutonnyOMJ" pitchFamily="2" charset="0"/>
                <a:cs typeface="SutonnyOMJ" pitchFamily="2" charset="0"/>
              </a:rPr>
              <a:t>মাদ্রাসা।</a:t>
            </a:r>
            <a:endParaRPr lang="en-US" sz="2800" dirty="0">
              <a:solidFill>
                <a:srgbClr val="7030A0"/>
              </a:solidFill>
              <a:latin typeface="SutonnyOMJ" pitchFamily="2" charset="0"/>
              <a:cs typeface="SutonnyOMJ" pitchFamily="2" charset="0"/>
            </a:endParaRPr>
          </a:p>
        </p:txBody>
      </p:sp>
    </p:spTree>
  </p:cSld>
  <p:clrMapOvr>
    <a:masterClrMapping/>
  </p:clrMapOvr>
  <p:transition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200"/>
                            </p:stCondLst>
                            <p:childTnLst>
                              <p:par>
                                <p:cTn id="29" presetID="54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 animBg="1"/>
      <p:bldP spid="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371600" y="304800"/>
            <a:ext cx="4267200" cy="461665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  <a:scene3d>
              <a:camera prst="orthographicFront"/>
              <a:lightRig rig="threePt" dir="t"/>
            </a:scene3d>
            <a:sp3d extrusionH="57150">
              <a:bevelT w="69850" h="38100" prst="cross"/>
            </a:sp3d>
          </a:bodyPr>
          <a:lstStyle/>
          <a:p>
            <a:r>
              <a:rPr lang="bn-IN" sz="2400" dirty="0" smtClean="0">
                <a:latin typeface="SutonnyOMJ" pitchFamily="2" charset="0"/>
                <a:cs typeface="SutonnyOMJ" pitchFamily="2" charset="0"/>
              </a:rPr>
              <a:t>এবারের ছবিগুলো দেখে কি বুঝতে পারছো?</a:t>
            </a:r>
            <a:endParaRPr lang="en-US" sz="2400" dirty="0">
              <a:latin typeface="SutonnyOMJ" pitchFamily="2" charset="0"/>
              <a:cs typeface="SutonnyOMJ" pitchFamily="2" charset="0"/>
            </a:endParaRPr>
          </a:p>
        </p:txBody>
      </p:sp>
      <p:pic>
        <p:nvPicPr>
          <p:cNvPr id="3" name="Picture 2" descr="008-15.jpg"/>
          <p:cNvPicPr>
            <a:picLocks noChangeAspect="1"/>
          </p:cNvPicPr>
          <p:nvPr/>
        </p:nvPicPr>
        <p:blipFill>
          <a:blip r:embed="rId2"/>
          <a:srcRect l="13095" r="14286" b="12500"/>
          <a:stretch>
            <a:fillRect/>
          </a:stretch>
        </p:blipFill>
        <p:spPr>
          <a:xfrm>
            <a:off x="533400" y="914400"/>
            <a:ext cx="3810000" cy="2623278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4" name="Picture 3" descr="8f43f3f10b33cdde7f917abd8e9a7b3a.jpg"/>
          <p:cNvPicPr>
            <a:picLocks noChangeAspect="1"/>
          </p:cNvPicPr>
          <p:nvPr/>
        </p:nvPicPr>
        <p:blipFill>
          <a:blip r:embed="rId3"/>
          <a:srcRect l="28015" b="1111"/>
          <a:stretch>
            <a:fillRect/>
          </a:stretch>
        </p:blipFill>
        <p:spPr>
          <a:xfrm>
            <a:off x="4722048" y="914400"/>
            <a:ext cx="3507552" cy="2648333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5" name="Picture 4" descr="59e7e982bca94ecea6183eee85c642e9_8.jpg"/>
          <p:cNvPicPr>
            <a:picLocks noChangeAspect="1"/>
          </p:cNvPicPr>
          <p:nvPr/>
        </p:nvPicPr>
        <p:blipFill>
          <a:blip r:embed="rId4" cstate="print"/>
          <a:srcRect l="4167" r="8333" b="6250"/>
          <a:stretch>
            <a:fillRect/>
          </a:stretch>
        </p:blipFill>
        <p:spPr>
          <a:xfrm>
            <a:off x="533400" y="3733800"/>
            <a:ext cx="3810000" cy="228600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6" name="Rectangle 5"/>
          <p:cNvSpPr/>
          <p:nvPr/>
        </p:nvSpPr>
        <p:spPr>
          <a:xfrm>
            <a:off x="5105400" y="4038600"/>
            <a:ext cx="2590800" cy="1524000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400" dirty="0" smtClean="0">
                <a:latin typeface="SutonnyOMJ" pitchFamily="2" charset="0"/>
                <a:cs typeface="SutonnyOMJ" pitchFamily="2" charset="0"/>
              </a:rPr>
              <a:t>শীতকালে তুষারপাত হয়, হালকা মেঘ-বৃষ্টি ও ঝোড় হাওয়া হতে পারে।</a:t>
            </a:r>
            <a:endParaRPr lang="en-US" sz="2400" dirty="0">
              <a:latin typeface="SutonnyOMJ" pitchFamily="2" charset="0"/>
              <a:cs typeface="SutonnyOMJ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33400" y="6172200"/>
            <a:ext cx="8001000" cy="52322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69850" h="38100" prst="cross"/>
            </a:sp3d>
          </a:bodyPr>
          <a:lstStyle/>
          <a:p>
            <a:r>
              <a:rPr lang="bn-IN" sz="2800" dirty="0" smtClean="0">
                <a:solidFill>
                  <a:srgbClr val="0070C0"/>
                </a:solidFill>
                <a:latin typeface="SutonnyOMJ" pitchFamily="2" charset="0"/>
                <a:cs typeface="SutonnyOMJ" pitchFamily="2" charset="0"/>
              </a:rPr>
              <a:t>তন্ময়</a:t>
            </a:r>
            <a:r>
              <a:rPr lang="bn-IN" sz="2800" dirty="0" smtClean="0">
                <a:latin typeface="SutonnyOMJ" pitchFamily="2" charset="0"/>
                <a:cs typeface="SutonnyOMJ" pitchFamily="2" charset="0"/>
              </a:rPr>
              <a:t> </a:t>
            </a:r>
            <a:r>
              <a:rPr lang="bn-IN" sz="2800" dirty="0" smtClean="0">
                <a:solidFill>
                  <a:srgbClr val="7030A0"/>
                </a:solidFill>
                <a:latin typeface="SutonnyOMJ" pitchFamily="2" charset="0"/>
                <a:cs typeface="SutonnyOMJ" pitchFamily="2" charset="0"/>
              </a:rPr>
              <a:t>কুমার</a:t>
            </a:r>
            <a:r>
              <a:rPr lang="bn-IN" sz="2800" dirty="0" smtClean="0">
                <a:latin typeface="SutonnyOMJ" pitchFamily="2" charset="0"/>
                <a:cs typeface="SutonnyOMJ" pitchFamily="2" charset="0"/>
              </a:rPr>
              <a:t> </a:t>
            </a:r>
            <a:r>
              <a:rPr lang="bn-IN" sz="2800" dirty="0" smtClean="0">
                <a:solidFill>
                  <a:srgbClr val="00B050"/>
                </a:solidFill>
                <a:latin typeface="SutonnyOMJ" pitchFamily="2" charset="0"/>
                <a:cs typeface="SutonnyOMJ" pitchFamily="2" charset="0"/>
              </a:rPr>
              <a:t>মণ্ডল</a:t>
            </a:r>
            <a:r>
              <a:rPr lang="bn-IN" sz="2800" dirty="0" smtClean="0">
                <a:latin typeface="SutonnyOMJ" pitchFamily="2" charset="0"/>
                <a:cs typeface="SutonnyOMJ" pitchFamily="2" charset="0"/>
              </a:rPr>
              <a:t> </a:t>
            </a:r>
            <a:r>
              <a:rPr lang="bn-IN" sz="2800" dirty="0" smtClean="0">
                <a:solidFill>
                  <a:schemeClr val="accent6">
                    <a:lumMod val="75000"/>
                  </a:schemeClr>
                </a:solidFill>
                <a:latin typeface="SutonnyOMJ" pitchFamily="2" charset="0"/>
                <a:cs typeface="SutonnyOMJ" pitchFamily="2" charset="0"/>
              </a:rPr>
              <a:t>(সহকারী শিক্ষক),</a:t>
            </a:r>
            <a:r>
              <a:rPr lang="bn-IN" sz="2800" dirty="0" smtClean="0">
                <a:solidFill>
                  <a:srgbClr val="FF0000"/>
                </a:solidFill>
                <a:latin typeface="SutonnyOMJ" pitchFamily="2" charset="0"/>
                <a:cs typeface="SutonnyOMJ" pitchFamily="2" charset="0"/>
              </a:rPr>
              <a:t>বিদ্যানন্দী</a:t>
            </a:r>
            <a:r>
              <a:rPr lang="bn-IN" sz="2800" dirty="0" smtClean="0">
                <a:latin typeface="SutonnyOMJ" pitchFamily="2" charset="0"/>
                <a:cs typeface="SutonnyOMJ" pitchFamily="2" charset="0"/>
              </a:rPr>
              <a:t> </a:t>
            </a:r>
            <a:r>
              <a:rPr lang="bn-IN" sz="2800" dirty="0" smtClean="0">
                <a:blipFill>
                  <a:blip r:embed="rId5"/>
                  <a:tile tx="0" ty="0" sx="100000" sy="100000" flip="none" algn="tl"/>
                </a:blipFill>
                <a:latin typeface="SutonnyOMJ" pitchFamily="2" charset="0"/>
                <a:cs typeface="SutonnyOMJ" pitchFamily="2" charset="0"/>
              </a:rPr>
              <a:t>হোসেনপুর</a:t>
            </a:r>
            <a:r>
              <a:rPr lang="bn-IN" sz="2800" dirty="0" smtClean="0">
                <a:latin typeface="SutonnyOMJ" pitchFamily="2" charset="0"/>
                <a:cs typeface="SutonnyOMJ" pitchFamily="2" charset="0"/>
              </a:rPr>
              <a:t> </a:t>
            </a:r>
            <a:r>
              <a:rPr lang="bn-IN" sz="2800" dirty="0" smtClean="0">
                <a:solidFill>
                  <a:srgbClr val="C00000"/>
                </a:solidFill>
                <a:latin typeface="SutonnyOMJ" pitchFamily="2" charset="0"/>
                <a:cs typeface="SutonnyOMJ" pitchFamily="2" charset="0"/>
              </a:rPr>
              <a:t>দাখিল</a:t>
            </a:r>
            <a:r>
              <a:rPr lang="bn-IN" sz="2800" dirty="0" smtClean="0">
                <a:latin typeface="SutonnyOMJ" pitchFamily="2" charset="0"/>
                <a:cs typeface="SutonnyOMJ" pitchFamily="2" charset="0"/>
              </a:rPr>
              <a:t> </a:t>
            </a:r>
            <a:r>
              <a:rPr lang="bn-IN" sz="2800" dirty="0" smtClean="0">
                <a:solidFill>
                  <a:srgbClr val="7030A0"/>
                </a:solidFill>
                <a:latin typeface="SutonnyOMJ" pitchFamily="2" charset="0"/>
                <a:cs typeface="SutonnyOMJ" pitchFamily="2" charset="0"/>
              </a:rPr>
              <a:t>মাদ্রাসা।</a:t>
            </a:r>
            <a:endParaRPr lang="en-US" sz="2800" dirty="0">
              <a:solidFill>
                <a:srgbClr val="7030A0"/>
              </a:solidFill>
              <a:latin typeface="SutonnyOMJ" pitchFamily="2" charset="0"/>
              <a:cs typeface="SutonnyOMJ" pitchFamily="2" charset="0"/>
            </a:endParaRPr>
          </a:p>
        </p:txBody>
      </p:sp>
    </p:spTree>
  </p:cSld>
  <p:clrMapOvr>
    <a:masterClrMapping/>
  </p:clrMapOvr>
  <p:transition>
    <p:strips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2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000"/>
                            </p:stCondLst>
                            <p:childTnLst>
                              <p:par>
                                <p:cTn id="33" presetID="39" presetClass="entr" presetSubtype="0" ac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/>
          <p:cNvSpPr/>
          <p:nvPr/>
        </p:nvSpPr>
        <p:spPr>
          <a:xfrm>
            <a:off x="1219200" y="304800"/>
            <a:ext cx="1676400" cy="1295400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800" dirty="0" smtClean="0">
                <a:latin typeface="SutonnyOMJ" pitchFamily="2" charset="0"/>
                <a:cs typeface="SutonnyOMJ" pitchFamily="2" charset="0"/>
              </a:rPr>
              <a:t>দলীয় কাজ</a:t>
            </a:r>
            <a:endParaRPr lang="en-US" sz="2800" dirty="0">
              <a:latin typeface="SutonnyOMJ" pitchFamily="2" charset="0"/>
              <a:cs typeface="SutonnyOMJ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733800" y="685800"/>
            <a:ext cx="1981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800" dirty="0" smtClean="0">
                <a:latin typeface="SutonnyOMJ" pitchFamily="2" charset="0"/>
                <a:cs typeface="SutonnyOMJ" pitchFamily="2" charset="0"/>
              </a:rPr>
              <a:t>সময় ২ মিনিট</a:t>
            </a:r>
            <a:endParaRPr lang="en-US" sz="2800" dirty="0">
              <a:latin typeface="SutonnyOMJ" pitchFamily="2" charset="0"/>
              <a:cs typeface="SutonnyOMJ" pitchFamily="2" charset="0"/>
            </a:endParaRPr>
          </a:p>
        </p:txBody>
      </p:sp>
      <p:pic>
        <p:nvPicPr>
          <p:cNvPr id="4" name="Picture 3" descr="images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19801" y="304800"/>
            <a:ext cx="2220798" cy="167640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5" name="Rectangle 4"/>
          <p:cNvSpPr/>
          <p:nvPr/>
        </p:nvSpPr>
        <p:spPr>
          <a:xfrm>
            <a:off x="2514600" y="2209800"/>
            <a:ext cx="3733800" cy="685800"/>
          </a:xfrm>
          <a:prstGeom prst="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800" dirty="0" smtClean="0">
                <a:latin typeface="SutonnyOMJ" pitchFamily="2" charset="0"/>
                <a:cs typeface="SutonnyOMJ" pitchFamily="2" charset="0"/>
              </a:rPr>
              <a:t>৬ টি শীতের সবজীর নাম লেখ।</a:t>
            </a:r>
            <a:endParaRPr lang="en-US" sz="2800" dirty="0">
              <a:latin typeface="SutonnyOMJ" pitchFamily="2" charset="0"/>
              <a:cs typeface="SutonnyOMJ" pitchFamily="2" charset="0"/>
            </a:endParaRPr>
          </a:p>
        </p:txBody>
      </p:sp>
      <p:sp>
        <p:nvSpPr>
          <p:cNvPr id="6" name="Right Arrow 5"/>
          <p:cNvSpPr/>
          <p:nvPr/>
        </p:nvSpPr>
        <p:spPr>
          <a:xfrm>
            <a:off x="1066800" y="3733800"/>
            <a:ext cx="1828800" cy="1143000"/>
          </a:xfrm>
          <a:prstGeom prst="rightArrow">
            <a:avLst>
              <a:gd name="adj1" fmla="val 72564"/>
              <a:gd name="adj2" fmla="val 58615"/>
            </a:avLst>
          </a:prstGeom>
          <a:noFill/>
          <a:ln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800" dirty="0" smtClean="0">
                <a:solidFill>
                  <a:srgbClr val="00B050"/>
                </a:solidFill>
                <a:latin typeface="SutonnyOMJ" pitchFamily="2" charset="0"/>
                <a:cs typeface="SutonnyOMJ" pitchFamily="2" charset="0"/>
              </a:rPr>
              <a:t>একক কাজ</a:t>
            </a:r>
            <a:endParaRPr lang="en-US" sz="2800" dirty="0">
              <a:solidFill>
                <a:srgbClr val="00B050"/>
              </a:solidFill>
              <a:latin typeface="SutonnyOMJ" pitchFamily="2" charset="0"/>
              <a:cs typeface="SutonnyOMJ" pitchFamily="2" charset="0"/>
            </a:endParaRPr>
          </a:p>
        </p:txBody>
      </p:sp>
      <p:sp>
        <p:nvSpPr>
          <p:cNvPr id="7" name="Left Arrow 6"/>
          <p:cNvSpPr/>
          <p:nvPr/>
        </p:nvSpPr>
        <p:spPr>
          <a:xfrm>
            <a:off x="6172200" y="3581400"/>
            <a:ext cx="2438400" cy="1828800"/>
          </a:xfrm>
          <a:prstGeom prst="leftArrow">
            <a:avLst>
              <a:gd name="adj1" fmla="val 61748"/>
              <a:gd name="adj2" fmla="val 50000"/>
            </a:avLst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400" dirty="0" smtClean="0">
                <a:latin typeface="SutonnyOMJ" pitchFamily="2" charset="0"/>
                <a:cs typeface="SutonnyOMJ" pitchFamily="2" charset="0"/>
              </a:rPr>
              <a:t>শীতকালীন আবহাওয়া ব্যাখ্যা কর।</a:t>
            </a:r>
            <a:endParaRPr lang="en-US" sz="2400" dirty="0">
              <a:latin typeface="SutonnyOMJ" pitchFamily="2" charset="0"/>
              <a:cs typeface="SutonnyOMJ" pitchFamily="2" charset="0"/>
            </a:endParaRPr>
          </a:p>
        </p:txBody>
      </p:sp>
      <p:pic>
        <p:nvPicPr>
          <p:cNvPr id="10" name="Picture 9" descr="20181119_094906.jpg"/>
          <p:cNvPicPr>
            <a:picLocks noChangeAspect="1"/>
          </p:cNvPicPr>
          <p:nvPr/>
        </p:nvPicPr>
        <p:blipFill>
          <a:blip r:embed="rId3" cstate="print"/>
          <a:srcRect l="70833" t="35556" r="16667" b="46666"/>
          <a:stretch>
            <a:fillRect/>
          </a:stretch>
        </p:blipFill>
        <p:spPr>
          <a:xfrm>
            <a:off x="4114800" y="3657600"/>
            <a:ext cx="1676400" cy="178816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11" name="TextBox 10"/>
          <p:cNvSpPr txBox="1"/>
          <p:nvPr/>
        </p:nvSpPr>
        <p:spPr>
          <a:xfrm>
            <a:off x="3048000" y="3962400"/>
            <a:ext cx="838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400" dirty="0" smtClean="0">
                <a:latin typeface="SutonnyOMJ" pitchFamily="2" charset="0"/>
                <a:cs typeface="SutonnyOMJ" pitchFamily="2" charset="0"/>
              </a:rPr>
              <a:t>সময় ২ মিনিট</a:t>
            </a:r>
            <a:endParaRPr lang="en-US" sz="2400" dirty="0">
              <a:latin typeface="SutonnyOMJ" pitchFamily="2" charset="0"/>
              <a:cs typeface="SutonnyOMJ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33400" y="6172200"/>
            <a:ext cx="8001000" cy="52322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69850" h="38100" prst="cross"/>
            </a:sp3d>
          </a:bodyPr>
          <a:lstStyle/>
          <a:p>
            <a:r>
              <a:rPr lang="bn-IN" sz="2800" dirty="0" smtClean="0">
                <a:solidFill>
                  <a:srgbClr val="0070C0"/>
                </a:solidFill>
                <a:latin typeface="SutonnyOMJ" pitchFamily="2" charset="0"/>
                <a:cs typeface="SutonnyOMJ" pitchFamily="2" charset="0"/>
              </a:rPr>
              <a:t>তন্ময়</a:t>
            </a:r>
            <a:r>
              <a:rPr lang="bn-IN" sz="2800" dirty="0" smtClean="0">
                <a:latin typeface="SutonnyOMJ" pitchFamily="2" charset="0"/>
                <a:cs typeface="SutonnyOMJ" pitchFamily="2" charset="0"/>
              </a:rPr>
              <a:t> </a:t>
            </a:r>
            <a:r>
              <a:rPr lang="bn-IN" sz="2800" dirty="0" smtClean="0">
                <a:solidFill>
                  <a:srgbClr val="7030A0"/>
                </a:solidFill>
                <a:latin typeface="SutonnyOMJ" pitchFamily="2" charset="0"/>
                <a:cs typeface="SutonnyOMJ" pitchFamily="2" charset="0"/>
              </a:rPr>
              <a:t>কুমার</a:t>
            </a:r>
            <a:r>
              <a:rPr lang="bn-IN" sz="2800" dirty="0" smtClean="0">
                <a:latin typeface="SutonnyOMJ" pitchFamily="2" charset="0"/>
                <a:cs typeface="SutonnyOMJ" pitchFamily="2" charset="0"/>
              </a:rPr>
              <a:t> </a:t>
            </a:r>
            <a:r>
              <a:rPr lang="bn-IN" sz="2800" dirty="0" smtClean="0">
                <a:solidFill>
                  <a:srgbClr val="00B050"/>
                </a:solidFill>
                <a:latin typeface="SutonnyOMJ" pitchFamily="2" charset="0"/>
                <a:cs typeface="SutonnyOMJ" pitchFamily="2" charset="0"/>
              </a:rPr>
              <a:t>মণ্ডল</a:t>
            </a:r>
            <a:r>
              <a:rPr lang="bn-IN" sz="2800" dirty="0" smtClean="0">
                <a:latin typeface="SutonnyOMJ" pitchFamily="2" charset="0"/>
                <a:cs typeface="SutonnyOMJ" pitchFamily="2" charset="0"/>
              </a:rPr>
              <a:t> </a:t>
            </a:r>
            <a:r>
              <a:rPr lang="bn-IN" sz="2800" dirty="0" smtClean="0">
                <a:solidFill>
                  <a:schemeClr val="accent6">
                    <a:lumMod val="75000"/>
                  </a:schemeClr>
                </a:solidFill>
                <a:latin typeface="SutonnyOMJ" pitchFamily="2" charset="0"/>
                <a:cs typeface="SutonnyOMJ" pitchFamily="2" charset="0"/>
              </a:rPr>
              <a:t>(সহকারী শিক্ষক),</a:t>
            </a:r>
            <a:r>
              <a:rPr lang="bn-IN" sz="2800" dirty="0" smtClean="0">
                <a:solidFill>
                  <a:srgbClr val="FF0000"/>
                </a:solidFill>
                <a:latin typeface="SutonnyOMJ" pitchFamily="2" charset="0"/>
                <a:cs typeface="SutonnyOMJ" pitchFamily="2" charset="0"/>
              </a:rPr>
              <a:t>বিদ্যানন্দী</a:t>
            </a:r>
            <a:r>
              <a:rPr lang="bn-IN" sz="2800" dirty="0" smtClean="0">
                <a:latin typeface="SutonnyOMJ" pitchFamily="2" charset="0"/>
                <a:cs typeface="SutonnyOMJ" pitchFamily="2" charset="0"/>
              </a:rPr>
              <a:t> </a:t>
            </a:r>
            <a:r>
              <a:rPr lang="bn-IN" sz="2800" dirty="0" smtClean="0">
                <a:blipFill>
                  <a:blip r:embed="rId4"/>
                  <a:tile tx="0" ty="0" sx="100000" sy="100000" flip="none" algn="tl"/>
                </a:blipFill>
                <a:latin typeface="SutonnyOMJ" pitchFamily="2" charset="0"/>
                <a:cs typeface="SutonnyOMJ" pitchFamily="2" charset="0"/>
              </a:rPr>
              <a:t>হোসেনপুর</a:t>
            </a:r>
            <a:r>
              <a:rPr lang="bn-IN" sz="2800" dirty="0" smtClean="0">
                <a:latin typeface="SutonnyOMJ" pitchFamily="2" charset="0"/>
                <a:cs typeface="SutonnyOMJ" pitchFamily="2" charset="0"/>
              </a:rPr>
              <a:t> </a:t>
            </a:r>
            <a:r>
              <a:rPr lang="bn-IN" sz="2800" dirty="0" smtClean="0">
                <a:solidFill>
                  <a:srgbClr val="C00000"/>
                </a:solidFill>
                <a:latin typeface="SutonnyOMJ" pitchFamily="2" charset="0"/>
                <a:cs typeface="SutonnyOMJ" pitchFamily="2" charset="0"/>
              </a:rPr>
              <a:t>দাখিল</a:t>
            </a:r>
            <a:r>
              <a:rPr lang="bn-IN" sz="2800" dirty="0" smtClean="0">
                <a:latin typeface="SutonnyOMJ" pitchFamily="2" charset="0"/>
                <a:cs typeface="SutonnyOMJ" pitchFamily="2" charset="0"/>
              </a:rPr>
              <a:t> </a:t>
            </a:r>
            <a:r>
              <a:rPr lang="bn-IN" sz="2800" dirty="0" smtClean="0">
                <a:solidFill>
                  <a:srgbClr val="7030A0"/>
                </a:solidFill>
                <a:latin typeface="SutonnyOMJ" pitchFamily="2" charset="0"/>
                <a:cs typeface="SutonnyOMJ" pitchFamily="2" charset="0"/>
              </a:rPr>
              <a:t>মাদ্রাসা।</a:t>
            </a:r>
            <a:endParaRPr lang="en-US" sz="2800" dirty="0">
              <a:solidFill>
                <a:srgbClr val="7030A0"/>
              </a:solidFill>
              <a:latin typeface="SutonnyOMJ" pitchFamily="2" charset="0"/>
              <a:cs typeface="SutonnyOMJ" pitchFamily="2" charset="0"/>
            </a:endParaRPr>
          </a:p>
        </p:txBody>
      </p:sp>
    </p:spTree>
  </p:cSld>
  <p:clrMapOvr>
    <a:masterClrMapping/>
  </p:clrMapOvr>
  <p:transition>
    <p:cover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2000"/>
                            </p:stCondLst>
                            <p:childTnLst>
                              <p:par>
                                <p:cTn id="40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3000"/>
                            </p:stCondLst>
                            <p:childTnLst>
                              <p:par>
                                <p:cTn id="45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9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53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4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53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9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53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4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53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9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" grpId="1" animBg="1"/>
      <p:bldP spid="3" grpId="0"/>
      <p:bldP spid="3" grpId="1"/>
      <p:bldP spid="5" grpId="0" animBg="1"/>
      <p:bldP spid="5" grpId="1" animBg="1"/>
      <p:bldP spid="6" grpId="0" animBg="1"/>
      <p:bldP spid="7" grpId="0" animBg="1"/>
      <p:bldP spid="1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hhv.jpg"/>
          <p:cNvPicPr>
            <a:picLocks noChangeAspect="1"/>
          </p:cNvPicPr>
          <p:nvPr/>
        </p:nvPicPr>
        <p:blipFill>
          <a:blip r:embed="rId2"/>
          <a:srcRect l="23077" r="23077" b="7692"/>
          <a:stretch>
            <a:fillRect/>
          </a:stretch>
        </p:blipFill>
        <p:spPr>
          <a:xfrm>
            <a:off x="491837" y="457200"/>
            <a:ext cx="1870363" cy="2057400"/>
          </a:xfrm>
          <a:prstGeom prst="rect">
            <a:avLst/>
          </a:prstGeom>
        </p:spPr>
      </p:pic>
      <p:pic>
        <p:nvPicPr>
          <p:cNvPr id="3" name="Picture 2" descr="60584255beee3fea3113ea3122494f60-576a637a76083.jpg"/>
          <p:cNvPicPr>
            <a:picLocks noChangeAspect="1"/>
          </p:cNvPicPr>
          <p:nvPr/>
        </p:nvPicPr>
        <p:blipFill>
          <a:blip r:embed="rId3"/>
          <a:srcRect l="30834" t="8482" r="29167" b="12930"/>
          <a:stretch>
            <a:fillRect/>
          </a:stretch>
        </p:blipFill>
        <p:spPr>
          <a:xfrm>
            <a:off x="2438400" y="457200"/>
            <a:ext cx="1905000" cy="2057400"/>
          </a:xfrm>
          <a:prstGeom prst="rect">
            <a:avLst/>
          </a:prstGeom>
        </p:spPr>
      </p:pic>
      <p:pic>
        <p:nvPicPr>
          <p:cNvPr id="4" name="Picture 3" descr="download (9).jpg"/>
          <p:cNvPicPr>
            <a:picLocks noChangeAspect="1"/>
          </p:cNvPicPr>
          <p:nvPr/>
        </p:nvPicPr>
        <p:blipFill>
          <a:blip r:embed="rId4"/>
          <a:srcRect l="12182" t="1913" r="545" b="10656"/>
          <a:stretch>
            <a:fillRect/>
          </a:stretch>
        </p:blipFill>
        <p:spPr>
          <a:xfrm>
            <a:off x="4495800" y="457200"/>
            <a:ext cx="2209800" cy="2057400"/>
          </a:xfrm>
          <a:prstGeom prst="rect">
            <a:avLst/>
          </a:prstGeom>
        </p:spPr>
      </p:pic>
      <p:pic>
        <p:nvPicPr>
          <p:cNvPr id="5" name="Picture 4" descr="bangladesh-big-20181212213323.jpg"/>
          <p:cNvPicPr>
            <a:picLocks noChangeAspect="1"/>
          </p:cNvPicPr>
          <p:nvPr/>
        </p:nvPicPr>
        <p:blipFill>
          <a:blip r:embed="rId5"/>
          <a:srcRect l="20633" t="2941" b="8588"/>
          <a:stretch>
            <a:fillRect/>
          </a:stretch>
        </p:blipFill>
        <p:spPr>
          <a:xfrm>
            <a:off x="457200" y="2743200"/>
            <a:ext cx="5562600" cy="3335786"/>
          </a:xfrm>
          <a:prstGeom prst="rect">
            <a:avLst/>
          </a:prstGeom>
        </p:spPr>
      </p:pic>
      <p:pic>
        <p:nvPicPr>
          <p:cNvPr id="6" name="Picture 5" descr="man-chest-pain.jpg"/>
          <p:cNvPicPr>
            <a:picLocks noChangeAspect="1"/>
          </p:cNvPicPr>
          <p:nvPr/>
        </p:nvPicPr>
        <p:blipFill>
          <a:blip r:embed="rId6"/>
          <a:srcRect l="11333" t="3675" r="16667" b="5456"/>
          <a:stretch>
            <a:fillRect/>
          </a:stretch>
        </p:blipFill>
        <p:spPr>
          <a:xfrm>
            <a:off x="6934200" y="457200"/>
            <a:ext cx="2097742" cy="2057400"/>
          </a:xfrm>
          <a:prstGeom prst="rect">
            <a:avLst/>
          </a:prstGeom>
        </p:spPr>
      </p:pic>
      <p:sp>
        <p:nvSpPr>
          <p:cNvPr id="7" name="6-Point Star 6"/>
          <p:cNvSpPr/>
          <p:nvPr/>
        </p:nvSpPr>
        <p:spPr>
          <a:xfrm>
            <a:off x="6858000" y="2819400"/>
            <a:ext cx="1524000" cy="1676400"/>
          </a:xfrm>
          <a:prstGeom prst="star6">
            <a:avLst>
              <a:gd name="adj" fmla="val 36048"/>
              <a:gd name="hf" fmla="val 115470"/>
            </a:avLst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400" dirty="0" smtClean="0">
                <a:latin typeface="SutonnyOMJ" pitchFamily="2" charset="0"/>
                <a:cs typeface="SutonnyOMJ" pitchFamily="2" charset="0"/>
              </a:rPr>
              <a:t>ছবির ভাষা বুঝতে পারছো?</a:t>
            </a:r>
            <a:endParaRPr lang="en-US" sz="2400" dirty="0">
              <a:latin typeface="SutonnyOMJ" pitchFamily="2" charset="0"/>
              <a:cs typeface="SutonnyOMJ" pitchFamily="2" charset="0"/>
            </a:endParaRPr>
          </a:p>
        </p:txBody>
      </p:sp>
      <p:sp>
        <p:nvSpPr>
          <p:cNvPr id="9" name="Oval Callout 8"/>
          <p:cNvSpPr/>
          <p:nvPr/>
        </p:nvSpPr>
        <p:spPr>
          <a:xfrm>
            <a:off x="7010400" y="4572000"/>
            <a:ext cx="1676400" cy="1524000"/>
          </a:xfrm>
          <a:prstGeom prst="wedgeEllipseCallout">
            <a:avLst>
              <a:gd name="adj1" fmla="val -72861"/>
              <a:gd name="adj2" fmla="val -41196"/>
            </a:avLst>
          </a:prstGeom>
          <a:ln>
            <a:solidFill>
              <a:schemeClr val="accent6">
                <a:lumMod val="75000"/>
              </a:schemeClr>
            </a:solidFill>
          </a:ln>
          <a:effectLst>
            <a:outerShdw blurRad="184150" dist="241300" dir="11520000" sx="110000" sy="110000" algn="ctr">
              <a:srgbClr val="000000">
                <a:alpha val="18000"/>
              </a:srgbClr>
            </a:outerShdw>
          </a:effectLst>
          <a:scene3d>
            <a:camera prst="perspectiveFront" fov="5100000">
              <a:rot lat="0" lon="2100000" rev="0"/>
            </a:camera>
            <a:lightRig rig="flood" dir="t">
              <a:rot lat="0" lon="0" rev="13800000"/>
            </a:lightRig>
          </a:scene3d>
          <a:sp3d extrusionH="107950" prstMaterial="plastic">
            <a:bevelT w="82550" h="63500" prst="divot"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400" dirty="0" smtClean="0">
                <a:latin typeface="SutonnyOMJ" pitchFamily="2" charset="0"/>
                <a:cs typeface="SutonnyOMJ" pitchFamily="2" charset="0"/>
              </a:rPr>
              <a:t>শীতকালীন রোগ-ব্যাধী</a:t>
            </a:r>
            <a:endParaRPr lang="en-US" sz="2400" dirty="0">
              <a:latin typeface="SutonnyOMJ" pitchFamily="2" charset="0"/>
              <a:cs typeface="SutonnyOMJ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33400" y="6172200"/>
            <a:ext cx="8001000" cy="52322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69850" h="38100" prst="cross"/>
            </a:sp3d>
          </a:bodyPr>
          <a:lstStyle/>
          <a:p>
            <a:r>
              <a:rPr lang="bn-IN" sz="2800" dirty="0" smtClean="0">
                <a:solidFill>
                  <a:srgbClr val="0070C0"/>
                </a:solidFill>
                <a:latin typeface="SutonnyOMJ" pitchFamily="2" charset="0"/>
                <a:cs typeface="SutonnyOMJ" pitchFamily="2" charset="0"/>
              </a:rPr>
              <a:t>তন্ময়</a:t>
            </a:r>
            <a:r>
              <a:rPr lang="bn-IN" sz="2800" dirty="0" smtClean="0">
                <a:latin typeface="SutonnyOMJ" pitchFamily="2" charset="0"/>
                <a:cs typeface="SutonnyOMJ" pitchFamily="2" charset="0"/>
              </a:rPr>
              <a:t> </a:t>
            </a:r>
            <a:r>
              <a:rPr lang="bn-IN" sz="2800" dirty="0" smtClean="0">
                <a:solidFill>
                  <a:srgbClr val="7030A0"/>
                </a:solidFill>
                <a:latin typeface="SutonnyOMJ" pitchFamily="2" charset="0"/>
                <a:cs typeface="SutonnyOMJ" pitchFamily="2" charset="0"/>
              </a:rPr>
              <a:t>কুমার</a:t>
            </a:r>
            <a:r>
              <a:rPr lang="bn-IN" sz="2800" dirty="0" smtClean="0">
                <a:latin typeface="SutonnyOMJ" pitchFamily="2" charset="0"/>
                <a:cs typeface="SutonnyOMJ" pitchFamily="2" charset="0"/>
              </a:rPr>
              <a:t> </a:t>
            </a:r>
            <a:r>
              <a:rPr lang="bn-IN" sz="2800" dirty="0" smtClean="0">
                <a:solidFill>
                  <a:srgbClr val="00B050"/>
                </a:solidFill>
                <a:latin typeface="SutonnyOMJ" pitchFamily="2" charset="0"/>
                <a:cs typeface="SutonnyOMJ" pitchFamily="2" charset="0"/>
              </a:rPr>
              <a:t>মণ্ডল</a:t>
            </a:r>
            <a:r>
              <a:rPr lang="bn-IN" sz="2800" dirty="0" smtClean="0">
                <a:latin typeface="SutonnyOMJ" pitchFamily="2" charset="0"/>
                <a:cs typeface="SutonnyOMJ" pitchFamily="2" charset="0"/>
              </a:rPr>
              <a:t> </a:t>
            </a:r>
            <a:r>
              <a:rPr lang="bn-IN" sz="2800" dirty="0" smtClean="0">
                <a:solidFill>
                  <a:schemeClr val="accent6">
                    <a:lumMod val="75000"/>
                  </a:schemeClr>
                </a:solidFill>
                <a:latin typeface="SutonnyOMJ" pitchFamily="2" charset="0"/>
                <a:cs typeface="SutonnyOMJ" pitchFamily="2" charset="0"/>
              </a:rPr>
              <a:t>(সহকারী শিক্ষক),</a:t>
            </a:r>
            <a:r>
              <a:rPr lang="bn-IN" sz="2800" dirty="0" smtClean="0">
                <a:solidFill>
                  <a:srgbClr val="FF0000"/>
                </a:solidFill>
                <a:latin typeface="SutonnyOMJ" pitchFamily="2" charset="0"/>
                <a:cs typeface="SutonnyOMJ" pitchFamily="2" charset="0"/>
              </a:rPr>
              <a:t>বিদ্যানন্দী</a:t>
            </a:r>
            <a:r>
              <a:rPr lang="bn-IN" sz="2800" dirty="0" smtClean="0">
                <a:latin typeface="SutonnyOMJ" pitchFamily="2" charset="0"/>
                <a:cs typeface="SutonnyOMJ" pitchFamily="2" charset="0"/>
              </a:rPr>
              <a:t> </a:t>
            </a:r>
            <a:r>
              <a:rPr lang="bn-IN" sz="2800" dirty="0" smtClean="0">
                <a:blipFill>
                  <a:blip r:embed="rId7"/>
                  <a:tile tx="0" ty="0" sx="100000" sy="100000" flip="none" algn="tl"/>
                </a:blipFill>
                <a:latin typeface="SutonnyOMJ" pitchFamily="2" charset="0"/>
                <a:cs typeface="SutonnyOMJ" pitchFamily="2" charset="0"/>
              </a:rPr>
              <a:t>হোসেনপুর</a:t>
            </a:r>
            <a:r>
              <a:rPr lang="bn-IN" sz="2800" dirty="0" smtClean="0">
                <a:latin typeface="SutonnyOMJ" pitchFamily="2" charset="0"/>
                <a:cs typeface="SutonnyOMJ" pitchFamily="2" charset="0"/>
              </a:rPr>
              <a:t> </a:t>
            </a:r>
            <a:r>
              <a:rPr lang="bn-IN" sz="2800" dirty="0" smtClean="0">
                <a:solidFill>
                  <a:srgbClr val="C00000"/>
                </a:solidFill>
                <a:latin typeface="SutonnyOMJ" pitchFamily="2" charset="0"/>
                <a:cs typeface="SutonnyOMJ" pitchFamily="2" charset="0"/>
              </a:rPr>
              <a:t>দাখিল</a:t>
            </a:r>
            <a:r>
              <a:rPr lang="bn-IN" sz="2800" dirty="0" smtClean="0">
                <a:latin typeface="SutonnyOMJ" pitchFamily="2" charset="0"/>
                <a:cs typeface="SutonnyOMJ" pitchFamily="2" charset="0"/>
              </a:rPr>
              <a:t> </a:t>
            </a:r>
            <a:r>
              <a:rPr lang="bn-IN" sz="2800" dirty="0" smtClean="0">
                <a:solidFill>
                  <a:srgbClr val="7030A0"/>
                </a:solidFill>
                <a:latin typeface="SutonnyOMJ" pitchFamily="2" charset="0"/>
                <a:cs typeface="SutonnyOMJ" pitchFamily="2" charset="0"/>
              </a:rPr>
              <a:t>মাদ্রাসা।</a:t>
            </a:r>
            <a:endParaRPr lang="en-US" sz="2800" dirty="0">
              <a:solidFill>
                <a:srgbClr val="7030A0"/>
              </a:solidFill>
              <a:latin typeface="SutonnyOMJ" pitchFamily="2" charset="0"/>
              <a:cs typeface="SutonnyOMJ" pitchFamily="2" charset="0"/>
            </a:endParaRP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9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Callout 1"/>
          <p:cNvSpPr/>
          <p:nvPr/>
        </p:nvSpPr>
        <p:spPr>
          <a:xfrm>
            <a:off x="1447800" y="685800"/>
            <a:ext cx="1447800" cy="1143000"/>
          </a:xfrm>
          <a:prstGeom prst="wedgeEllipseCallout">
            <a:avLst>
              <a:gd name="adj1" fmla="val 50555"/>
              <a:gd name="adj2" fmla="val 64523"/>
            </a:avLst>
          </a:prstGeom>
          <a:ln>
            <a:solidFill>
              <a:srgbClr val="FF0000"/>
            </a:solidFill>
          </a:ln>
          <a:effectLst>
            <a:glow rad="228600">
              <a:schemeClr val="accent5">
                <a:satMod val="175000"/>
                <a:alpha val="40000"/>
              </a:schemeClr>
            </a:glow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800" dirty="0" smtClean="0">
                <a:latin typeface="SutonnyOMJ" pitchFamily="2" charset="0"/>
                <a:cs typeface="SutonnyOMJ" pitchFamily="2" charset="0"/>
              </a:rPr>
              <a:t>জোড়ায় কাজ</a:t>
            </a:r>
            <a:endParaRPr lang="en-US" sz="2800" dirty="0">
              <a:latin typeface="SutonnyOMJ" pitchFamily="2" charset="0"/>
              <a:cs typeface="SutonnyOMJ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733800" y="838200"/>
            <a:ext cx="1752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400" dirty="0" smtClean="0">
                <a:latin typeface="SutonnyOMJ" pitchFamily="2" charset="0"/>
                <a:cs typeface="SutonnyOMJ" pitchFamily="2" charset="0"/>
              </a:rPr>
              <a:t>সময় ২ মিনিট</a:t>
            </a:r>
            <a:endParaRPr lang="en-US" sz="2400" dirty="0">
              <a:latin typeface="SutonnyOMJ" pitchFamily="2" charset="0"/>
              <a:cs typeface="SutonnyOMJ" pitchFamily="2" charset="0"/>
            </a:endParaRPr>
          </a:p>
        </p:txBody>
      </p:sp>
      <p:pic>
        <p:nvPicPr>
          <p:cNvPr id="4" name="Picture 3" descr="downloa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19450" y="1933575"/>
            <a:ext cx="2343150" cy="1952625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5867400" y="3581400"/>
            <a:ext cx="2209800" cy="1219200"/>
          </a:xfrm>
          <a:prstGeom prst="rect">
            <a:avLst/>
          </a:prstGeom>
          <a:ln>
            <a:solidFill>
              <a:srgbClr val="FF0000"/>
            </a:solidFill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400" dirty="0" smtClean="0">
                <a:latin typeface="SutonnyOMJ" pitchFamily="2" charset="0"/>
                <a:cs typeface="SutonnyOMJ" pitchFamily="2" charset="0"/>
              </a:rPr>
              <a:t>শীতকালীন কয়েকটি রোগের নাম লিখ।</a:t>
            </a:r>
            <a:endParaRPr lang="en-US" sz="2400" dirty="0">
              <a:latin typeface="SutonnyOMJ" pitchFamily="2" charset="0"/>
              <a:cs typeface="SutonnyOMJ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33400" y="6172200"/>
            <a:ext cx="8001000" cy="52322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69850" h="38100" prst="cross"/>
            </a:sp3d>
          </a:bodyPr>
          <a:lstStyle/>
          <a:p>
            <a:r>
              <a:rPr lang="bn-IN" sz="2800" dirty="0" smtClean="0">
                <a:solidFill>
                  <a:srgbClr val="0070C0"/>
                </a:solidFill>
                <a:latin typeface="SutonnyOMJ" pitchFamily="2" charset="0"/>
                <a:cs typeface="SutonnyOMJ" pitchFamily="2" charset="0"/>
              </a:rPr>
              <a:t>তন্ময়</a:t>
            </a:r>
            <a:r>
              <a:rPr lang="bn-IN" sz="2800" dirty="0" smtClean="0">
                <a:latin typeface="SutonnyOMJ" pitchFamily="2" charset="0"/>
                <a:cs typeface="SutonnyOMJ" pitchFamily="2" charset="0"/>
              </a:rPr>
              <a:t> </a:t>
            </a:r>
            <a:r>
              <a:rPr lang="bn-IN" sz="2800" dirty="0" smtClean="0">
                <a:solidFill>
                  <a:srgbClr val="7030A0"/>
                </a:solidFill>
                <a:latin typeface="SutonnyOMJ" pitchFamily="2" charset="0"/>
                <a:cs typeface="SutonnyOMJ" pitchFamily="2" charset="0"/>
              </a:rPr>
              <a:t>কুমার</a:t>
            </a:r>
            <a:r>
              <a:rPr lang="bn-IN" sz="2800" dirty="0" smtClean="0">
                <a:latin typeface="SutonnyOMJ" pitchFamily="2" charset="0"/>
                <a:cs typeface="SutonnyOMJ" pitchFamily="2" charset="0"/>
              </a:rPr>
              <a:t> </a:t>
            </a:r>
            <a:r>
              <a:rPr lang="bn-IN" sz="2800" dirty="0" smtClean="0">
                <a:solidFill>
                  <a:srgbClr val="00B050"/>
                </a:solidFill>
                <a:latin typeface="SutonnyOMJ" pitchFamily="2" charset="0"/>
                <a:cs typeface="SutonnyOMJ" pitchFamily="2" charset="0"/>
              </a:rPr>
              <a:t>মণ্ডল</a:t>
            </a:r>
            <a:r>
              <a:rPr lang="bn-IN" sz="2800" dirty="0" smtClean="0">
                <a:latin typeface="SutonnyOMJ" pitchFamily="2" charset="0"/>
                <a:cs typeface="SutonnyOMJ" pitchFamily="2" charset="0"/>
              </a:rPr>
              <a:t> </a:t>
            </a:r>
            <a:r>
              <a:rPr lang="bn-IN" sz="2800" dirty="0" smtClean="0">
                <a:solidFill>
                  <a:schemeClr val="accent6">
                    <a:lumMod val="75000"/>
                  </a:schemeClr>
                </a:solidFill>
                <a:latin typeface="SutonnyOMJ" pitchFamily="2" charset="0"/>
                <a:cs typeface="SutonnyOMJ" pitchFamily="2" charset="0"/>
              </a:rPr>
              <a:t>(সহকারী শিক্ষক),</a:t>
            </a:r>
            <a:r>
              <a:rPr lang="bn-IN" sz="2800" dirty="0" smtClean="0">
                <a:solidFill>
                  <a:srgbClr val="FF0000"/>
                </a:solidFill>
                <a:latin typeface="SutonnyOMJ" pitchFamily="2" charset="0"/>
                <a:cs typeface="SutonnyOMJ" pitchFamily="2" charset="0"/>
              </a:rPr>
              <a:t>বিদ্যানন্দী</a:t>
            </a:r>
            <a:r>
              <a:rPr lang="bn-IN" sz="2800" dirty="0" smtClean="0">
                <a:latin typeface="SutonnyOMJ" pitchFamily="2" charset="0"/>
                <a:cs typeface="SutonnyOMJ" pitchFamily="2" charset="0"/>
              </a:rPr>
              <a:t> </a:t>
            </a:r>
            <a:r>
              <a:rPr lang="bn-IN" sz="2800" dirty="0" smtClean="0">
                <a:blipFill>
                  <a:blip r:embed="rId3"/>
                  <a:tile tx="0" ty="0" sx="100000" sy="100000" flip="none" algn="tl"/>
                </a:blipFill>
                <a:latin typeface="SutonnyOMJ" pitchFamily="2" charset="0"/>
                <a:cs typeface="SutonnyOMJ" pitchFamily="2" charset="0"/>
              </a:rPr>
              <a:t>হোসেনপুর</a:t>
            </a:r>
            <a:r>
              <a:rPr lang="bn-IN" sz="2800" dirty="0" smtClean="0">
                <a:latin typeface="SutonnyOMJ" pitchFamily="2" charset="0"/>
                <a:cs typeface="SutonnyOMJ" pitchFamily="2" charset="0"/>
              </a:rPr>
              <a:t> </a:t>
            </a:r>
            <a:r>
              <a:rPr lang="bn-IN" sz="2800" dirty="0" smtClean="0">
                <a:solidFill>
                  <a:srgbClr val="C00000"/>
                </a:solidFill>
                <a:latin typeface="SutonnyOMJ" pitchFamily="2" charset="0"/>
                <a:cs typeface="SutonnyOMJ" pitchFamily="2" charset="0"/>
              </a:rPr>
              <a:t>দাখিল</a:t>
            </a:r>
            <a:r>
              <a:rPr lang="bn-IN" sz="2800" dirty="0" smtClean="0">
                <a:latin typeface="SutonnyOMJ" pitchFamily="2" charset="0"/>
                <a:cs typeface="SutonnyOMJ" pitchFamily="2" charset="0"/>
              </a:rPr>
              <a:t> </a:t>
            </a:r>
            <a:r>
              <a:rPr lang="bn-IN" sz="2800" dirty="0" smtClean="0">
                <a:solidFill>
                  <a:srgbClr val="7030A0"/>
                </a:solidFill>
                <a:latin typeface="SutonnyOMJ" pitchFamily="2" charset="0"/>
                <a:cs typeface="SutonnyOMJ" pitchFamily="2" charset="0"/>
              </a:rPr>
              <a:t>মাদ্রাসা।</a:t>
            </a:r>
            <a:endParaRPr lang="en-US" sz="2800" dirty="0">
              <a:solidFill>
                <a:srgbClr val="7030A0"/>
              </a:solidFill>
              <a:latin typeface="SutonnyOMJ" pitchFamily="2" charset="0"/>
              <a:cs typeface="SutonnyOMJ" pitchFamily="2" charset="0"/>
            </a:endParaRPr>
          </a:p>
        </p:txBody>
      </p:sp>
    </p:spTree>
  </p:cSld>
  <p:clrMapOvr>
    <a:masterClrMapping/>
  </p:clrMapOvr>
  <p:transition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600" decel="100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6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6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6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6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6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6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600" decel="100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6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6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6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600" decel="100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6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6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6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  <p:bldP spid="5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344</TotalTime>
  <Words>466</Words>
  <Application>Microsoft Office PowerPoint</Application>
  <PresentationFormat>On-screen Show (4:3)</PresentationFormat>
  <Paragraphs>71</Paragraphs>
  <Slides>18</Slides>
  <Notes>0</Notes>
  <HiddenSlides>0</HiddenSlides>
  <MMClips>1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19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/>
  <cp:lastModifiedBy>Windows User</cp:lastModifiedBy>
  <cp:revision>31</cp:revision>
  <dcterms:created xsi:type="dcterms:W3CDTF">2006-08-16T00:00:00Z</dcterms:created>
  <dcterms:modified xsi:type="dcterms:W3CDTF">2020-01-03T14:34:45Z</dcterms:modified>
</cp:coreProperties>
</file>