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5" r:id="rId2"/>
    <p:sldId id="257" r:id="rId3"/>
    <p:sldId id="259" r:id="rId4"/>
    <p:sldId id="274" r:id="rId5"/>
    <p:sldId id="261" r:id="rId6"/>
    <p:sldId id="262" r:id="rId7"/>
    <p:sldId id="264" r:id="rId8"/>
    <p:sldId id="265" r:id="rId9"/>
    <p:sldId id="266" r:id="rId10"/>
    <p:sldId id="267" r:id="rId11"/>
    <p:sldId id="268" r:id="rId12"/>
    <p:sldId id="316" r:id="rId13"/>
    <p:sldId id="263" r:id="rId14"/>
    <p:sldId id="314" r:id="rId15"/>
    <p:sldId id="269" r:id="rId16"/>
    <p:sldId id="270" r:id="rId17"/>
    <p:sldId id="282" r:id="rId18"/>
    <p:sldId id="281" r:id="rId19"/>
    <p:sldId id="271" r:id="rId20"/>
    <p:sldId id="275" r:id="rId21"/>
    <p:sldId id="276" r:id="rId22"/>
    <p:sldId id="283" r:id="rId23"/>
    <p:sldId id="277" r:id="rId24"/>
    <p:sldId id="317" r:id="rId25"/>
    <p:sldId id="278" r:id="rId26"/>
    <p:sldId id="279" r:id="rId27"/>
    <p:sldId id="280" r:id="rId28"/>
    <p:sldId id="284" r:id="rId29"/>
    <p:sldId id="285" r:id="rId30"/>
    <p:sldId id="286" r:id="rId31"/>
    <p:sldId id="287" r:id="rId32"/>
    <p:sldId id="288"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309" r:id="rId51"/>
    <p:sldId id="310" r:id="rId52"/>
    <p:sldId id="311" r:id="rId53"/>
    <p:sldId id="312" r:id="rId54"/>
    <p:sldId id="313" r:id="rId55"/>
  </p:sldIdLst>
  <p:sldSz cx="18288000" cy="9144000"/>
  <p:notesSz cx="6858000" cy="9144000"/>
  <p:defaultText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444" y="-90"/>
      </p:cViewPr>
      <p:guideLst>
        <p:guide orient="horz" pos="2880"/>
        <p:guide pos="57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D5BB4-A854-4C80-9EB2-23C6FB502A0D}" type="datetimeFigureOut">
              <a:rPr lang="en-US" smtClean="0"/>
              <a:pPr/>
              <a:t>1/7/2020</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44B4C-37ED-4E60-9DA4-58E753FA8EA9}" type="slidenum">
              <a:rPr lang="en-US" smtClean="0"/>
              <a:pPr/>
              <a:t>‹#›</a:t>
            </a:fld>
            <a:endParaRPr lang="en-US"/>
          </a:p>
        </p:txBody>
      </p:sp>
    </p:spTree>
    <p:extLst>
      <p:ext uri="{BB962C8B-B14F-4D97-AF65-F5344CB8AC3E}">
        <p14:creationId xmlns="" xmlns:p14="http://schemas.microsoft.com/office/powerpoint/2010/main" val="2427521255"/>
      </p:ext>
    </p:extLst>
  </p:cSld>
  <p:clrMap bg1="lt1" tx1="dk1" bg2="lt2" tx2="dk2" accent1="accent1" accent2="accent2" accent3="accent3" accent4="accent4" accent5="accent5" accent6="accent6" hlink="hlink" folHlink="folHlink"/>
  <p:notesStyle>
    <a:lvl1pPr marL="0" algn="l" defTabSz="1567464" rtl="0" eaLnBrk="1" latinLnBrk="0" hangingPunct="1">
      <a:defRPr sz="2100" kern="1200">
        <a:solidFill>
          <a:schemeClr val="tx1"/>
        </a:solidFill>
        <a:latin typeface="+mn-lt"/>
        <a:ea typeface="+mn-ea"/>
        <a:cs typeface="+mn-cs"/>
      </a:defRPr>
    </a:lvl1pPr>
    <a:lvl2pPr marL="783732" algn="l" defTabSz="1567464" rtl="0" eaLnBrk="1" latinLnBrk="0" hangingPunct="1">
      <a:defRPr sz="2100" kern="1200">
        <a:solidFill>
          <a:schemeClr val="tx1"/>
        </a:solidFill>
        <a:latin typeface="+mn-lt"/>
        <a:ea typeface="+mn-ea"/>
        <a:cs typeface="+mn-cs"/>
      </a:defRPr>
    </a:lvl2pPr>
    <a:lvl3pPr marL="1567464" algn="l" defTabSz="1567464" rtl="0" eaLnBrk="1" latinLnBrk="0" hangingPunct="1">
      <a:defRPr sz="2100" kern="1200">
        <a:solidFill>
          <a:schemeClr val="tx1"/>
        </a:solidFill>
        <a:latin typeface="+mn-lt"/>
        <a:ea typeface="+mn-ea"/>
        <a:cs typeface="+mn-cs"/>
      </a:defRPr>
    </a:lvl3pPr>
    <a:lvl4pPr marL="2351197" algn="l" defTabSz="1567464" rtl="0" eaLnBrk="1" latinLnBrk="0" hangingPunct="1">
      <a:defRPr sz="2100" kern="1200">
        <a:solidFill>
          <a:schemeClr val="tx1"/>
        </a:solidFill>
        <a:latin typeface="+mn-lt"/>
        <a:ea typeface="+mn-ea"/>
        <a:cs typeface="+mn-cs"/>
      </a:defRPr>
    </a:lvl4pPr>
    <a:lvl5pPr marL="3134929" algn="l" defTabSz="1567464" rtl="0" eaLnBrk="1" latinLnBrk="0" hangingPunct="1">
      <a:defRPr sz="2100" kern="1200">
        <a:solidFill>
          <a:schemeClr val="tx1"/>
        </a:solidFill>
        <a:latin typeface="+mn-lt"/>
        <a:ea typeface="+mn-ea"/>
        <a:cs typeface="+mn-cs"/>
      </a:defRPr>
    </a:lvl5pPr>
    <a:lvl6pPr marL="3918661" algn="l" defTabSz="1567464" rtl="0" eaLnBrk="1" latinLnBrk="0" hangingPunct="1">
      <a:defRPr sz="2100" kern="1200">
        <a:solidFill>
          <a:schemeClr val="tx1"/>
        </a:solidFill>
        <a:latin typeface="+mn-lt"/>
        <a:ea typeface="+mn-ea"/>
        <a:cs typeface="+mn-cs"/>
      </a:defRPr>
    </a:lvl6pPr>
    <a:lvl7pPr marL="4702393" algn="l" defTabSz="1567464" rtl="0" eaLnBrk="1" latinLnBrk="0" hangingPunct="1">
      <a:defRPr sz="2100" kern="1200">
        <a:solidFill>
          <a:schemeClr val="tx1"/>
        </a:solidFill>
        <a:latin typeface="+mn-lt"/>
        <a:ea typeface="+mn-ea"/>
        <a:cs typeface="+mn-cs"/>
      </a:defRPr>
    </a:lvl7pPr>
    <a:lvl8pPr marL="5486126" algn="l" defTabSz="1567464" rtl="0" eaLnBrk="1" latinLnBrk="0" hangingPunct="1">
      <a:defRPr sz="2100" kern="1200">
        <a:solidFill>
          <a:schemeClr val="tx1"/>
        </a:solidFill>
        <a:latin typeface="+mn-lt"/>
        <a:ea typeface="+mn-ea"/>
        <a:cs typeface="+mn-cs"/>
      </a:defRPr>
    </a:lvl8pPr>
    <a:lvl9pPr marL="6269858" algn="l" defTabSz="1567464"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D44B4C-37ED-4E60-9DA4-58E753FA8EA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87DFFA-D596-4F3F-90F4-426209E5F8AC}" type="slidenum">
              <a:rPr lang="en-US" smtClean="0">
                <a:cs typeface="Arial" pitchFamily="34" charset="0"/>
              </a:rPr>
              <a:pPr/>
              <a:t>4</a:t>
            </a:fld>
            <a:endParaRPr lang="en-US" smtClean="0">
              <a:cs typeface="Arial" pitchFamily="34" charset="0"/>
            </a:endParaRPr>
          </a:p>
        </p:txBody>
      </p:sp>
      <p:sp>
        <p:nvSpPr>
          <p:cNvPr id="90115" name="Rectangle 2"/>
          <p:cNvSpPr>
            <a:spLocks noGrp="1" noRot="1" noChangeAspect="1" noChangeArrowheads="1" noTextEdit="1"/>
          </p:cNvSpPr>
          <p:nvPr>
            <p:ph type="sldImg"/>
          </p:nvPr>
        </p:nvSpPr>
        <p:spPr bwMode="auto">
          <a:xfrm>
            <a:off x="0" y="685800"/>
            <a:ext cx="6858000" cy="3429000"/>
          </a:xfrm>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extLst>
      <p:ext uri="{BB962C8B-B14F-4D97-AF65-F5344CB8AC3E}">
        <p14:creationId xmlns="" xmlns:p14="http://schemas.microsoft.com/office/powerpoint/2010/main" val="396875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840568"/>
            <a:ext cx="155448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181600"/>
            <a:ext cx="12801600" cy="2336800"/>
          </a:xfrm>
        </p:spPr>
        <p:txBody>
          <a:bodyPr/>
          <a:lstStyle>
            <a:lvl1pPr marL="0" indent="0" algn="ctr">
              <a:buNone/>
              <a:defRPr>
                <a:solidFill>
                  <a:schemeClr val="tx1">
                    <a:tint val="75000"/>
                  </a:schemeClr>
                </a:solidFill>
              </a:defRPr>
            </a:lvl1pPr>
            <a:lvl2pPr marL="783732" indent="0" algn="ctr">
              <a:buNone/>
              <a:defRPr>
                <a:solidFill>
                  <a:schemeClr val="tx1">
                    <a:tint val="75000"/>
                  </a:schemeClr>
                </a:solidFill>
              </a:defRPr>
            </a:lvl2pPr>
            <a:lvl3pPr marL="1567464" indent="0" algn="ctr">
              <a:buNone/>
              <a:defRPr>
                <a:solidFill>
                  <a:schemeClr val="tx1">
                    <a:tint val="75000"/>
                  </a:schemeClr>
                </a:solidFill>
              </a:defRPr>
            </a:lvl3pPr>
            <a:lvl4pPr marL="2351197" indent="0" algn="ctr">
              <a:buNone/>
              <a:defRPr>
                <a:solidFill>
                  <a:schemeClr val="tx1">
                    <a:tint val="75000"/>
                  </a:schemeClr>
                </a:solidFill>
              </a:defRPr>
            </a:lvl4pPr>
            <a:lvl5pPr marL="3134929" indent="0" algn="ctr">
              <a:buNone/>
              <a:defRPr>
                <a:solidFill>
                  <a:schemeClr val="tx1">
                    <a:tint val="75000"/>
                  </a:schemeClr>
                </a:solidFill>
              </a:defRPr>
            </a:lvl5pPr>
            <a:lvl6pPr marL="3918661" indent="0" algn="ctr">
              <a:buNone/>
              <a:defRPr>
                <a:solidFill>
                  <a:schemeClr val="tx1">
                    <a:tint val="75000"/>
                  </a:schemeClr>
                </a:solidFill>
              </a:defRPr>
            </a:lvl6pPr>
            <a:lvl7pPr marL="4702393" indent="0" algn="ctr">
              <a:buNone/>
              <a:defRPr>
                <a:solidFill>
                  <a:schemeClr val="tx1">
                    <a:tint val="75000"/>
                  </a:schemeClr>
                </a:solidFill>
              </a:defRPr>
            </a:lvl7pPr>
            <a:lvl8pPr marL="5486126" indent="0" algn="ctr">
              <a:buNone/>
              <a:defRPr>
                <a:solidFill>
                  <a:schemeClr val="tx1">
                    <a:tint val="75000"/>
                  </a:schemeClr>
                </a:solidFill>
              </a:defRPr>
            </a:lvl8pPr>
            <a:lvl9pPr marL="62698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66185"/>
            <a:ext cx="41148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66185"/>
            <a:ext cx="120396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5875867"/>
            <a:ext cx="15544800" cy="1816100"/>
          </a:xfrm>
        </p:spPr>
        <p:txBody>
          <a:bodyPr anchor="t"/>
          <a:lstStyle>
            <a:lvl1pPr algn="l">
              <a:defRPr sz="69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3875618"/>
            <a:ext cx="15544800" cy="2000249"/>
          </a:xfrm>
        </p:spPr>
        <p:txBody>
          <a:bodyPr anchor="b"/>
          <a:lstStyle>
            <a:lvl1pPr marL="0" indent="0">
              <a:buNone/>
              <a:defRPr sz="3400">
                <a:solidFill>
                  <a:schemeClr val="tx1">
                    <a:tint val="75000"/>
                  </a:schemeClr>
                </a:solidFill>
              </a:defRPr>
            </a:lvl1pPr>
            <a:lvl2pPr marL="783732" indent="0">
              <a:buNone/>
              <a:defRPr sz="3100">
                <a:solidFill>
                  <a:schemeClr val="tx1">
                    <a:tint val="75000"/>
                  </a:schemeClr>
                </a:solidFill>
              </a:defRPr>
            </a:lvl2pPr>
            <a:lvl3pPr marL="1567464" indent="0">
              <a:buNone/>
              <a:defRPr sz="2700">
                <a:solidFill>
                  <a:schemeClr val="tx1">
                    <a:tint val="75000"/>
                  </a:schemeClr>
                </a:solidFill>
              </a:defRPr>
            </a:lvl3pPr>
            <a:lvl4pPr marL="2351197" indent="0">
              <a:buNone/>
              <a:defRPr sz="2400">
                <a:solidFill>
                  <a:schemeClr val="tx1">
                    <a:tint val="75000"/>
                  </a:schemeClr>
                </a:solidFill>
              </a:defRPr>
            </a:lvl4pPr>
            <a:lvl5pPr marL="3134929" indent="0">
              <a:buNone/>
              <a:defRPr sz="2400">
                <a:solidFill>
                  <a:schemeClr val="tx1">
                    <a:tint val="75000"/>
                  </a:schemeClr>
                </a:solidFill>
              </a:defRPr>
            </a:lvl5pPr>
            <a:lvl6pPr marL="3918661" indent="0">
              <a:buNone/>
              <a:defRPr sz="2400">
                <a:solidFill>
                  <a:schemeClr val="tx1">
                    <a:tint val="75000"/>
                  </a:schemeClr>
                </a:solidFill>
              </a:defRPr>
            </a:lvl6pPr>
            <a:lvl7pPr marL="4702393" indent="0">
              <a:buNone/>
              <a:defRPr sz="2400">
                <a:solidFill>
                  <a:schemeClr val="tx1">
                    <a:tint val="75000"/>
                  </a:schemeClr>
                </a:solidFill>
              </a:defRPr>
            </a:lvl7pPr>
            <a:lvl8pPr marL="5486126" indent="0">
              <a:buNone/>
              <a:defRPr sz="2400">
                <a:solidFill>
                  <a:schemeClr val="tx1">
                    <a:tint val="75000"/>
                  </a:schemeClr>
                </a:solidFill>
              </a:defRPr>
            </a:lvl8pPr>
            <a:lvl9pPr marL="626985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33601"/>
            <a:ext cx="8077200" cy="603461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133601"/>
            <a:ext cx="8077200" cy="603461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046817"/>
            <a:ext cx="8080376" cy="85301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914400" y="2899833"/>
            <a:ext cx="8080376"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046817"/>
            <a:ext cx="8083550" cy="85301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9290051" y="2899833"/>
            <a:ext cx="8083550"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64067"/>
            <a:ext cx="6016626" cy="1549400"/>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7150100" y="364067"/>
            <a:ext cx="10223500" cy="7804151"/>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1913467"/>
            <a:ext cx="6016626" cy="6254751"/>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6400800"/>
            <a:ext cx="10972800" cy="755651"/>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584576" y="817033"/>
            <a:ext cx="10972800" cy="5486400"/>
          </a:xfrm>
        </p:spPr>
        <p:txBody>
          <a:bodyPr/>
          <a:lstStyle>
            <a:lvl1pPr marL="0" indent="0">
              <a:buNone/>
              <a:defRPr sz="5500"/>
            </a:lvl1pPr>
            <a:lvl2pPr marL="783732" indent="0">
              <a:buNone/>
              <a:defRPr sz="4800"/>
            </a:lvl2pPr>
            <a:lvl3pPr marL="1567464" indent="0">
              <a:buNone/>
              <a:defRPr sz="4100"/>
            </a:lvl3pPr>
            <a:lvl4pPr marL="2351197" indent="0">
              <a:buNone/>
              <a:defRPr sz="3400"/>
            </a:lvl4pPr>
            <a:lvl5pPr marL="3134929" indent="0">
              <a:buNone/>
              <a:defRPr sz="3400"/>
            </a:lvl5pPr>
            <a:lvl6pPr marL="3918661" indent="0">
              <a:buNone/>
              <a:defRPr sz="3400"/>
            </a:lvl6pPr>
            <a:lvl7pPr marL="4702393" indent="0">
              <a:buNone/>
              <a:defRPr sz="3400"/>
            </a:lvl7pPr>
            <a:lvl8pPr marL="5486126" indent="0">
              <a:buNone/>
              <a:defRPr sz="3400"/>
            </a:lvl8pPr>
            <a:lvl9pPr marL="6269858" indent="0">
              <a:buNone/>
              <a:defRPr sz="3400"/>
            </a:lvl9pPr>
          </a:lstStyle>
          <a:p>
            <a:endParaRPr lang="en-US"/>
          </a:p>
        </p:txBody>
      </p:sp>
      <p:sp>
        <p:nvSpPr>
          <p:cNvPr id="4" name="Text Placeholder 3"/>
          <p:cNvSpPr>
            <a:spLocks noGrp="1"/>
          </p:cNvSpPr>
          <p:nvPr>
            <p:ph type="body" sz="half" idx="2"/>
          </p:nvPr>
        </p:nvSpPr>
        <p:spPr>
          <a:xfrm>
            <a:off x="3584576" y="7156451"/>
            <a:ext cx="10972800" cy="1073149"/>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366184"/>
            <a:ext cx="16459200" cy="1524000"/>
          </a:xfrm>
          <a:prstGeom prst="rect">
            <a:avLst/>
          </a:prstGeom>
        </p:spPr>
        <p:txBody>
          <a:bodyPr vert="horz" lIns="156746" tIns="78373" rIns="156746" bIns="783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133601"/>
            <a:ext cx="16459200" cy="6034617"/>
          </a:xfrm>
          <a:prstGeom prst="rect">
            <a:avLst/>
          </a:prstGeom>
        </p:spPr>
        <p:txBody>
          <a:bodyPr vert="horz" lIns="156746" tIns="78373" rIns="156746" bIns="783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8475134"/>
            <a:ext cx="4267200" cy="486833"/>
          </a:xfrm>
          <a:prstGeom prst="rect">
            <a:avLst/>
          </a:prstGeom>
        </p:spPr>
        <p:txBody>
          <a:bodyPr vert="horz" lIns="156746" tIns="78373" rIns="156746" bIns="78373" rtlCol="0" anchor="ctr"/>
          <a:lstStyle>
            <a:lvl1pPr algn="l">
              <a:defRPr sz="2100">
                <a:solidFill>
                  <a:schemeClr val="tx1">
                    <a:tint val="75000"/>
                  </a:schemeClr>
                </a:solidFill>
              </a:defRPr>
            </a:lvl1pPr>
          </a:lstStyle>
          <a:p>
            <a:fld id="{1D8BD707-D9CF-40AE-B4C6-C98DA3205C09}" type="datetimeFigureOut">
              <a:rPr lang="en-US" smtClean="0"/>
              <a:pPr/>
              <a:t>1/7/2020</a:t>
            </a:fld>
            <a:endParaRPr lang="en-US"/>
          </a:p>
        </p:txBody>
      </p:sp>
      <p:sp>
        <p:nvSpPr>
          <p:cNvPr id="5" name="Footer Placeholder 4"/>
          <p:cNvSpPr>
            <a:spLocks noGrp="1"/>
          </p:cNvSpPr>
          <p:nvPr>
            <p:ph type="ftr" sz="quarter" idx="3"/>
          </p:nvPr>
        </p:nvSpPr>
        <p:spPr>
          <a:xfrm>
            <a:off x="6248400" y="8475134"/>
            <a:ext cx="5791200" cy="486833"/>
          </a:xfrm>
          <a:prstGeom prst="rect">
            <a:avLst/>
          </a:prstGeom>
        </p:spPr>
        <p:txBody>
          <a:bodyPr vert="horz" lIns="156746" tIns="78373" rIns="156746" bIns="78373"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8475134"/>
            <a:ext cx="4267200" cy="486833"/>
          </a:xfrm>
          <a:prstGeom prst="rect">
            <a:avLst/>
          </a:prstGeom>
        </p:spPr>
        <p:txBody>
          <a:bodyPr vert="horz" lIns="156746" tIns="78373" rIns="156746" bIns="78373"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464" rtl="0" eaLnBrk="1" latinLnBrk="0" hangingPunct="1">
        <a:spcBef>
          <a:spcPct val="0"/>
        </a:spcBef>
        <a:buNone/>
        <a:defRPr sz="7500" kern="1200">
          <a:solidFill>
            <a:schemeClr val="tx1"/>
          </a:solidFill>
          <a:latin typeface="+mj-lt"/>
          <a:ea typeface="+mj-ea"/>
          <a:cs typeface="+mj-cs"/>
        </a:defRPr>
      </a:lvl1pPr>
    </p:titleStyle>
    <p:bodyStyle>
      <a:lvl1pPr marL="587799" indent="-587799" algn="l" defTabSz="1567464" rtl="0" eaLnBrk="1" latinLnBrk="0" hangingPunct="1">
        <a:spcBef>
          <a:spcPct val="20000"/>
        </a:spcBef>
        <a:buFont typeface="Arial" pitchFamily="34" charset="0"/>
        <a:buChar char="•"/>
        <a:defRPr sz="5500" kern="1200">
          <a:solidFill>
            <a:schemeClr val="tx1"/>
          </a:solidFill>
          <a:latin typeface="+mn-lt"/>
          <a:ea typeface="+mn-ea"/>
          <a:cs typeface="+mn-cs"/>
        </a:defRPr>
      </a:lvl1pPr>
      <a:lvl2pPr marL="1273565" indent="-489833" algn="l" defTabSz="1567464"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959331" indent="-391866" algn="l" defTabSz="1567464" rtl="0" eaLnBrk="1" latinLnBrk="0" hangingPunct="1">
        <a:spcBef>
          <a:spcPct val="20000"/>
        </a:spcBef>
        <a:buFont typeface="Arial" pitchFamily="34" charset="0"/>
        <a:buChar char="•"/>
        <a:defRPr sz="4100" kern="1200">
          <a:solidFill>
            <a:schemeClr val="tx1"/>
          </a:solidFill>
          <a:latin typeface="+mn-lt"/>
          <a:ea typeface="+mn-ea"/>
          <a:cs typeface="+mn-cs"/>
        </a:defRPr>
      </a:lvl3pPr>
      <a:lvl4pPr marL="2743063"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526795"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310527"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94260"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77992"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661724"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0" y="0"/>
            <a:ext cx="18288000" cy="914400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3" name="TextBox 2"/>
          <p:cNvSpPr txBox="1"/>
          <p:nvPr/>
        </p:nvSpPr>
        <p:spPr>
          <a:xfrm>
            <a:off x="3657600" y="1"/>
            <a:ext cx="10972800" cy="1266272"/>
          </a:xfrm>
          <a:prstGeom prst="rect">
            <a:avLst/>
          </a:prstGeom>
          <a:noFill/>
        </p:spPr>
        <p:txBody>
          <a:bodyPr wrap="square" lIns="156746" tIns="78373" rIns="156746" bIns="78373" rtlCol="0">
            <a:spAutoFit/>
          </a:bodyPr>
          <a:lstStyle/>
          <a:p>
            <a:pPr algn="ctr"/>
            <a:r>
              <a:rPr lang="en-US" sz="7200" u="sng" dirty="0" smtClean="0">
                <a:latin typeface="Times New Roman" pitchFamily="18" charset="0"/>
                <a:cs typeface="Times New Roman" pitchFamily="18" charset="0"/>
              </a:rPr>
              <a:t>Journal Presentation</a:t>
            </a:r>
            <a:endParaRPr lang="en-US" sz="7200" u="sng" dirty="0">
              <a:latin typeface="Times New Roman" pitchFamily="18" charset="0"/>
              <a:cs typeface="Times New Roman" pitchFamily="18" charset="0"/>
            </a:endParaRPr>
          </a:p>
        </p:txBody>
      </p:sp>
      <p:sp>
        <p:nvSpPr>
          <p:cNvPr id="4" name="TextBox 3"/>
          <p:cNvSpPr txBox="1"/>
          <p:nvPr/>
        </p:nvSpPr>
        <p:spPr>
          <a:xfrm>
            <a:off x="2194560" y="1219201"/>
            <a:ext cx="15087600" cy="7637247"/>
          </a:xfrm>
          <a:prstGeom prst="rect">
            <a:avLst/>
          </a:prstGeom>
          <a:noFill/>
        </p:spPr>
        <p:txBody>
          <a:bodyPr wrap="square" lIns="156746" tIns="78373" rIns="156746" bIns="78373" rtlCol="0">
            <a:spAutoFit/>
          </a:bodyPr>
          <a:lstStyle/>
          <a:p>
            <a:pPr marL="587799" indent="-587799">
              <a:buAutoNum type="arabicPeriod"/>
            </a:pPr>
            <a:r>
              <a:rPr lang="en-US" sz="5400" dirty="0" smtClean="0">
                <a:latin typeface="Times New Roman" pitchFamily="18" charset="0"/>
                <a:cs typeface="Times New Roman" pitchFamily="18" charset="0"/>
              </a:rPr>
              <a:t>What have you learnt?</a:t>
            </a:r>
          </a:p>
          <a:p>
            <a:pPr marL="587799" indent="-587799">
              <a:buAutoNum type="arabicPeriod"/>
            </a:pPr>
            <a:r>
              <a:rPr lang="en-US" sz="5400" dirty="0" smtClean="0">
                <a:latin typeface="Times New Roman" pitchFamily="18" charset="0"/>
                <a:cs typeface="Times New Roman" pitchFamily="18" charset="0"/>
              </a:rPr>
              <a:t>What was new to you?</a:t>
            </a:r>
          </a:p>
          <a:p>
            <a:pPr marL="587799" indent="-587799">
              <a:buAutoNum type="arabicPeriod"/>
            </a:pPr>
            <a:r>
              <a:rPr lang="en-US" sz="5400" dirty="0" smtClean="0">
                <a:latin typeface="Times New Roman" pitchFamily="18" charset="0"/>
                <a:cs typeface="Times New Roman" pitchFamily="18" charset="0"/>
              </a:rPr>
              <a:t>How could you apply those in the classroom teaching? </a:t>
            </a:r>
          </a:p>
          <a:p>
            <a:pPr marL="587799" indent="-587799">
              <a:buAutoNum type="arabicPeriod"/>
            </a:pPr>
            <a:r>
              <a:rPr lang="en-US" sz="5400" dirty="0" smtClean="0">
                <a:latin typeface="Times New Roman" pitchFamily="18" charset="0"/>
                <a:cs typeface="Times New Roman" pitchFamily="18" charset="0"/>
              </a:rPr>
              <a:t>What was not clear to you?</a:t>
            </a:r>
          </a:p>
          <a:p>
            <a:pPr marL="587799" indent="-587799">
              <a:buAutoNum type="arabicPeriod"/>
            </a:pPr>
            <a:r>
              <a:rPr lang="en-US" sz="5400" dirty="0" smtClean="0">
                <a:latin typeface="Times New Roman" pitchFamily="18" charset="0"/>
                <a:cs typeface="Times New Roman" pitchFamily="18" charset="0"/>
              </a:rPr>
              <a:t>Which one did you find difficult?</a:t>
            </a:r>
          </a:p>
          <a:p>
            <a:pPr marL="587799" indent="-587799">
              <a:buAutoNum type="arabicPeriod"/>
            </a:pPr>
            <a:r>
              <a:rPr lang="en-US" sz="5400" dirty="0" smtClean="0">
                <a:latin typeface="Times New Roman" pitchFamily="18" charset="0"/>
                <a:cs typeface="Times New Roman" pitchFamily="18" charset="0"/>
              </a:rPr>
              <a:t>Which one is not relevant to the contents of </a:t>
            </a:r>
            <a:r>
              <a:rPr lang="en-US" sz="5400" dirty="0" err="1" smtClean="0">
                <a:latin typeface="Times New Roman" pitchFamily="18" charset="0"/>
                <a:cs typeface="Times New Roman" pitchFamily="18" charset="0"/>
              </a:rPr>
              <a:t>EfT</a:t>
            </a:r>
            <a:r>
              <a:rPr lang="en-US" sz="5400" dirty="0" smtClean="0">
                <a:latin typeface="Times New Roman" pitchFamily="18" charset="0"/>
                <a:cs typeface="Times New Roman" pitchFamily="18" charset="0"/>
              </a:rPr>
              <a:t> books?</a:t>
            </a:r>
          </a:p>
          <a:p>
            <a:pPr marL="587799" indent="-587799">
              <a:buAutoNum type="arabicPeriod"/>
            </a:pPr>
            <a:r>
              <a:rPr lang="en-US" sz="5400" dirty="0" smtClean="0">
                <a:latin typeface="Times New Roman" pitchFamily="18" charset="0"/>
                <a:cs typeface="Times New Roman" pitchFamily="18" charset="0"/>
              </a:rPr>
              <a:t>Write your comments on that day’s sessions?</a:t>
            </a: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62000" y="45558"/>
            <a:ext cx="16611600" cy="9022242"/>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200" u="sng" dirty="0" smtClean="0">
                <a:solidFill>
                  <a:srgbClr val="FF0000"/>
                </a:solidFill>
                <a:latin typeface="Arial" pitchFamily="34" charset="0"/>
                <a:ea typeface="Calibri" pitchFamily="34" charset="0"/>
                <a:cs typeface="Times New Roman" pitchFamily="18" charset="0"/>
              </a:rPr>
              <a:t>Here is a sample demonstration of </a:t>
            </a:r>
            <a:r>
              <a:rPr lang="en-US" sz="3200" b="1" i="1" u="sng" dirty="0" smtClean="0">
                <a:solidFill>
                  <a:srgbClr val="FF0000"/>
                </a:solidFill>
                <a:latin typeface="Arial" pitchFamily="34" charset="0"/>
                <a:ea typeface="Calibri" pitchFamily="34" charset="0"/>
                <a:cs typeface="Times New Roman" pitchFamily="18" charset="0"/>
              </a:rPr>
              <a:t>bingo game</a:t>
            </a:r>
            <a:r>
              <a:rPr lang="en-US" sz="3200" u="sng" dirty="0" smtClean="0">
                <a:solidFill>
                  <a:srgbClr val="FF0000"/>
                </a:solidFill>
                <a:latin typeface="Arial" pitchFamily="34" charset="0"/>
                <a:ea typeface="Calibri" pitchFamily="34" charset="0"/>
                <a:cs typeface="Times New Roman" pitchFamily="18" charset="0"/>
              </a:rPr>
              <a:t>.</a:t>
            </a:r>
            <a:endParaRPr lang="en-US" sz="3200" u="sng" dirty="0" smtClean="0">
              <a:solidFill>
                <a:srgbClr val="FF0000"/>
              </a:solidFill>
              <a:latin typeface="Arial" pitchFamily="34" charset="0"/>
              <a:cs typeface="Arial" pitchFamily="34" charset="0"/>
            </a:endParaRPr>
          </a:p>
          <a:p>
            <a:pPr algn="ctr" eaLnBrk="0" fontAlgn="base" hangingPunct="0">
              <a:spcBef>
                <a:spcPct val="0"/>
              </a:spcBef>
              <a:spcAft>
                <a:spcPct val="0"/>
              </a:spcAft>
            </a:pPr>
            <a:r>
              <a:rPr lang="en-US" sz="3200" b="1" u="sng" dirty="0" smtClean="0">
                <a:solidFill>
                  <a:srgbClr val="0070C0"/>
                </a:solidFill>
                <a:latin typeface="Arial" pitchFamily="34" charset="0"/>
                <a:ea typeface="Calibri" pitchFamily="34" charset="0"/>
                <a:cs typeface="Times New Roman" pitchFamily="18" charset="0"/>
              </a:rPr>
              <a:t>Materials: </a:t>
            </a:r>
            <a:r>
              <a:rPr lang="en-US" sz="3200" u="sng" dirty="0" smtClean="0">
                <a:solidFill>
                  <a:srgbClr val="0070C0"/>
                </a:solidFill>
                <a:latin typeface="Arial" pitchFamily="34" charset="0"/>
                <a:ea typeface="Calibri" pitchFamily="34" charset="0"/>
                <a:cs typeface="Times New Roman" pitchFamily="18" charset="0"/>
              </a:rPr>
              <a:t>Words written on cards/ on the black board.</a:t>
            </a:r>
            <a:endParaRPr lang="en-US" sz="3200" u="sng" dirty="0" smtClean="0">
              <a:solidFill>
                <a:srgbClr val="0070C0"/>
              </a:solidFill>
              <a:latin typeface="Arial" pitchFamily="34" charset="0"/>
              <a:cs typeface="Arial" pitchFamily="34" charset="0"/>
            </a:endParaRPr>
          </a:p>
          <a:p>
            <a:pPr algn="just" eaLnBrk="0" fontAlgn="base" hangingPunct="0">
              <a:spcBef>
                <a:spcPct val="0"/>
              </a:spcBef>
              <a:spcAft>
                <a:spcPct val="0"/>
              </a:spcAft>
            </a:pPr>
            <a:r>
              <a:rPr lang="en-US" sz="3200" b="1" dirty="0" smtClean="0">
                <a:latin typeface="Arial" pitchFamily="34" charset="0"/>
                <a:ea typeface="Calibri" pitchFamily="34" charset="0"/>
                <a:cs typeface="Times New Roman" pitchFamily="18" charset="0"/>
              </a:rPr>
              <a:t>Method:</a:t>
            </a:r>
            <a:r>
              <a:rPr lang="en-US" sz="3200" dirty="0" smtClean="0">
                <a:latin typeface="Arial" pitchFamily="34" charset="0"/>
                <a:ea typeface="Calibri" pitchFamily="34" charset="0"/>
                <a:cs typeface="Times New Roman" pitchFamily="18" charset="0"/>
              </a:rPr>
              <a:t> Write 8-10 words on the black board or cards that you have taught now or would like to review. Tell the students to choose any 5-6 of them and write them down in their exercise books. Read out the words one by one and in any order. If the students have written down any of the words you have said, they cross it out. When they have crossed of all their 5-6 words they tell you by shouting ‘bingo’. Keep a record of what you say in order to be able to check that the students really have heard all their words the students who could cross out as per instruction win the game.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Kim’s game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Memory game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err="1" smtClean="0">
                <a:latin typeface="Arial" pitchFamily="34" charset="0"/>
                <a:ea typeface="Calibri" pitchFamily="34" charset="0"/>
                <a:cs typeface="Times New Roman" pitchFamily="18" charset="0"/>
              </a:rPr>
              <a:t>Noughts</a:t>
            </a:r>
            <a:r>
              <a:rPr lang="en-US" sz="3200" dirty="0" smtClean="0">
                <a:latin typeface="Arial" pitchFamily="34" charset="0"/>
                <a:ea typeface="Calibri" pitchFamily="34" charset="0"/>
                <a:cs typeface="Times New Roman" pitchFamily="18" charset="0"/>
              </a:rPr>
              <a:t> &amp; crosses</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 Family game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 Domino game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 Cross word puzzle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 Word square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 10 questions game</a:t>
            </a:r>
            <a:endParaRPr lang="en-US" sz="3200" dirty="0" smtClean="0">
              <a:latin typeface="Arial" pitchFamily="34" charset="0"/>
              <a:cs typeface="Arial" pitchFamily="34" charset="0"/>
            </a:endParaRPr>
          </a:p>
          <a:p>
            <a:pPr algn="just" eaLnBrk="0" fontAlgn="base" hangingPunct="0">
              <a:spcBef>
                <a:spcPct val="0"/>
              </a:spcBef>
              <a:spcAft>
                <a:spcPct val="0"/>
              </a:spcAft>
              <a:buFontTx/>
              <a:buChar char="•"/>
            </a:pPr>
            <a:r>
              <a:rPr lang="en-US" sz="3200" dirty="0" smtClean="0">
                <a:latin typeface="Arial" pitchFamily="34" charset="0"/>
                <a:ea typeface="Calibri" pitchFamily="34" charset="0"/>
                <a:cs typeface="Times New Roman" pitchFamily="18" charset="0"/>
              </a:rPr>
              <a:t> Snap game</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p:cTn id="7" dur="500" fill="hold"/>
                                        <p:tgtEl>
                                          <p:spTgt spid="23553"/>
                                        </p:tgtEl>
                                        <p:attrNameLst>
                                          <p:attrName>ppt_w</p:attrName>
                                        </p:attrNameLst>
                                      </p:cBhvr>
                                      <p:tavLst>
                                        <p:tav tm="0">
                                          <p:val>
                                            <p:strVal val="#ppt_w*0.05"/>
                                          </p:val>
                                        </p:tav>
                                        <p:tav tm="100000">
                                          <p:val>
                                            <p:strVal val="#ppt_w"/>
                                          </p:val>
                                        </p:tav>
                                      </p:tavLst>
                                    </p:anim>
                                    <p:anim calcmode="lin" valueType="num">
                                      <p:cBhvr>
                                        <p:cTn id="8" dur="500" fill="hold"/>
                                        <p:tgtEl>
                                          <p:spTgt spid="23553"/>
                                        </p:tgtEl>
                                        <p:attrNameLst>
                                          <p:attrName>ppt_h</p:attrName>
                                        </p:attrNameLst>
                                      </p:cBhvr>
                                      <p:tavLst>
                                        <p:tav tm="0">
                                          <p:val>
                                            <p:strVal val="#ppt_h"/>
                                          </p:val>
                                        </p:tav>
                                        <p:tav tm="100000">
                                          <p:val>
                                            <p:strVal val="#ppt_h"/>
                                          </p:val>
                                        </p:tav>
                                      </p:tavLst>
                                    </p:anim>
                                    <p:anim calcmode="lin" valueType="num">
                                      <p:cBhvr>
                                        <p:cTn id="9" dur="500" fill="hold"/>
                                        <p:tgtEl>
                                          <p:spTgt spid="23553"/>
                                        </p:tgtEl>
                                        <p:attrNameLst>
                                          <p:attrName>ppt_x</p:attrName>
                                        </p:attrNameLst>
                                      </p:cBhvr>
                                      <p:tavLst>
                                        <p:tav tm="0">
                                          <p:val>
                                            <p:strVal val="#ppt_x-.2"/>
                                          </p:val>
                                        </p:tav>
                                        <p:tav tm="100000">
                                          <p:val>
                                            <p:strVal val="#ppt_x"/>
                                          </p:val>
                                        </p:tav>
                                      </p:tavLst>
                                    </p:anim>
                                    <p:anim calcmode="lin" valueType="num">
                                      <p:cBhvr>
                                        <p:cTn id="10" dur="500" fill="hold"/>
                                        <p:tgtEl>
                                          <p:spTgt spid="23553"/>
                                        </p:tgtEl>
                                        <p:attrNameLst>
                                          <p:attrName>ppt_y</p:attrName>
                                        </p:attrNameLst>
                                      </p:cBhvr>
                                      <p:tavLst>
                                        <p:tav tm="0">
                                          <p:val>
                                            <p:strVal val="#ppt_y"/>
                                          </p:val>
                                        </p:tav>
                                        <p:tav tm="100000">
                                          <p:val>
                                            <p:strVal val="#ppt_y"/>
                                          </p:val>
                                        </p:tav>
                                      </p:tavLst>
                                    </p:anim>
                                    <p:animEffect transition="in" filter="fade">
                                      <p:cBhvr>
                                        <p:cTn id="11"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09600" y="-165624"/>
            <a:ext cx="16916400" cy="9299241"/>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3400" b="1" u="sng" dirty="0" smtClean="0">
                <a:latin typeface="Arial" pitchFamily="34" charset="0"/>
                <a:ea typeface="Calibri" pitchFamily="34" charset="0"/>
                <a:cs typeface="Times New Roman" pitchFamily="18" charset="0"/>
              </a:rPr>
              <a:t>Supplementary activity</a:t>
            </a:r>
            <a:endParaRPr lang="en-US" sz="3400" dirty="0" smtClean="0">
              <a:latin typeface="Arial" pitchFamily="34" charset="0"/>
              <a:cs typeface="Arial" pitchFamily="34" charset="0"/>
            </a:endParaRPr>
          </a:p>
          <a:p>
            <a:pPr eaLnBrk="0" fontAlgn="base" hangingPunct="0">
              <a:spcBef>
                <a:spcPct val="0"/>
              </a:spcBef>
              <a:spcAft>
                <a:spcPct val="0"/>
              </a:spcAft>
            </a:pPr>
            <a:r>
              <a:rPr lang="en-US" sz="3400" dirty="0" smtClean="0">
                <a:latin typeface="Arial" pitchFamily="34" charset="0"/>
                <a:ea typeface="Calibri" pitchFamily="34" charset="0"/>
                <a:cs typeface="Times New Roman" pitchFamily="18" charset="0"/>
              </a:rPr>
              <a:t>It is anything extra to what is in the text i.e. activities which are not in the lesson but closely related to the learning outcomes, that are easily achievable for the students either in pairs or groups and have potential for interesting activity based learning are called supplementary activities. </a:t>
            </a:r>
            <a:endParaRPr lang="en-US" sz="3400" dirty="0" smtClean="0">
              <a:latin typeface="Arial" pitchFamily="34" charset="0"/>
              <a:cs typeface="Arial" pitchFamily="34" charset="0"/>
            </a:endParaRPr>
          </a:p>
          <a:p>
            <a:pPr eaLnBrk="0" fontAlgn="base" hangingPunct="0">
              <a:spcBef>
                <a:spcPct val="0"/>
              </a:spcBef>
              <a:spcAft>
                <a:spcPct val="0"/>
              </a:spcAft>
            </a:pPr>
            <a:r>
              <a:rPr lang="en-US" sz="3400" dirty="0" smtClean="0">
                <a:latin typeface="Arial" pitchFamily="34" charset="0"/>
                <a:ea typeface="Calibri" pitchFamily="34" charset="0"/>
                <a:cs typeface="Times New Roman" pitchFamily="18" charset="0"/>
              </a:rPr>
              <a:t>The importance of supplementary activity help students in language learning is---</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ensure learning by doing.</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extend thinking.</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increase eagerness to learn new things.</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build up vocabulary.</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grow confidence.</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develop creativity.</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arouse interest an involvement.</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make learning easy and enjoyable.</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make a bridge to reach the goal.</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latin typeface="Arial" pitchFamily="34" charset="0"/>
                <a:ea typeface="Calibri" pitchFamily="34" charset="0"/>
                <a:cs typeface="Times New Roman" pitchFamily="18" charset="0"/>
              </a:rPr>
              <a:t>To construct new knowledge integrating with previous knowledge. </a:t>
            </a:r>
            <a:endParaRPr lang="en-US" sz="3400" b="1" dirty="0" smtClean="0">
              <a:latin typeface="Arial" pitchFamily="34" charset="0"/>
              <a:ea typeface="Calibri" pitchFamily="34" charset="0"/>
              <a:cs typeface="Times New Roman" pitchFamily="18" charset="0"/>
            </a:endParaRPr>
          </a:p>
          <a:p>
            <a:pPr eaLnBrk="0" fontAlgn="base" hangingPunct="0">
              <a:spcBef>
                <a:spcPct val="0"/>
              </a:spcBef>
              <a:spcAft>
                <a:spcPct val="0"/>
              </a:spcAft>
            </a:pPr>
            <a:r>
              <a:rPr lang="en-US" sz="1900" b="1" dirty="0" smtClean="0">
                <a:latin typeface="Arial" pitchFamily="34" charset="0"/>
                <a:ea typeface="Calibri" pitchFamily="34" charset="0"/>
                <a:cs typeface="Times New Roman" pitchFamily="18" charset="0"/>
              </a:rPr>
              <a:t/>
            </a:r>
            <a:br>
              <a:rPr lang="en-US" sz="1900" b="1" dirty="0" smtClean="0">
                <a:latin typeface="Arial" pitchFamily="34" charset="0"/>
                <a:ea typeface="Calibri" pitchFamily="34" charset="0"/>
                <a:cs typeface="Times New Roman" pitchFamily="18" charset="0"/>
              </a:rPr>
            </a:b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Scale>
                                      <p:cBhvr>
                                        <p:cTn id="7" dur="1000" decel="50000" fill="hold">
                                          <p:stCondLst>
                                            <p:cond delay="0"/>
                                          </p:stCondLst>
                                        </p:cTn>
                                        <p:tgtEl>
                                          <p:spTgt spid="245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577"/>
                                        </p:tgtEl>
                                        <p:attrNameLst>
                                          <p:attrName>ppt_x</p:attrName>
                                          <p:attrName>ppt_y</p:attrName>
                                        </p:attrNameLst>
                                      </p:cBhvr>
                                    </p:animMotion>
                                    <p:animEffect transition="in" filter="fade">
                                      <p:cBhvr>
                                        <p:cTn id="9" dur="1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389469"/>
            <a:ext cx="17221200" cy="8422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04800" y="158697"/>
            <a:ext cx="17602200" cy="2051103"/>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Day 05</a:t>
            </a:r>
            <a:endParaRPr lang="en-US" sz="4100" dirty="0" smtClean="0">
              <a:latin typeface="Arial" pitchFamily="34" charset="0"/>
              <a:cs typeface="Arial" pitchFamily="34" charset="0"/>
            </a:endParaRPr>
          </a:p>
          <a:p>
            <a:pPr algn="ctr" eaLnBrk="0" fontAlgn="base" hangingPunct="0">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Session 02</a:t>
            </a:r>
            <a:endParaRPr lang="en-US" sz="4100" dirty="0" smtClean="0">
              <a:latin typeface="Arial" pitchFamily="34" charset="0"/>
              <a:cs typeface="Arial" pitchFamily="34" charset="0"/>
            </a:endParaRPr>
          </a:p>
          <a:p>
            <a:pPr algn="ctr" eaLnBrk="0" fontAlgn="base" hangingPunct="0">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IPT Linked Lesson Planning </a:t>
            </a:r>
            <a:endParaRPr lang="en-US" sz="4100" dirty="0" smtClean="0">
              <a:latin typeface="Arial" pitchFamily="34" charset="0"/>
              <a:cs typeface="Arial" pitchFamily="34" charset="0"/>
            </a:endParaRPr>
          </a:p>
        </p:txBody>
      </p:sp>
      <p:sp>
        <p:nvSpPr>
          <p:cNvPr id="4" name="Rectangle 3"/>
          <p:cNvSpPr/>
          <p:nvPr/>
        </p:nvSpPr>
        <p:spPr>
          <a:xfrm>
            <a:off x="457200" y="2641600"/>
            <a:ext cx="17297400" cy="1851048"/>
          </a:xfrm>
          <a:prstGeom prst="rect">
            <a:avLst/>
          </a:prstGeom>
          <a:solidFill>
            <a:schemeClr val="accent3">
              <a:lumMod val="60000"/>
              <a:lumOff val="40000"/>
            </a:schemeClr>
          </a:solidFill>
          <a:ln w="28575">
            <a:solidFill>
              <a:srgbClr val="FF0000"/>
            </a:solidFill>
          </a:ln>
        </p:spPr>
        <p:txBody>
          <a:bodyPr wrap="square" lIns="156746" tIns="78373" rIns="156746" bIns="78373">
            <a:spAutoFit/>
          </a:bodyPr>
          <a:lstStyle/>
          <a:p>
            <a:pPr algn="ctr"/>
            <a:r>
              <a:rPr lang="en-US" sz="5500" b="1" dirty="0" smtClean="0"/>
              <a:t>Activity 1:</a:t>
            </a:r>
            <a:r>
              <a:rPr lang="en-US" sz="5500" dirty="0" smtClean="0"/>
              <a:t> </a:t>
            </a:r>
            <a:r>
              <a:rPr lang="en-US" sz="5500" b="1" dirty="0" smtClean="0"/>
              <a:t>Identifying the basic components of IPT linked lesson plan</a:t>
            </a:r>
            <a:r>
              <a:rPr lang="en-US" sz="5500" dirty="0" smtClean="0"/>
              <a:t>:</a:t>
            </a:r>
            <a:endParaRPr lang="en-US" sz="5500" dirty="0"/>
          </a:p>
        </p:txBody>
      </p:sp>
      <p:sp>
        <p:nvSpPr>
          <p:cNvPr id="19458" name="Rectangle 2"/>
          <p:cNvSpPr>
            <a:spLocks noChangeArrowheads="1"/>
          </p:cNvSpPr>
          <p:nvPr/>
        </p:nvSpPr>
        <p:spPr bwMode="auto">
          <a:xfrm>
            <a:off x="457200" y="4773381"/>
            <a:ext cx="17221200" cy="789219"/>
          </a:xfrm>
          <a:prstGeom prst="rect">
            <a:avLst/>
          </a:prstGeom>
          <a:solidFill>
            <a:schemeClr val="accent1">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buFontTx/>
              <a:buChar char="•"/>
            </a:pPr>
            <a:r>
              <a:rPr lang="en-US" sz="4100" dirty="0" smtClean="0">
                <a:solidFill>
                  <a:srgbClr val="000000"/>
                </a:solidFill>
                <a:latin typeface="Arial" pitchFamily="34" charset="0"/>
                <a:ea typeface="Calibri" pitchFamily="34" charset="0"/>
                <a:cs typeface="Calibri" pitchFamily="34" charset="0"/>
              </a:rPr>
              <a:t>Divide the participants into groups of 5 (5 participants in each group). </a:t>
            </a:r>
            <a:endParaRPr lang="en-US" sz="4100" dirty="0" smtClean="0">
              <a:latin typeface="Arial" pitchFamily="34" charset="0"/>
              <a:cs typeface="Arial" pitchFamily="34" charset="0"/>
            </a:endParaRPr>
          </a:p>
        </p:txBody>
      </p:sp>
      <p:sp>
        <p:nvSpPr>
          <p:cNvPr id="6" name="Rectangle 5"/>
          <p:cNvSpPr/>
          <p:nvPr/>
        </p:nvSpPr>
        <p:spPr>
          <a:xfrm>
            <a:off x="457200" y="6433901"/>
            <a:ext cx="17221200" cy="1004662"/>
          </a:xfrm>
          <a:prstGeom prst="rect">
            <a:avLst/>
          </a:prstGeom>
          <a:solidFill>
            <a:schemeClr val="accent6">
              <a:lumMod val="60000"/>
              <a:lumOff val="40000"/>
            </a:schemeClr>
          </a:solidFill>
          <a:ln w="28575">
            <a:solidFill>
              <a:srgbClr val="FF0000"/>
            </a:solidFill>
          </a:ln>
        </p:spPr>
        <p:txBody>
          <a:bodyPr wrap="square" lIns="156746" tIns="78373" rIns="156746" bIns="78373">
            <a:spAutoFit/>
          </a:bodyPr>
          <a:lstStyle/>
          <a:p>
            <a:pPr algn="ctr"/>
            <a:r>
              <a:rPr lang="en-US" sz="5500" dirty="0" smtClean="0"/>
              <a:t>Cut a </a:t>
            </a:r>
            <a:r>
              <a:rPr lang="en-US" sz="5500" b="1" dirty="0" smtClean="0"/>
              <a:t>lesson plan</a:t>
            </a:r>
            <a:r>
              <a:rPr lang="en-US" sz="5500" dirty="0" smtClean="0"/>
              <a:t> </a:t>
            </a:r>
            <a:r>
              <a:rPr lang="en-US" sz="5500" b="1" u="sng" dirty="0" smtClean="0"/>
              <a:t>(Worksheet-16)</a:t>
            </a:r>
            <a:r>
              <a:rPr lang="en-US" sz="5500" dirty="0" smtClean="0"/>
              <a:t> into 5 pieces</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80">
                                          <p:stCondLst>
                                            <p:cond delay="0"/>
                                          </p:stCondLst>
                                        </p:cTn>
                                        <p:tgtEl>
                                          <p:spTgt spid="19457"/>
                                        </p:tgtEl>
                                      </p:cBhvr>
                                    </p:animEffect>
                                    <p:anim calcmode="lin" valueType="num">
                                      <p:cBhvr>
                                        <p:cTn id="8" dur="1822" tmFilter="0,0; 0.14,0.36; 0.43,0.73; 0.71,0.91; 1.0,1.0">
                                          <p:stCondLst>
                                            <p:cond delay="0"/>
                                          </p:stCondLst>
                                        </p:cTn>
                                        <p:tgtEl>
                                          <p:spTgt spid="194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7"/>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7"/>
                                        </p:tgtEl>
                                      </p:cBhvr>
                                      <p:to x="100000" y="60000"/>
                                    </p:animScale>
                                    <p:animScale>
                                      <p:cBhvr>
                                        <p:cTn id="14" dur="166" decel="50000">
                                          <p:stCondLst>
                                            <p:cond delay="676"/>
                                          </p:stCondLst>
                                        </p:cTn>
                                        <p:tgtEl>
                                          <p:spTgt spid="19457"/>
                                        </p:tgtEl>
                                      </p:cBhvr>
                                      <p:to x="100000" y="100000"/>
                                    </p:animScale>
                                    <p:animScale>
                                      <p:cBhvr>
                                        <p:cTn id="15" dur="26">
                                          <p:stCondLst>
                                            <p:cond delay="1312"/>
                                          </p:stCondLst>
                                        </p:cTn>
                                        <p:tgtEl>
                                          <p:spTgt spid="19457"/>
                                        </p:tgtEl>
                                      </p:cBhvr>
                                      <p:to x="100000" y="80000"/>
                                    </p:animScale>
                                    <p:animScale>
                                      <p:cBhvr>
                                        <p:cTn id="16" dur="166" decel="50000">
                                          <p:stCondLst>
                                            <p:cond delay="1338"/>
                                          </p:stCondLst>
                                        </p:cTn>
                                        <p:tgtEl>
                                          <p:spTgt spid="19457"/>
                                        </p:tgtEl>
                                      </p:cBhvr>
                                      <p:to x="100000" y="100000"/>
                                    </p:animScale>
                                    <p:animScale>
                                      <p:cBhvr>
                                        <p:cTn id="17" dur="26">
                                          <p:stCondLst>
                                            <p:cond delay="1642"/>
                                          </p:stCondLst>
                                        </p:cTn>
                                        <p:tgtEl>
                                          <p:spTgt spid="19457"/>
                                        </p:tgtEl>
                                      </p:cBhvr>
                                      <p:to x="100000" y="90000"/>
                                    </p:animScale>
                                    <p:animScale>
                                      <p:cBhvr>
                                        <p:cTn id="18" dur="166" decel="50000">
                                          <p:stCondLst>
                                            <p:cond delay="1668"/>
                                          </p:stCondLst>
                                        </p:cTn>
                                        <p:tgtEl>
                                          <p:spTgt spid="19457"/>
                                        </p:tgtEl>
                                      </p:cBhvr>
                                      <p:to x="100000" y="100000"/>
                                    </p:animScale>
                                    <p:animScale>
                                      <p:cBhvr>
                                        <p:cTn id="19" dur="26">
                                          <p:stCondLst>
                                            <p:cond delay="1808"/>
                                          </p:stCondLst>
                                        </p:cTn>
                                        <p:tgtEl>
                                          <p:spTgt spid="19457"/>
                                        </p:tgtEl>
                                      </p:cBhvr>
                                      <p:to x="100000" y="95000"/>
                                    </p:animScale>
                                    <p:animScale>
                                      <p:cBhvr>
                                        <p:cTn id="20" dur="166" decel="50000">
                                          <p:stCondLst>
                                            <p:cond delay="1834"/>
                                          </p:stCondLst>
                                        </p:cTn>
                                        <p:tgtEl>
                                          <p:spTgt spid="1945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9458"/>
                                        </p:tgtEl>
                                        <p:attrNameLst>
                                          <p:attrName>style.visibility</p:attrName>
                                        </p:attrNameLst>
                                      </p:cBhvr>
                                      <p:to>
                                        <p:strVal val="visible"/>
                                      </p:to>
                                    </p:set>
                                    <p:anim calcmode="lin" valueType="num">
                                      <p:cBhvr>
                                        <p:cTn id="31" dur="500" fill="hold"/>
                                        <p:tgtEl>
                                          <p:spTgt spid="19458"/>
                                        </p:tgtEl>
                                        <p:attrNameLst>
                                          <p:attrName>ppt_w</p:attrName>
                                        </p:attrNameLst>
                                      </p:cBhvr>
                                      <p:tavLst>
                                        <p:tav tm="0">
                                          <p:val>
                                            <p:fltVal val="0"/>
                                          </p:val>
                                        </p:tav>
                                        <p:tav tm="100000">
                                          <p:val>
                                            <p:strVal val="#ppt_w"/>
                                          </p:val>
                                        </p:tav>
                                      </p:tavLst>
                                    </p:anim>
                                    <p:anim calcmode="lin" valueType="num">
                                      <p:cBhvr>
                                        <p:cTn id="32" dur="5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4" grpId="0" animBg="1"/>
      <p:bldP spid="1945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17373600" cy="896940"/>
          </a:xfrm>
          <a:prstGeom prst="rect">
            <a:avLst/>
          </a:prstGeom>
          <a:solidFill>
            <a:schemeClr val="accent3">
              <a:lumMod val="60000"/>
              <a:lumOff val="40000"/>
            </a:schemeClr>
          </a:solidFill>
          <a:ln w="28575">
            <a:solidFill>
              <a:srgbClr val="FF0000"/>
            </a:solidFill>
          </a:ln>
        </p:spPr>
        <p:txBody>
          <a:bodyPr wrap="square" lIns="156746" tIns="78373" rIns="156746" bIns="78373">
            <a:spAutoFit/>
          </a:bodyPr>
          <a:lstStyle/>
          <a:p>
            <a:pPr algn="ctr"/>
            <a:r>
              <a:rPr lang="en-US" sz="4800" dirty="0" smtClean="0"/>
              <a:t>Please write the components of a lesson plan on your </a:t>
            </a:r>
            <a:r>
              <a:rPr lang="en-US" sz="4800" dirty="0" err="1" smtClean="0"/>
              <a:t>khata</a:t>
            </a:r>
            <a:r>
              <a:rPr lang="en-US" sz="4800" dirty="0" smtClean="0"/>
              <a:t> </a:t>
            </a:r>
            <a:endParaRPr lang="en-US" sz="4800" dirty="0"/>
          </a:p>
        </p:txBody>
      </p:sp>
      <p:sp>
        <p:nvSpPr>
          <p:cNvPr id="3" name="Rectangle 1"/>
          <p:cNvSpPr>
            <a:spLocks noChangeArrowheads="1"/>
          </p:cNvSpPr>
          <p:nvPr/>
        </p:nvSpPr>
        <p:spPr bwMode="auto">
          <a:xfrm>
            <a:off x="609600" y="1743540"/>
            <a:ext cx="17221200" cy="3943928"/>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dirty="0" smtClean="0">
                <a:solidFill>
                  <a:srgbClr val="FF0000"/>
                </a:solidFill>
                <a:latin typeface="Arial" pitchFamily="34" charset="0"/>
                <a:ea typeface="Calibri" pitchFamily="34" charset="0"/>
                <a:cs typeface="Calibri" pitchFamily="34" charset="0"/>
              </a:rPr>
              <a:t>The components of a lesson plan</a:t>
            </a:r>
            <a:endParaRPr lang="en-US" sz="4100" dirty="0" smtClean="0">
              <a:solidFill>
                <a:srgbClr val="FF0000"/>
              </a:solidFill>
              <a:latin typeface="Arial" pitchFamily="34" charset="0"/>
              <a:cs typeface="Arial" pitchFamily="34" charset="0"/>
            </a:endParaRPr>
          </a:p>
          <a:p>
            <a:pPr eaLnBrk="0" fontAlgn="base" hangingPunct="0">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Input activities</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practice activities</a:t>
            </a:r>
          </a:p>
          <a:p>
            <a:pPr eaLnBrk="0" fontAlgn="base" hangingPunct="0">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Lesson title</a:t>
            </a:r>
          </a:p>
          <a:p>
            <a:pPr lvl="0" eaLnBrk="0" fontAlgn="base" hangingPunct="0">
              <a:spcBef>
                <a:spcPct val="0"/>
              </a:spcBef>
              <a:spcAft>
                <a:spcPct val="0"/>
              </a:spcAft>
            </a:pPr>
            <a:r>
              <a:rPr lang="en-US" sz="4100" b="1" dirty="0">
                <a:solidFill>
                  <a:srgbClr val="000000"/>
                </a:solidFill>
                <a:latin typeface="Arial" pitchFamily="34" charset="0"/>
                <a:ea typeface="Calibri" pitchFamily="34" charset="0"/>
                <a:cs typeface="Calibri" pitchFamily="34" charset="0"/>
              </a:rPr>
              <a:t>Task/Checking learning activities.</a:t>
            </a:r>
            <a:r>
              <a:rPr lang="en-US" sz="4100" dirty="0">
                <a:latin typeface="Arial" pitchFamily="34" charset="0"/>
                <a:cs typeface="Arial" pitchFamily="34" charset="0"/>
              </a:rPr>
              <a:t> </a:t>
            </a:r>
          </a:p>
          <a:p>
            <a:pPr eaLnBrk="0" fontAlgn="base" hangingPunct="0">
              <a:spcBef>
                <a:spcPct val="0"/>
              </a:spcBef>
              <a:spcAft>
                <a:spcPct val="0"/>
              </a:spcAft>
            </a:pPr>
            <a:r>
              <a:rPr lang="en-US" sz="4100" b="1" dirty="0">
                <a:solidFill>
                  <a:srgbClr val="000000"/>
                </a:solidFill>
                <a:latin typeface="Arial" pitchFamily="34" charset="0"/>
                <a:ea typeface="Calibri" pitchFamily="34" charset="0"/>
                <a:cs typeface="Calibri" pitchFamily="34" charset="0"/>
              </a:rPr>
              <a:t>learning </a:t>
            </a:r>
            <a:r>
              <a:rPr lang="en-US" sz="4100" b="1" dirty="0" smtClean="0">
                <a:solidFill>
                  <a:srgbClr val="000000"/>
                </a:solidFill>
                <a:latin typeface="Arial" pitchFamily="34" charset="0"/>
                <a:ea typeface="Calibri" pitchFamily="34" charset="0"/>
                <a:cs typeface="Calibri" pitchFamily="34" charset="0"/>
              </a:rPr>
              <a:t>outcomes</a:t>
            </a:r>
            <a:endParaRPr lang="en-US" sz="4100" dirty="0">
              <a:latin typeface="Arial" pitchFamily="34" charset="0"/>
              <a:cs typeface="Arial" pitchFamily="34" charset="0"/>
            </a:endParaRPr>
          </a:p>
        </p:txBody>
      </p:sp>
    </p:spTree>
    <p:extLst>
      <p:ext uri="{BB962C8B-B14F-4D97-AF65-F5344CB8AC3E}">
        <p14:creationId xmlns="" xmlns:p14="http://schemas.microsoft.com/office/powerpoint/2010/main" val="5258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600" y="8128001"/>
            <a:ext cx="3200400" cy="1112384"/>
          </a:xfrm>
          <a:prstGeom prst="rect">
            <a:avLst/>
          </a:prstGeom>
          <a:solidFill>
            <a:schemeClr val="tx2">
              <a:lumMod val="60000"/>
              <a:lumOff val="40000"/>
            </a:schemeClr>
          </a:solidFill>
          <a:ln w="28575">
            <a:solidFill>
              <a:srgbClr val="FF0000"/>
            </a:solidFill>
          </a:ln>
        </p:spPr>
        <p:txBody>
          <a:bodyPr wrap="square" lIns="156746" tIns="78373" rIns="156746" bIns="78373" rtlCol="0">
            <a:spAutoFit/>
          </a:bodyPr>
          <a:lstStyle/>
          <a:p>
            <a:pPr lvl="0" eaLnBrk="0" fontAlgn="base" hangingPunct="0">
              <a:spcBef>
                <a:spcPct val="0"/>
              </a:spcBef>
              <a:spcAft>
                <a:spcPct val="0"/>
              </a:spcAft>
            </a:pPr>
            <a:r>
              <a:rPr lang="en-US" b="1" dirty="0" smtClean="0">
                <a:solidFill>
                  <a:srgbClr val="000000"/>
                </a:solidFill>
                <a:latin typeface="Arial" pitchFamily="34" charset="0"/>
                <a:ea typeface="Calibri" pitchFamily="34" charset="0"/>
                <a:cs typeface="Calibri" pitchFamily="34" charset="0"/>
              </a:rPr>
              <a:t>Lesson title </a:t>
            </a:r>
          </a:p>
          <a:p>
            <a:pPr lvl="0" eaLnBrk="0" fontAlgn="base" hangingPunct="0">
              <a:spcBef>
                <a:spcPct val="0"/>
              </a:spcBef>
              <a:spcAft>
                <a:spcPct val="0"/>
              </a:spcAft>
            </a:pPr>
            <a:endParaRPr lang="en-US" dirty="0">
              <a:latin typeface="Arial" pitchFamily="34" charset="0"/>
              <a:cs typeface="Arial" pitchFamily="34" charset="0"/>
            </a:endParaRPr>
          </a:p>
        </p:txBody>
      </p:sp>
      <p:sp>
        <p:nvSpPr>
          <p:cNvPr id="4" name="TextBox 3"/>
          <p:cNvSpPr txBox="1"/>
          <p:nvPr/>
        </p:nvSpPr>
        <p:spPr>
          <a:xfrm>
            <a:off x="18592800" y="7112000"/>
            <a:ext cx="7924800" cy="635330"/>
          </a:xfrm>
          <a:prstGeom prst="rect">
            <a:avLst/>
          </a:prstGeom>
          <a:solidFill>
            <a:schemeClr val="accent4">
              <a:lumMod val="60000"/>
              <a:lumOff val="40000"/>
            </a:schemeClr>
          </a:solidFill>
          <a:ln w="28575">
            <a:solidFill>
              <a:srgbClr val="FF0000"/>
            </a:solidFill>
          </a:ln>
        </p:spPr>
        <p:txBody>
          <a:bodyPr wrap="square" lIns="156746" tIns="78373" rIns="156746" bIns="78373" rtlCol="0">
            <a:spAutoFit/>
          </a:bodyPr>
          <a:lstStyle/>
          <a:p>
            <a:pPr lvl="0" eaLnBrk="0" fontAlgn="base" hangingPunct="0">
              <a:spcBef>
                <a:spcPct val="0"/>
              </a:spcBef>
              <a:spcAft>
                <a:spcPct val="0"/>
              </a:spcAft>
            </a:pPr>
            <a:r>
              <a:rPr lang="en-US" b="1">
                <a:solidFill>
                  <a:srgbClr val="000000"/>
                </a:solidFill>
                <a:latin typeface="Arial" pitchFamily="34" charset="0"/>
                <a:ea typeface="Calibri" pitchFamily="34" charset="0"/>
                <a:cs typeface="Calibri" pitchFamily="34" charset="0"/>
              </a:rPr>
              <a:t>Task/Checking learning activities.</a:t>
            </a:r>
            <a:r>
              <a:rPr lang="en-US">
                <a:latin typeface="Arial" pitchFamily="34" charset="0"/>
                <a:cs typeface="Arial" pitchFamily="34" charset="0"/>
              </a:rPr>
              <a:t> </a:t>
            </a:r>
            <a:endParaRPr lang="en-US" dirty="0">
              <a:latin typeface="Arial" pitchFamily="34" charset="0"/>
              <a:cs typeface="Arial" pitchFamily="34" charset="0"/>
            </a:endParaRPr>
          </a:p>
        </p:txBody>
      </p:sp>
      <p:sp>
        <p:nvSpPr>
          <p:cNvPr id="5" name="TextBox 4"/>
          <p:cNvSpPr txBox="1"/>
          <p:nvPr/>
        </p:nvSpPr>
        <p:spPr>
          <a:xfrm>
            <a:off x="-4419600" y="694649"/>
            <a:ext cx="4267200" cy="635330"/>
          </a:xfrm>
          <a:prstGeom prst="rect">
            <a:avLst/>
          </a:prstGeom>
          <a:solidFill>
            <a:schemeClr val="accent6">
              <a:lumMod val="75000"/>
            </a:schemeClr>
          </a:solidFill>
          <a:ln w="28575">
            <a:solidFill>
              <a:srgbClr val="FF0000"/>
            </a:solidFill>
          </a:ln>
        </p:spPr>
        <p:txBody>
          <a:bodyPr wrap="square" lIns="156746" tIns="78373" rIns="156746" bIns="78373" rtlCol="0">
            <a:spAutoFit/>
          </a:bodyPr>
          <a:lstStyle/>
          <a:p>
            <a:pPr lvl="0" eaLnBrk="0" fontAlgn="base" hangingPunct="0">
              <a:spcBef>
                <a:spcPct val="0"/>
              </a:spcBef>
              <a:spcAft>
                <a:spcPct val="0"/>
              </a:spcAft>
            </a:pPr>
            <a:r>
              <a:rPr lang="en-US" b="1">
                <a:solidFill>
                  <a:srgbClr val="000000"/>
                </a:solidFill>
                <a:latin typeface="Arial" pitchFamily="34" charset="0"/>
                <a:ea typeface="Calibri" pitchFamily="34" charset="0"/>
                <a:cs typeface="Calibri" pitchFamily="34" charset="0"/>
              </a:rPr>
              <a:t>practice activities</a:t>
            </a:r>
            <a:endParaRPr lang="en-US" b="1" dirty="0">
              <a:solidFill>
                <a:srgbClr val="000000"/>
              </a:solidFill>
              <a:latin typeface="Arial" pitchFamily="34" charset="0"/>
              <a:ea typeface="Calibri" pitchFamily="34" charset="0"/>
              <a:cs typeface="Calibri" pitchFamily="34" charset="0"/>
            </a:endParaRPr>
          </a:p>
        </p:txBody>
      </p:sp>
      <p:sp>
        <p:nvSpPr>
          <p:cNvPr id="6" name="TextBox 5"/>
          <p:cNvSpPr txBox="1"/>
          <p:nvPr/>
        </p:nvSpPr>
        <p:spPr>
          <a:xfrm>
            <a:off x="18897600" y="426545"/>
            <a:ext cx="4572000" cy="635330"/>
          </a:xfrm>
          <a:prstGeom prst="rect">
            <a:avLst/>
          </a:prstGeom>
          <a:solidFill>
            <a:schemeClr val="accent3">
              <a:lumMod val="75000"/>
            </a:schemeClr>
          </a:solidFill>
          <a:ln w="28575">
            <a:solidFill>
              <a:srgbClr val="FF0000"/>
            </a:solidFill>
          </a:ln>
        </p:spPr>
        <p:txBody>
          <a:bodyPr wrap="square" lIns="156746" tIns="78373" rIns="156746" bIns="78373" rtlCol="0">
            <a:spAutoFit/>
          </a:bodyPr>
          <a:lstStyle/>
          <a:p>
            <a:pPr lvl="0" eaLnBrk="0" fontAlgn="base" hangingPunct="0">
              <a:spcBef>
                <a:spcPct val="0"/>
              </a:spcBef>
              <a:spcAft>
                <a:spcPct val="0"/>
              </a:spcAft>
            </a:pPr>
            <a:r>
              <a:rPr lang="en-US" b="1">
                <a:solidFill>
                  <a:srgbClr val="000000"/>
                </a:solidFill>
                <a:latin typeface="Arial" pitchFamily="34" charset="0"/>
                <a:ea typeface="Calibri" pitchFamily="34" charset="0"/>
                <a:cs typeface="Calibri" pitchFamily="34" charset="0"/>
              </a:rPr>
              <a:t>learning outcomes</a:t>
            </a:r>
            <a:endParaRPr lang="en-US" dirty="0">
              <a:latin typeface="Arial" pitchFamily="34" charset="0"/>
              <a:cs typeface="Arial" pitchFamily="34" charset="0"/>
            </a:endParaRPr>
          </a:p>
        </p:txBody>
      </p:sp>
      <p:sp>
        <p:nvSpPr>
          <p:cNvPr id="7" name="TextBox 6"/>
          <p:cNvSpPr txBox="1"/>
          <p:nvPr/>
        </p:nvSpPr>
        <p:spPr>
          <a:xfrm>
            <a:off x="-4419600" y="4411324"/>
            <a:ext cx="3657600" cy="635330"/>
          </a:xfrm>
          <a:prstGeom prst="rect">
            <a:avLst/>
          </a:prstGeom>
          <a:solidFill>
            <a:schemeClr val="accent6">
              <a:lumMod val="60000"/>
              <a:lumOff val="40000"/>
            </a:schemeClr>
          </a:solidFill>
          <a:ln w="28575">
            <a:solidFill>
              <a:srgbClr val="FF0000"/>
            </a:solidFill>
          </a:ln>
        </p:spPr>
        <p:txBody>
          <a:bodyPr wrap="square" lIns="156746" tIns="78373" rIns="156746" bIns="78373" rtlCol="0">
            <a:spAutoFit/>
          </a:bodyPr>
          <a:lstStyle/>
          <a:p>
            <a:pPr lvl="0" eaLnBrk="0" fontAlgn="base" hangingPunct="0">
              <a:spcBef>
                <a:spcPct val="0"/>
              </a:spcBef>
              <a:spcAft>
                <a:spcPct val="0"/>
              </a:spcAft>
            </a:pPr>
            <a:r>
              <a:rPr lang="en-US" b="1" dirty="0">
                <a:solidFill>
                  <a:srgbClr val="000000"/>
                </a:solidFill>
                <a:latin typeface="Arial" pitchFamily="34" charset="0"/>
                <a:ea typeface="Calibri" pitchFamily="34" charset="0"/>
                <a:cs typeface="Calibri" pitchFamily="34" charset="0"/>
              </a:rPr>
              <a:t>Input activities</a:t>
            </a:r>
            <a:endParaRPr lang="en-US" dirty="0">
              <a:latin typeface="Arial" pitchFamily="34" charset="0"/>
              <a:cs typeface="Arial" pitchFamily="34" charset="0"/>
            </a:endParaRPr>
          </a:p>
        </p:txBody>
      </p:sp>
      <p:sp>
        <p:nvSpPr>
          <p:cNvPr id="10" name="TextBox 9"/>
          <p:cNvSpPr txBox="1"/>
          <p:nvPr/>
        </p:nvSpPr>
        <p:spPr>
          <a:xfrm>
            <a:off x="1828800" y="243244"/>
            <a:ext cx="13563600" cy="1220106"/>
          </a:xfrm>
          <a:prstGeom prst="rect">
            <a:avLst/>
          </a:prstGeom>
          <a:blipFill>
            <a:blip r:embed="rId2" cstate="print"/>
            <a:tile tx="0" ty="0" sx="100000" sy="100000" flip="none" algn="tl"/>
          </a:blipFill>
          <a:ln w="28575">
            <a:solidFill>
              <a:srgbClr val="FF0000"/>
            </a:solidFill>
          </a:ln>
        </p:spPr>
        <p:txBody>
          <a:bodyPr wrap="square" lIns="156746" tIns="78373" rIns="156746" bIns="78373" rtlCol="0">
            <a:spAutoFit/>
          </a:bodyPr>
          <a:lstStyle/>
          <a:p>
            <a:r>
              <a:rPr lang="en-US" sz="6900" dirty="0" smtClean="0">
                <a:latin typeface="Times New Roman" panose="02020603050405020304" pitchFamily="18" charset="0"/>
                <a:cs typeface="Times New Roman" panose="02020603050405020304" pitchFamily="18" charset="0"/>
              </a:rPr>
              <a:t>The </a:t>
            </a:r>
            <a:r>
              <a:rPr lang="en-US" sz="6900" dirty="0" err="1">
                <a:latin typeface="Times New Roman" panose="02020603050405020304" pitchFamily="18" charset="0"/>
                <a:cs typeface="Times New Roman" panose="02020603050405020304" pitchFamily="18" charset="0"/>
              </a:rPr>
              <a:t>C</a:t>
            </a:r>
            <a:r>
              <a:rPr lang="en-US" sz="6900" dirty="0" err="1" smtClean="0">
                <a:latin typeface="Times New Roman" panose="02020603050405020304" pitchFamily="18" charset="0"/>
                <a:cs typeface="Times New Roman" panose="02020603050405020304" pitchFamily="18" charset="0"/>
              </a:rPr>
              <a:t>ompnents</a:t>
            </a:r>
            <a:r>
              <a:rPr lang="en-US" sz="6900" dirty="0" smtClean="0">
                <a:latin typeface="Times New Roman" panose="02020603050405020304" pitchFamily="18" charset="0"/>
                <a:cs typeface="Times New Roman" panose="02020603050405020304" pitchFamily="18" charset="0"/>
              </a:rPr>
              <a:t> of a lesson plan </a:t>
            </a:r>
            <a:endParaRPr lang="en-US" sz="69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1.38778E-17 3.7037E-7 L 0.29583 -0.70255 " pathEditMode="relative" rAng="0" ptsTypes="AA">
                                      <p:cBhvr>
                                        <p:cTn id="11" dur="2000" fill="hold"/>
                                        <p:tgtEl>
                                          <p:spTgt spid="3"/>
                                        </p:tgtEl>
                                        <p:attrNameLst>
                                          <p:attrName>ppt_x</p:attrName>
                                          <p:attrName>ppt_y</p:attrName>
                                        </p:attrNameLst>
                                      </p:cBhvr>
                                      <p:rCtr x="14792" y="-35139"/>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833 0.03866 L -0.94166 0.27616 " pathEditMode="relative" rAng="0" ptsTypes="AA">
                                      <p:cBhvr>
                                        <p:cTn id="15" dur="2000" fill="hold"/>
                                        <p:tgtEl>
                                          <p:spTgt spid="6"/>
                                        </p:tgtEl>
                                        <p:attrNameLst>
                                          <p:attrName>ppt_x</p:attrName>
                                          <p:attrName>ppt_y</p:attrName>
                                        </p:attrNameLst>
                                      </p:cBhvr>
                                      <p:rCtr x="-46667" y="11875"/>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3.33333E-6 7.40741E-7 L 0.35 -0.07593 " pathEditMode="relative" rAng="0" ptsTypes="AA">
                                      <p:cBhvr>
                                        <p:cTn id="19" dur="2000" fill="hold"/>
                                        <p:tgtEl>
                                          <p:spTgt spid="7"/>
                                        </p:tgtEl>
                                        <p:attrNameLst>
                                          <p:attrName>ppt_x</p:attrName>
                                          <p:attrName>ppt_y</p:attrName>
                                        </p:attrNameLst>
                                      </p:cBhvr>
                                      <p:rCtr x="17500" y="-3796"/>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0" nodeType="clickEffect">
                                  <p:stCondLst>
                                    <p:cond delay="0"/>
                                  </p:stCondLst>
                                  <p:childTnLst>
                                    <p:animMotion origin="layout" path="M 0 2.22222E-6 L 0.325 0.43356 " pathEditMode="relative" rAng="0" ptsTypes="AA">
                                      <p:cBhvr>
                                        <p:cTn id="23" dur="2000" fill="hold"/>
                                        <p:tgtEl>
                                          <p:spTgt spid="5"/>
                                        </p:tgtEl>
                                        <p:attrNameLst>
                                          <p:attrName>ppt_x</p:attrName>
                                          <p:attrName>ppt_y</p:attrName>
                                        </p:attrNameLst>
                                      </p:cBhvr>
                                      <p:rCtr x="16250" y="21667"/>
                                    </p:animMotion>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grpId="0" nodeType="clickEffect">
                                  <p:stCondLst>
                                    <p:cond delay="0"/>
                                  </p:stCondLst>
                                  <p:childTnLst>
                                    <p:animMotion origin="layout" path="M -3.33333E-6 3.7037E-7 L -0.925 -0.13796 " pathEditMode="relative" rAng="0" ptsTypes="AA">
                                      <p:cBhvr>
                                        <p:cTn id="27" dur="2000" fill="hold"/>
                                        <p:tgtEl>
                                          <p:spTgt spid="4"/>
                                        </p:tgtEl>
                                        <p:attrNameLst>
                                          <p:attrName>ppt_x</p:attrName>
                                          <p:attrName>ppt_y</p:attrName>
                                        </p:attrNameLst>
                                      </p:cBhvr>
                                      <p:rCtr x="-46250"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17373600" cy="773830"/>
          </a:xfrm>
          <a:prstGeom prst="rect">
            <a:avLst/>
          </a:prstGeom>
          <a:solidFill>
            <a:schemeClr val="accent5">
              <a:lumMod val="60000"/>
              <a:lumOff val="40000"/>
            </a:schemeClr>
          </a:solidFill>
          <a:ln w="28575">
            <a:solidFill>
              <a:srgbClr val="FF0000"/>
            </a:solidFill>
          </a:ln>
        </p:spPr>
        <p:txBody>
          <a:bodyPr wrap="square" lIns="156746" tIns="78373" rIns="156746" bIns="78373">
            <a:spAutoFit/>
          </a:bodyPr>
          <a:lstStyle/>
          <a:p>
            <a:pPr algn="ctr"/>
            <a:r>
              <a:rPr lang="en-US" sz="4000" b="1" dirty="0" smtClean="0"/>
              <a:t>Activity 2:  Writing learning outcomes of a lesson: </a:t>
            </a:r>
            <a:endParaRPr lang="en-US" sz="4000" dirty="0"/>
          </a:p>
        </p:txBody>
      </p:sp>
      <p:sp>
        <p:nvSpPr>
          <p:cNvPr id="26625" name="Rectangle 1"/>
          <p:cNvSpPr>
            <a:spLocks noChangeArrowheads="1"/>
          </p:cNvSpPr>
          <p:nvPr/>
        </p:nvSpPr>
        <p:spPr bwMode="auto">
          <a:xfrm>
            <a:off x="457200" y="990600"/>
            <a:ext cx="17373600" cy="1020051"/>
          </a:xfrm>
          <a:prstGeom prst="rect">
            <a:avLst/>
          </a:prstGeom>
          <a:solidFill>
            <a:schemeClr val="accent6">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Learning outcomes are the core of a lesson. A teacher has to organize all activities in accordance with learning outcomes of a lesson. This time you are going to write the learning outcomes in groups.</a:t>
            </a:r>
            <a:endParaRPr lang="en-US" sz="2800" dirty="0" smtClean="0">
              <a:latin typeface="Arial" pitchFamily="34" charset="0"/>
              <a:cs typeface="Arial" pitchFamily="34" charset="0"/>
            </a:endParaRPr>
          </a:p>
        </p:txBody>
      </p:sp>
      <p:sp>
        <p:nvSpPr>
          <p:cNvPr id="26627" name="Rectangle 3"/>
          <p:cNvSpPr>
            <a:spLocks noChangeArrowheads="1"/>
          </p:cNvSpPr>
          <p:nvPr/>
        </p:nvSpPr>
        <p:spPr bwMode="auto">
          <a:xfrm>
            <a:off x="533400" y="2209800"/>
            <a:ext cx="17221200" cy="6278642"/>
          </a:xfrm>
          <a:prstGeom prst="rect">
            <a:avLst/>
          </a:prstGeom>
          <a:solidFill>
            <a:schemeClr val="accent3">
              <a:lumMod val="20000"/>
              <a:lumOff val="8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fontAlgn="base">
              <a:spcBef>
                <a:spcPct val="0"/>
              </a:spcBef>
              <a:spcAft>
                <a:spcPct val="0"/>
              </a:spcAft>
              <a:tabLst>
                <a:tab pos="783732" algn="l"/>
              </a:tabLst>
            </a:pPr>
            <a:r>
              <a:rPr lang="en-JM" sz="2400" b="1" dirty="0" smtClean="0">
                <a:solidFill>
                  <a:srgbClr val="00000A"/>
                </a:solidFill>
                <a:latin typeface="Arial" pitchFamily="34" charset="0"/>
                <a:ea typeface="Times New Roman" pitchFamily="18" charset="0"/>
                <a:cs typeface="Calibri" pitchFamily="34" charset="0"/>
              </a:rPr>
              <a:t>Writing learning outcomes</a:t>
            </a:r>
            <a:endParaRPr lang="en-US" sz="2400" dirty="0" smtClean="0">
              <a:latin typeface="Arial" pitchFamily="34" charset="0"/>
              <a:cs typeface="Arial" pitchFamily="34" charset="0"/>
            </a:endParaRPr>
          </a:p>
          <a:p>
            <a:pPr eaLnBrk="0" fontAlgn="base" hangingPunct="0">
              <a:spcBef>
                <a:spcPct val="0"/>
              </a:spcBef>
              <a:spcAft>
                <a:spcPct val="0"/>
              </a:spcAft>
              <a:tabLst>
                <a:tab pos="783732" algn="l"/>
              </a:tabLst>
            </a:pPr>
            <a:r>
              <a:rPr lang="en-JM" sz="2400" dirty="0" smtClean="0">
                <a:latin typeface="Arial" pitchFamily="34" charset="0"/>
                <a:ea typeface="Calibri" pitchFamily="34" charset="0"/>
                <a:cs typeface="Calibri" pitchFamily="34" charset="0"/>
              </a:rPr>
              <a:t>Identifying learning outcomes is very important for planning a lesson because all activities are based on it. In the curriculum, terminal competencies, class-wise attainable competencies and learning outcomes of a lesson are written. </a:t>
            </a:r>
            <a:r>
              <a:rPr lang="en-JM" sz="2400" i="1" dirty="0" smtClean="0">
                <a:latin typeface="Arial" pitchFamily="34" charset="0"/>
                <a:ea typeface="Calibri" pitchFamily="34" charset="0"/>
                <a:cs typeface="Calibri" pitchFamily="34" charset="0"/>
              </a:rPr>
              <a:t>To identify learning outcomes, teachers have to go through the lesson carefully and consider the new vocabulary, grammar points and skills.</a:t>
            </a:r>
            <a:r>
              <a:rPr lang="en-JM" sz="2400" dirty="0" smtClean="0">
                <a:latin typeface="Arial" pitchFamily="34" charset="0"/>
                <a:ea typeface="Calibri" pitchFamily="34" charset="0"/>
                <a:cs typeface="Calibri" pitchFamily="34" charset="0"/>
              </a:rPr>
              <a:t>   </a:t>
            </a:r>
            <a:r>
              <a:rPr lang="en-JM" sz="2400" b="1" dirty="0" smtClean="0">
                <a:latin typeface="Arial" pitchFamily="34" charset="0"/>
                <a:ea typeface="Calibri" pitchFamily="34" charset="0"/>
                <a:cs typeface="Calibri" pitchFamily="34" charset="0"/>
              </a:rPr>
              <a:t>Remember, for each learning outcome it is must to provide at least one activity in your lesson.</a:t>
            </a:r>
            <a:endParaRPr lang="en-US" sz="2400" dirty="0" smtClean="0">
              <a:latin typeface="Arial" pitchFamily="34" charset="0"/>
              <a:cs typeface="Arial" pitchFamily="34" charset="0"/>
            </a:endParaRPr>
          </a:p>
          <a:p>
            <a:pPr eaLnBrk="0" fontAlgn="base" hangingPunct="0">
              <a:spcBef>
                <a:spcPct val="0"/>
              </a:spcBef>
              <a:spcAft>
                <a:spcPct val="0"/>
              </a:spcAft>
              <a:tabLst>
                <a:tab pos="783732" algn="l"/>
              </a:tabLst>
            </a:pPr>
            <a:r>
              <a:rPr lang="en-US" sz="2400" dirty="0" smtClean="0">
                <a:latin typeface="Arial" pitchFamily="34" charset="0"/>
                <a:ea typeface="Calibri" pitchFamily="34" charset="0"/>
                <a:cs typeface="Calibri" pitchFamily="34" charset="0"/>
              </a:rPr>
              <a:t>According to </a:t>
            </a:r>
            <a:r>
              <a:rPr lang="en-US" sz="2400" dirty="0" err="1" smtClean="0">
                <a:latin typeface="Arial" pitchFamily="34" charset="0"/>
                <a:ea typeface="Calibri" pitchFamily="34" charset="0"/>
                <a:cs typeface="Calibri" pitchFamily="34" charset="0"/>
              </a:rPr>
              <a:t>Mager</a:t>
            </a:r>
            <a:r>
              <a:rPr lang="en-US" sz="2400" dirty="0" smtClean="0">
                <a:latin typeface="Arial" pitchFamily="34" charset="0"/>
                <a:ea typeface="Calibri" pitchFamily="34" charset="0"/>
                <a:cs typeface="Calibri" pitchFamily="34" charset="0"/>
              </a:rPr>
              <a:t>, the ideal learning outcome has 3 parts: </a:t>
            </a:r>
            <a:endParaRPr lang="en-US" sz="2400" dirty="0" smtClean="0">
              <a:latin typeface="Arial" pitchFamily="34" charset="0"/>
              <a:cs typeface="Arial" pitchFamily="34" charset="0"/>
            </a:endParaRPr>
          </a:p>
          <a:p>
            <a:pPr eaLnBrk="0" fontAlgn="base" hangingPunct="0">
              <a:spcBef>
                <a:spcPct val="0"/>
              </a:spcBef>
              <a:spcAft>
                <a:spcPct val="0"/>
              </a:spcAft>
              <a:buFontTx/>
              <a:buChar char="•"/>
              <a:tabLst>
                <a:tab pos="783732" algn="l"/>
              </a:tabLst>
            </a:pPr>
            <a:r>
              <a:rPr lang="en-US" sz="2400" dirty="0" smtClean="0">
                <a:latin typeface="Arial" pitchFamily="34" charset="0"/>
                <a:ea typeface="Calibri" pitchFamily="34" charset="0"/>
                <a:cs typeface="Calibri" pitchFamily="34" charset="0"/>
              </a:rPr>
              <a:t>a measurable verb (for example ‘answer’); </a:t>
            </a:r>
            <a:endParaRPr lang="en-US" sz="24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tabLst>
                <a:tab pos="783732" algn="l"/>
              </a:tabLst>
            </a:pPr>
            <a:r>
              <a:rPr lang="en-US" sz="2400" dirty="0" smtClean="0">
                <a:latin typeface="Arial" pitchFamily="34" charset="0"/>
                <a:ea typeface="Calibri" pitchFamily="34" charset="0"/>
                <a:cs typeface="Calibri" pitchFamily="34" charset="0"/>
              </a:rPr>
              <a:t>the important condition (if any) under which the performance is to occur (‘verbally’ ‘simple questions about likes and dislikes’) </a:t>
            </a:r>
            <a:endParaRPr lang="en-US" sz="24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tabLst>
                <a:tab pos="783732" algn="l"/>
              </a:tabLst>
            </a:pPr>
            <a:r>
              <a:rPr lang="en-US" sz="2400" dirty="0" smtClean="0">
                <a:latin typeface="Arial" pitchFamily="34" charset="0"/>
                <a:ea typeface="Calibri" pitchFamily="34" charset="0"/>
                <a:cs typeface="Calibri" pitchFamily="34" charset="0"/>
              </a:rPr>
              <a:t>and the criterion of acceptable performance (‘using short sentences’), </a:t>
            </a:r>
            <a:endParaRPr lang="en-US" sz="2400" dirty="0" smtClean="0">
              <a:latin typeface="Arial" pitchFamily="34" charset="0"/>
              <a:cs typeface="Arial" pitchFamily="34" charset="0"/>
            </a:endParaRPr>
          </a:p>
          <a:p>
            <a:pPr eaLnBrk="0" fontAlgn="base" hangingPunct="0">
              <a:spcBef>
                <a:spcPct val="0"/>
              </a:spcBef>
              <a:spcAft>
                <a:spcPct val="0"/>
              </a:spcAft>
              <a:tabLst>
                <a:tab pos="783732" algn="l"/>
              </a:tabLst>
            </a:pPr>
            <a:r>
              <a:rPr lang="en-US" sz="2400" dirty="0" smtClean="0">
                <a:latin typeface="Arial" pitchFamily="34" charset="0"/>
                <a:ea typeface="Calibri" pitchFamily="34" charset="0"/>
                <a:cs typeface="Calibri" pitchFamily="34" charset="0"/>
              </a:rPr>
              <a:t>Frequently you will not see the criterion or the condition specified if they are obvious. However, sometimes adding the condition(s) and/or the criterion give more clarity to a learning outcome.</a:t>
            </a:r>
            <a:endParaRPr lang="en-US" sz="2400" dirty="0" smtClean="0">
              <a:latin typeface="Arial" pitchFamily="34" charset="0"/>
              <a:cs typeface="Arial" pitchFamily="34" charset="0"/>
            </a:endParaRPr>
          </a:p>
          <a:p>
            <a:pPr eaLnBrk="0" fontAlgn="base" hangingPunct="0">
              <a:spcBef>
                <a:spcPct val="0"/>
              </a:spcBef>
              <a:spcAft>
                <a:spcPct val="0"/>
              </a:spcAft>
              <a:tabLst>
                <a:tab pos="783732" algn="l"/>
              </a:tabLst>
            </a:pPr>
            <a:r>
              <a:rPr lang="en-JM" sz="2400" b="1" dirty="0" smtClean="0">
                <a:solidFill>
                  <a:srgbClr val="00000A"/>
                </a:solidFill>
                <a:latin typeface="Arial" pitchFamily="34" charset="0"/>
                <a:ea typeface="Times New Roman" pitchFamily="18" charset="0"/>
                <a:cs typeface="Calibri" pitchFamily="34" charset="0"/>
              </a:rPr>
              <a:t>The following verbs should not be used in writing learning outcomes</a:t>
            </a:r>
            <a:r>
              <a:rPr lang="en-JM" sz="2400" dirty="0" smtClean="0">
                <a:solidFill>
                  <a:srgbClr val="00000A"/>
                </a:solidFill>
                <a:latin typeface="Arial" pitchFamily="34" charset="0"/>
                <a:ea typeface="Times New Roman" pitchFamily="18" charset="0"/>
                <a:cs typeface="Calibri" pitchFamily="34" charset="0"/>
              </a:rPr>
              <a:t> as these are not measurable verbs: </a:t>
            </a:r>
            <a:r>
              <a:rPr lang="en-JM" sz="2400" b="1" dirty="0" smtClean="0">
                <a:solidFill>
                  <a:srgbClr val="00000A"/>
                </a:solidFill>
                <a:latin typeface="Arial" pitchFamily="34" charset="0"/>
                <a:ea typeface="Times New Roman" pitchFamily="18" charset="0"/>
                <a:cs typeface="Calibri" pitchFamily="34" charset="0"/>
              </a:rPr>
              <a:t>Believe, understand, know, appreciate, feel, enjoy, learn, think.</a:t>
            </a:r>
            <a:endParaRPr lang="en-US" sz="2400" dirty="0" smtClean="0">
              <a:latin typeface="Arial" pitchFamily="34" charset="0"/>
              <a:cs typeface="Arial" pitchFamily="34" charset="0"/>
            </a:endParaRPr>
          </a:p>
          <a:p>
            <a:pPr eaLnBrk="0" fontAlgn="base" hangingPunct="0">
              <a:spcBef>
                <a:spcPct val="0"/>
              </a:spcBef>
              <a:spcAft>
                <a:spcPct val="0"/>
              </a:spcAft>
              <a:tabLst>
                <a:tab pos="783732" algn="l"/>
              </a:tabLst>
            </a:pPr>
            <a:r>
              <a:rPr lang="en-US" sz="2400" dirty="0" smtClean="0">
                <a:latin typeface="Arial" pitchFamily="34" charset="0"/>
                <a:ea typeface="Calibri" pitchFamily="34" charset="0"/>
                <a:cs typeface="Calibri" pitchFamily="34" charset="0"/>
              </a:rPr>
              <a:t>Learning outcomes describe the measurable skills, abilities, knowledge, or values that students should be able to do or demonstrate as a result of a completing a program of study, a course, or lesson.</a:t>
            </a:r>
          </a:p>
          <a:p>
            <a:pPr eaLnBrk="0" fontAlgn="base" hangingPunct="0">
              <a:spcBef>
                <a:spcPct val="0"/>
              </a:spcBef>
              <a:spcAft>
                <a:spcPct val="0"/>
              </a:spcAft>
              <a:tabLst>
                <a:tab pos="783732" algn="l"/>
              </a:tabLst>
            </a:pPr>
            <a:r>
              <a:rPr lang="en-US" sz="2400" dirty="0" smtClean="0">
                <a:latin typeface="Arial" pitchFamily="34" charset="0"/>
                <a:ea typeface="Calibri" pitchFamily="34" charset="0"/>
                <a:cs typeface="Calibri" pitchFamily="34" charset="0"/>
              </a:rPr>
              <a:t>Learning outcomes are student-centered rather than teacher-centered, in that they describe what the students will do, not what the instructor will teach. Learning outcomes are not standalone statements.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6625"/>
                                        </p:tgtEl>
                                        <p:attrNameLst>
                                          <p:attrName>style.visibility</p:attrName>
                                        </p:attrNameLst>
                                      </p:cBhvr>
                                      <p:to>
                                        <p:strVal val="visible"/>
                                      </p:to>
                                    </p:set>
                                    <p:anim from="(-#ppt_w/2)" to="(#ppt_x)" calcmode="lin" valueType="num">
                                      <p:cBhvr>
                                        <p:cTn id="15" dur="600" fill="hold">
                                          <p:stCondLst>
                                            <p:cond delay="0"/>
                                          </p:stCondLst>
                                        </p:cTn>
                                        <p:tgtEl>
                                          <p:spTgt spid="26625"/>
                                        </p:tgtEl>
                                        <p:attrNameLst>
                                          <p:attrName>ppt_x</p:attrName>
                                        </p:attrNameLst>
                                      </p:cBhvr>
                                    </p:anim>
                                    <p:anim from="0" to="-1.0" calcmode="lin" valueType="num">
                                      <p:cBhvr>
                                        <p:cTn id="16" dur="200" decel="50000" autoRev="1" fill="hold">
                                          <p:stCondLst>
                                            <p:cond delay="600"/>
                                          </p:stCondLst>
                                        </p:cTn>
                                        <p:tgtEl>
                                          <p:spTgt spid="26625"/>
                                        </p:tgtEl>
                                        <p:attrNameLst>
                                          <p:attrName>xshear</p:attrName>
                                        </p:attrNameLst>
                                      </p:cBhvr>
                                    </p:anim>
                                    <p:animScale>
                                      <p:cBhvr>
                                        <p:cTn id="17" dur="200" decel="100000" autoRev="1" fill="hold">
                                          <p:stCondLst>
                                            <p:cond delay="600"/>
                                          </p:stCondLst>
                                        </p:cTn>
                                        <p:tgtEl>
                                          <p:spTgt spid="26625"/>
                                        </p:tgtEl>
                                      </p:cBhvr>
                                      <p:from x="100000" y="100000"/>
                                      <p:to x="80000" y="100000"/>
                                    </p:animScale>
                                    <p:anim by="(#ppt_h/3+#ppt_w*0.1)" calcmode="lin" valueType="num">
                                      <p:cBhvr additive="sum">
                                        <p:cTn id="18" dur="200" decel="100000" autoRev="1" fill="hold">
                                          <p:stCondLst>
                                            <p:cond delay="600"/>
                                          </p:stCondLst>
                                        </p:cTn>
                                        <p:tgtEl>
                                          <p:spTgt spid="2662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26627"/>
                                        </p:tgtEl>
                                        <p:attrNameLst>
                                          <p:attrName>style.visibility</p:attrName>
                                        </p:attrNameLst>
                                      </p:cBhvr>
                                      <p:to>
                                        <p:strVal val="visible"/>
                                      </p:to>
                                    </p:set>
                                    <p:anim calcmode="lin" valueType="num">
                                      <p:cBhvr>
                                        <p:cTn id="23" dur="500" fill="hold"/>
                                        <p:tgtEl>
                                          <p:spTgt spid="26627"/>
                                        </p:tgtEl>
                                        <p:attrNameLst>
                                          <p:attrName>ppt_w</p:attrName>
                                        </p:attrNameLst>
                                      </p:cBhvr>
                                      <p:tavLst>
                                        <p:tav tm="0">
                                          <p:val>
                                            <p:strVal val="#ppt_w*2.5"/>
                                          </p:val>
                                        </p:tav>
                                        <p:tav tm="100000">
                                          <p:val>
                                            <p:strVal val="#ppt_w"/>
                                          </p:val>
                                        </p:tav>
                                      </p:tavLst>
                                    </p:anim>
                                    <p:anim calcmode="lin" valueType="num">
                                      <p:cBhvr>
                                        <p:cTn id="24" dur="500" fill="hold"/>
                                        <p:tgtEl>
                                          <p:spTgt spid="26627"/>
                                        </p:tgtEl>
                                        <p:attrNameLst>
                                          <p:attrName>ppt_h</p:attrName>
                                        </p:attrNameLst>
                                      </p:cBhvr>
                                      <p:tavLst>
                                        <p:tav tm="0">
                                          <p:val>
                                            <p:strVal val="#ppt_h*0.01"/>
                                          </p:val>
                                        </p:tav>
                                        <p:tav tm="100000">
                                          <p:val>
                                            <p:strVal val="#ppt_h"/>
                                          </p:val>
                                        </p:tav>
                                      </p:tavLst>
                                    </p:anim>
                                    <p:anim calcmode="lin" valueType="num">
                                      <p:cBhvr>
                                        <p:cTn id="25" dur="500" fill="hold"/>
                                        <p:tgtEl>
                                          <p:spTgt spid="26627"/>
                                        </p:tgtEl>
                                        <p:attrNameLst>
                                          <p:attrName>ppt_x</p:attrName>
                                        </p:attrNameLst>
                                      </p:cBhvr>
                                      <p:tavLst>
                                        <p:tav tm="0">
                                          <p:val>
                                            <p:strVal val="#ppt_x"/>
                                          </p:val>
                                        </p:tav>
                                        <p:tav tm="100000">
                                          <p:val>
                                            <p:strVal val="#ppt_x"/>
                                          </p:val>
                                        </p:tav>
                                      </p:tavLst>
                                    </p:anim>
                                    <p:anim calcmode="lin" valueType="num">
                                      <p:cBhvr>
                                        <p:cTn id="26" dur="500" fill="hold"/>
                                        <p:tgtEl>
                                          <p:spTgt spid="26627"/>
                                        </p:tgtEl>
                                        <p:attrNameLst>
                                          <p:attrName>ppt_y</p:attrName>
                                        </p:attrNameLst>
                                      </p:cBhvr>
                                      <p:tavLst>
                                        <p:tav tm="0">
                                          <p:val>
                                            <p:strVal val="#ppt_h+1"/>
                                          </p:val>
                                        </p:tav>
                                        <p:tav tm="100000">
                                          <p:val>
                                            <p:strVal val="#ppt_y"/>
                                          </p:val>
                                        </p:tav>
                                      </p:tavLst>
                                    </p:anim>
                                    <p:animEffect transition="in" filter="fade">
                                      <p:cBhvr>
                                        <p:cTn id="2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625" grpId="0" animBg="1"/>
      <p:bldP spid="266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57200" y="510977"/>
            <a:ext cx="17221200" cy="7755969"/>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fontAlgn="base">
              <a:spcBef>
                <a:spcPct val="0"/>
              </a:spcBef>
              <a:spcAft>
                <a:spcPct val="0"/>
              </a:spcAft>
            </a:pPr>
            <a:r>
              <a:rPr lang="en-US" sz="3600" u="sng" dirty="0" smtClean="0">
                <a:solidFill>
                  <a:srgbClr val="FF0000"/>
                </a:solidFill>
                <a:latin typeface="Arial" pitchFamily="34" charset="0"/>
                <a:ea typeface="Calibri" pitchFamily="34" charset="0"/>
                <a:cs typeface="Calibri" pitchFamily="34" charset="0"/>
              </a:rPr>
              <a:t>Learning outcomes need to be </a:t>
            </a:r>
            <a:r>
              <a:rPr lang="en-US" sz="3600" b="1" u="sng" dirty="0" smtClean="0">
                <a:solidFill>
                  <a:srgbClr val="FF0000"/>
                </a:solidFill>
                <a:latin typeface="Arial" pitchFamily="34" charset="0"/>
                <a:ea typeface="Calibri" pitchFamily="34" charset="0"/>
                <a:cs typeface="Calibri" pitchFamily="34" charset="0"/>
              </a:rPr>
              <a:t>SMART</a:t>
            </a:r>
            <a:r>
              <a:rPr lang="en-US" sz="3600" u="sng" dirty="0" smtClean="0">
                <a:solidFill>
                  <a:srgbClr val="FF0000"/>
                </a:solidFill>
                <a:latin typeface="Arial" pitchFamily="34" charset="0"/>
                <a:ea typeface="Calibri" pitchFamily="34" charset="0"/>
                <a:cs typeface="Calibri" pitchFamily="34" charset="0"/>
              </a:rPr>
              <a:t>:</a:t>
            </a:r>
            <a:endParaRPr lang="en-US" sz="3600" u="sng" dirty="0" smtClean="0">
              <a:solidFill>
                <a:srgbClr val="FF0000"/>
              </a:solidFill>
              <a:latin typeface="Arial" pitchFamily="34" charset="0"/>
              <a:cs typeface="Arial" pitchFamily="34" charset="0"/>
            </a:endParaRPr>
          </a:p>
          <a:p>
            <a:pPr eaLnBrk="0" fontAlgn="base" hangingPunct="0">
              <a:spcBef>
                <a:spcPct val="0"/>
              </a:spcBef>
              <a:spcAft>
                <a:spcPct val="0"/>
              </a:spcAft>
              <a:buFontTx/>
              <a:buChar char="•"/>
            </a:pPr>
            <a:r>
              <a:rPr lang="en-US" sz="3600" b="1" dirty="0" smtClean="0">
                <a:latin typeface="Arial" pitchFamily="34" charset="0"/>
                <a:ea typeface="Calibri" pitchFamily="34" charset="0"/>
                <a:cs typeface="Calibri" pitchFamily="34" charset="0"/>
              </a:rPr>
              <a:t>Specific</a:t>
            </a:r>
            <a:r>
              <a:rPr lang="en-US" sz="3600" dirty="0" smtClean="0">
                <a:latin typeface="Arial" pitchFamily="34" charset="0"/>
                <a:ea typeface="Calibri" pitchFamily="34" charset="0"/>
                <a:cs typeface="Calibri" pitchFamily="34" charset="0"/>
              </a:rPr>
              <a:t> - The learning outcome should be well defined and clear. It states exactly what will be accomplished.</a:t>
            </a:r>
            <a:endParaRPr lang="en-US" sz="3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3600" b="1" dirty="0" smtClean="0">
                <a:latin typeface="Arial" pitchFamily="34" charset="0"/>
                <a:ea typeface="Calibri" pitchFamily="34" charset="0"/>
                <a:cs typeface="Calibri" pitchFamily="34" charset="0"/>
              </a:rPr>
              <a:t>Measurable</a:t>
            </a:r>
            <a:r>
              <a:rPr lang="en-US" sz="3600" dirty="0" smtClean="0">
                <a:latin typeface="Arial" pitchFamily="34" charset="0"/>
                <a:ea typeface="Calibri" pitchFamily="34" charset="0"/>
                <a:cs typeface="Calibri" pitchFamily="34" charset="0"/>
              </a:rPr>
              <a:t> - The learning outcome should provide a benchmark or target so that the teacher can determine when the target has been reached, by how much it has been exceeded or by how much it has fallen short.</a:t>
            </a:r>
            <a:endParaRPr lang="en-US" sz="3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3600" b="1" dirty="0" smtClean="0">
                <a:latin typeface="Arial" pitchFamily="34" charset="0"/>
                <a:ea typeface="Calibri" pitchFamily="34" charset="0"/>
                <a:cs typeface="Calibri" pitchFamily="34" charset="0"/>
              </a:rPr>
              <a:t>Achievable – </a:t>
            </a:r>
            <a:r>
              <a:rPr lang="en-US" sz="3600" dirty="0" smtClean="0">
                <a:latin typeface="Arial" pitchFamily="34" charset="0"/>
                <a:ea typeface="Calibri" pitchFamily="34" charset="0"/>
                <a:cs typeface="Calibri" pitchFamily="34" charset="0"/>
              </a:rPr>
              <a:t>The learning outcomes should be achievable by the learners within the given time and should be according to their cognitive level.</a:t>
            </a:r>
            <a:endParaRPr lang="en-US" sz="3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3600" b="1" dirty="0" smtClean="0">
                <a:latin typeface="Arial" pitchFamily="34" charset="0"/>
                <a:ea typeface="Calibri" pitchFamily="34" charset="0"/>
                <a:cs typeface="Calibri" pitchFamily="34" charset="0"/>
              </a:rPr>
              <a:t>Realistic - </a:t>
            </a:r>
            <a:r>
              <a:rPr lang="en-US" sz="3600" dirty="0" smtClean="0">
                <a:latin typeface="Arial" pitchFamily="34" charset="0"/>
                <a:ea typeface="Calibri" pitchFamily="34" charset="0"/>
                <a:cs typeface="Calibri" pitchFamily="34" charset="0"/>
              </a:rPr>
              <a:t>Learning outcomes should be reasonable given the available resources. Learning outcomes should neither be easy nor impossible to attain, but somewhere in between.</a:t>
            </a:r>
            <a:endParaRPr lang="en-US" sz="3600" dirty="0" smtClean="0">
              <a:latin typeface="Arial" pitchFamily="34" charset="0"/>
              <a:cs typeface="Arial" pitchFamily="34" charset="0"/>
            </a:endParaRPr>
          </a:p>
          <a:p>
            <a:pPr eaLnBrk="0" fontAlgn="base" hangingPunct="0">
              <a:spcBef>
                <a:spcPct val="0"/>
              </a:spcBef>
              <a:spcAft>
                <a:spcPct val="0"/>
              </a:spcAft>
            </a:pPr>
            <a:r>
              <a:rPr lang="en-US" sz="3600" b="1" dirty="0" smtClean="0">
                <a:solidFill>
                  <a:srgbClr val="FF0000"/>
                </a:solidFill>
                <a:latin typeface="Arial" pitchFamily="34" charset="0"/>
                <a:ea typeface="Calibri" pitchFamily="34" charset="0"/>
                <a:cs typeface="Calibri" pitchFamily="34" charset="0"/>
              </a:rPr>
              <a:t>Time-framed </a:t>
            </a:r>
            <a:r>
              <a:rPr lang="en-US" sz="3600" b="1" dirty="0" smtClean="0">
                <a:latin typeface="Arial" pitchFamily="34" charset="0"/>
                <a:ea typeface="Calibri" pitchFamily="34" charset="0"/>
                <a:cs typeface="Calibri" pitchFamily="34" charset="0"/>
              </a:rPr>
              <a:t>- </a:t>
            </a:r>
            <a:r>
              <a:rPr lang="en-US" sz="3600" dirty="0" smtClean="0">
                <a:latin typeface="Arial" pitchFamily="34" charset="0"/>
                <a:ea typeface="Calibri" pitchFamily="34" charset="0"/>
                <a:cs typeface="Calibri" pitchFamily="34" charset="0"/>
              </a:rPr>
              <a:t>A learning outcome should include a specific time or date by which it will be completed. It is important to allow enough time to successfully implement the steps needed to achieve the objective. </a:t>
            </a:r>
            <a:r>
              <a:rPr lang="en-US" sz="3600" dirty="0" smtClean="0">
                <a:solidFill>
                  <a:srgbClr val="C0504D"/>
                </a:solidFill>
                <a:latin typeface="Arial" pitchFamily="34" charset="0"/>
                <a:ea typeface="Calibri" pitchFamily="34" charset="0"/>
                <a:cs typeface="Calibri" pitchFamily="34" charset="0"/>
              </a:rPr>
              <a:t> </a:t>
            </a:r>
            <a:r>
              <a:rPr lang="en-US" sz="36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p:cTn id="7" dur="500" decel="50000" fill="hold">
                                          <p:stCondLst>
                                            <p:cond delay="0"/>
                                          </p:stCondLst>
                                        </p:cTn>
                                        <p:tgtEl>
                                          <p:spTgt spid="409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61"/>
                                        </p:tgtEl>
                                        <p:attrNameLst>
                                          <p:attrName>ppt_w</p:attrName>
                                        </p:attrNameLst>
                                      </p:cBhvr>
                                      <p:tavLst>
                                        <p:tav tm="0">
                                          <p:val>
                                            <p:strVal val="#ppt_w*.05"/>
                                          </p:val>
                                        </p:tav>
                                        <p:tav tm="100000">
                                          <p:val>
                                            <p:strVal val="#ppt_w"/>
                                          </p:val>
                                        </p:tav>
                                      </p:tavLst>
                                    </p:anim>
                                    <p:anim calcmode="lin" valueType="num">
                                      <p:cBhvr>
                                        <p:cTn id="10" dur="1000" fill="hold"/>
                                        <p:tgtEl>
                                          <p:spTgt spid="409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424725"/>
            <a:ext cx="17373600" cy="1727937"/>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Before doing the task, explain some verbs (Believe, understand, know, appreciate, feel, learn, think) are not used to write the </a:t>
            </a:r>
            <a:r>
              <a:rPr lang="en-US" sz="3400" dirty="0" err="1" smtClean="0">
                <a:solidFill>
                  <a:srgbClr val="000000"/>
                </a:solidFill>
                <a:latin typeface="Arial" pitchFamily="34" charset="0"/>
                <a:ea typeface="Calibri" pitchFamily="34" charset="0"/>
                <a:cs typeface="Calibri" pitchFamily="34" charset="0"/>
              </a:rPr>
              <a:t>behavioural</a:t>
            </a:r>
            <a:r>
              <a:rPr lang="en-US" sz="3400" dirty="0" smtClean="0">
                <a:solidFill>
                  <a:srgbClr val="000000"/>
                </a:solidFill>
                <a:latin typeface="Arial" pitchFamily="34" charset="0"/>
                <a:ea typeface="Calibri" pitchFamily="34" charset="0"/>
                <a:cs typeface="Calibri" pitchFamily="34" charset="0"/>
              </a:rPr>
              <a:t> objectives of a lesson. Similarly the SMART rule should have to follow to write the learning outcomes.</a:t>
            </a:r>
            <a:endParaRPr lang="en-US" sz="3400" dirty="0" smtClean="0">
              <a:latin typeface="Arial" pitchFamily="34" charset="0"/>
              <a:cs typeface="Arial" pitchFamily="34" charset="0"/>
            </a:endParaRPr>
          </a:p>
        </p:txBody>
      </p:sp>
      <p:sp>
        <p:nvSpPr>
          <p:cNvPr id="3" name="Rectangle 2"/>
          <p:cNvSpPr/>
          <p:nvPr/>
        </p:nvSpPr>
        <p:spPr>
          <a:xfrm>
            <a:off x="457200" y="2743201"/>
            <a:ext cx="17221200" cy="1420161"/>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r>
              <a:rPr lang="en-US" sz="4100" dirty="0" smtClean="0"/>
              <a:t>Now ask the participants to work in the same group. Ask the participants to discuss and to write the learning outcomes of Class 3, unit 23, B, Read. Page: 46 </a:t>
            </a:r>
            <a:endParaRPr lang="en-US" sz="4100" dirty="0"/>
          </a:p>
        </p:txBody>
      </p:sp>
      <p:sp>
        <p:nvSpPr>
          <p:cNvPr id="4" name="Rectangle 1"/>
          <p:cNvSpPr>
            <a:spLocks noChangeArrowheads="1"/>
          </p:cNvSpPr>
          <p:nvPr/>
        </p:nvSpPr>
        <p:spPr bwMode="auto">
          <a:xfrm>
            <a:off x="457200" y="5228719"/>
            <a:ext cx="17221200" cy="1420161"/>
          </a:xfrm>
          <a:prstGeom prst="rect">
            <a:avLst/>
          </a:prstGeom>
          <a:solidFill>
            <a:schemeClr val="accent2">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After 10 minutes ask each group to tell one learning outcome that they have written (avoid repetition). </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
            <a:ext cx="17221200" cy="789219"/>
          </a:xfrm>
          <a:prstGeom prst="rect">
            <a:avLst/>
          </a:prstGeom>
          <a:solidFill>
            <a:schemeClr val="accent3">
              <a:lumMod val="60000"/>
              <a:lumOff val="40000"/>
            </a:schemeClr>
          </a:solidFill>
          <a:ln w="28575">
            <a:solidFill>
              <a:srgbClr val="FF0000"/>
            </a:solidFill>
          </a:ln>
        </p:spPr>
        <p:txBody>
          <a:bodyPr wrap="square" lIns="156746" tIns="78373" rIns="156746" bIns="78373">
            <a:spAutoFit/>
          </a:bodyPr>
          <a:lstStyle/>
          <a:p>
            <a:pPr algn="ctr"/>
            <a:r>
              <a:rPr lang="en-US" sz="4100" b="1" dirty="0" smtClean="0"/>
              <a:t>Activity 3: Writing and evaluating a lesson plan for English for Today (class 1-5)</a:t>
            </a:r>
            <a:endParaRPr lang="en-US" sz="4100" dirty="0"/>
          </a:p>
        </p:txBody>
      </p:sp>
      <p:sp>
        <p:nvSpPr>
          <p:cNvPr id="5" name="Rectangle 4"/>
          <p:cNvSpPr/>
          <p:nvPr/>
        </p:nvSpPr>
        <p:spPr>
          <a:xfrm>
            <a:off x="609600" y="1066800"/>
            <a:ext cx="17221200" cy="1635604"/>
          </a:xfrm>
          <a:prstGeom prst="rect">
            <a:avLst/>
          </a:prstGeom>
          <a:solidFill>
            <a:schemeClr val="accent6">
              <a:lumMod val="40000"/>
              <a:lumOff val="60000"/>
            </a:schemeClr>
          </a:solidFill>
          <a:ln w="28575">
            <a:solidFill>
              <a:srgbClr val="FF0000"/>
            </a:solidFill>
          </a:ln>
        </p:spPr>
        <p:txBody>
          <a:bodyPr wrap="square" lIns="156746" tIns="78373" rIns="156746" bIns="78373">
            <a:spAutoFit/>
          </a:bodyPr>
          <a:lstStyle/>
          <a:p>
            <a:r>
              <a:rPr lang="en-US" sz="3200" dirty="0" smtClean="0"/>
              <a:t>Refer the participants to </a:t>
            </a:r>
            <a:r>
              <a:rPr lang="en-US" sz="3200" b="1" dirty="0" smtClean="0"/>
              <a:t>Activity 1</a:t>
            </a:r>
            <a:r>
              <a:rPr lang="en-US" sz="3200" dirty="0" smtClean="0"/>
              <a:t> that a lesson plan has 5 components. Tell them that they have to write a lesson plan in group. Ask them to work in the same group as before. Give them 30 minutes to write the lesson plan. Tell them they have to write the lesson plan on the poster paper.</a:t>
            </a:r>
            <a:endParaRPr lang="en-US" sz="3200" dirty="0"/>
          </a:p>
        </p:txBody>
      </p:sp>
      <p:sp>
        <p:nvSpPr>
          <p:cNvPr id="6" name="Rectangle 5"/>
          <p:cNvSpPr/>
          <p:nvPr/>
        </p:nvSpPr>
        <p:spPr>
          <a:xfrm>
            <a:off x="609600" y="2819400"/>
            <a:ext cx="17221200" cy="789219"/>
          </a:xfrm>
          <a:prstGeom prst="rect">
            <a:avLst/>
          </a:prstGeom>
          <a:solidFill>
            <a:schemeClr val="accent4">
              <a:lumMod val="60000"/>
              <a:lumOff val="40000"/>
            </a:schemeClr>
          </a:solidFill>
          <a:ln w="28575">
            <a:solidFill>
              <a:srgbClr val="FF0000"/>
            </a:solidFill>
          </a:ln>
        </p:spPr>
        <p:txBody>
          <a:bodyPr wrap="square" lIns="156746" tIns="78373" rIns="156746" bIns="78373">
            <a:spAutoFit/>
          </a:bodyPr>
          <a:lstStyle/>
          <a:p>
            <a:pPr algn="ctr"/>
            <a:r>
              <a:rPr lang="en-US" sz="4100" dirty="0" smtClean="0"/>
              <a:t>Distribute the group task in the following way</a:t>
            </a:r>
            <a:r>
              <a:rPr lang="en-US" dirty="0" smtClean="0"/>
              <a:t>.</a:t>
            </a:r>
            <a:endParaRPr lang="en-US" dirty="0"/>
          </a:p>
        </p:txBody>
      </p:sp>
      <p:graphicFrame>
        <p:nvGraphicFramePr>
          <p:cNvPr id="7" name="Table 6"/>
          <p:cNvGraphicFramePr>
            <a:graphicFrameLocks noGrp="1"/>
          </p:cNvGraphicFramePr>
          <p:nvPr/>
        </p:nvGraphicFramePr>
        <p:xfrm>
          <a:off x="2057400" y="3810000"/>
          <a:ext cx="14859000" cy="4893435"/>
        </p:xfrm>
        <a:graphic>
          <a:graphicData uri="http://schemas.openxmlformats.org/drawingml/2006/table">
            <a:tbl>
              <a:tblPr firstRow="1" bandRow="1">
                <a:tableStyleId>{5C22544A-7EE6-4342-B048-85BDC9FD1C3A}</a:tableStyleId>
              </a:tblPr>
              <a:tblGrid>
                <a:gridCol w="3714750"/>
                <a:gridCol w="3714750"/>
                <a:gridCol w="3714750"/>
                <a:gridCol w="3714750"/>
              </a:tblGrid>
              <a:tr h="1540635">
                <a:tc>
                  <a:txBody>
                    <a:bodyPr/>
                    <a:lstStyle/>
                    <a:p>
                      <a:r>
                        <a:rPr lang="en-US" sz="3600" smtClean="0"/>
                        <a:t>Class </a:t>
                      </a:r>
                      <a:endParaRPr lang="en-US" sz="3600" dirty="0"/>
                    </a:p>
                  </a:txBody>
                  <a:tcPr marL="182880" marR="182880" marT="60960" marB="60960"/>
                </a:tc>
                <a:tc>
                  <a:txBody>
                    <a:bodyPr/>
                    <a:lstStyle/>
                    <a:p>
                      <a:r>
                        <a:rPr lang="en-US" sz="3600" dirty="0" smtClean="0"/>
                        <a:t>Group Name and class</a:t>
                      </a:r>
                      <a:r>
                        <a:rPr lang="en-US" sz="3600" baseline="0" dirty="0" smtClean="0"/>
                        <a:t> </a:t>
                      </a:r>
                      <a:endParaRPr lang="en-US" sz="3600" dirty="0"/>
                    </a:p>
                  </a:txBody>
                  <a:tcPr marL="182880" marR="182880" marT="60960" marB="60960"/>
                </a:tc>
                <a:tc>
                  <a:txBody>
                    <a:bodyPr/>
                    <a:lstStyle/>
                    <a:p>
                      <a:r>
                        <a:rPr lang="en-US" sz="3600" dirty="0" smtClean="0"/>
                        <a:t>Unit</a:t>
                      </a:r>
                      <a:endParaRPr lang="en-US" sz="3600" dirty="0"/>
                    </a:p>
                  </a:txBody>
                  <a:tcPr marL="182880" marR="182880" marT="60960" marB="60960"/>
                </a:tc>
                <a:tc>
                  <a:txBody>
                    <a:bodyPr/>
                    <a:lstStyle/>
                    <a:p>
                      <a:r>
                        <a:rPr lang="en-US" sz="3600" dirty="0" smtClean="0"/>
                        <a:t>Page:</a:t>
                      </a:r>
                      <a:endParaRPr lang="en-US" sz="3600" dirty="0"/>
                    </a:p>
                  </a:txBody>
                  <a:tcPr marL="182880" marR="182880" marT="60960" marB="60960"/>
                </a:tc>
              </a:tr>
              <a:tr h="575793">
                <a:tc>
                  <a:txBody>
                    <a:bodyPr/>
                    <a:lstStyle/>
                    <a:p>
                      <a:r>
                        <a:rPr lang="en-US" sz="3600" dirty="0" smtClean="0"/>
                        <a:t>5</a:t>
                      </a:r>
                      <a:endParaRPr lang="en-US" sz="3600" dirty="0"/>
                    </a:p>
                  </a:txBody>
                  <a:tcPr marL="182880" marR="182880" marT="60960" marB="60960"/>
                </a:tc>
                <a:tc>
                  <a:txBody>
                    <a:bodyPr/>
                    <a:lstStyle/>
                    <a:p>
                      <a:r>
                        <a:rPr lang="en-US" sz="3600" dirty="0" smtClean="0"/>
                        <a:t>Dialogue </a:t>
                      </a:r>
                      <a:endParaRPr lang="en-US" sz="3600" dirty="0"/>
                    </a:p>
                  </a:txBody>
                  <a:tcPr marL="182880" marR="182880" marT="60960" marB="60960"/>
                </a:tc>
                <a:tc>
                  <a:txBody>
                    <a:bodyPr/>
                    <a:lstStyle/>
                    <a:p>
                      <a:r>
                        <a:rPr lang="en-US" sz="3600" dirty="0" smtClean="0"/>
                        <a:t>1, G</a:t>
                      </a:r>
                      <a:endParaRPr lang="en-US" sz="3600" dirty="0"/>
                    </a:p>
                  </a:txBody>
                  <a:tcPr marL="182880" marR="182880" marT="60960" marB="60960"/>
                </a:tc>
                <a:tc>
                  <a:txBody>
                    <a:bodyPr/>
                    <a:lstStyle/>
                    <a:p>
                      <a:r>
                        <a:rPr lang="en-US" sz="3600" dirty="0" smtClean="0"/>
                        <a:t>5</a:t>
                      </a:r>
                      <a:endParaRPr lang="en-US" sz="3600" dirty="0"/>
                    </a:p>
                  </a:txBody>
                  <a:tcPr marL="182880" marR="182880" marT="60960" marB="60960"/>
                </a:tc>
              </a:tr>
              <a:tr h="575793">
                <a:tc>
                  <a:txBody>
                    <a:bodyPr/>
                    <a:lstStyle/>
                    <a:p>
                      <a:r>
                        <a:rPr lang="en-US" sz="3600" dirty="0" smtClean="0"/>
                        <a:t>1</a:t>
                      </a:r>
                      <a:endParaRPr lang="en-US" sz="3600" dirty="0"/>
                    </a:p>
                  </a:txBody>
                  <a:tcPr marL="182880" marR="182880" marT="60960" marB="60960"/>
                </a:tc>
                <a:tc>
                  <a:txBody>
                    <a:bodyPr/>
                    <a:lstStyle/>
                    <a:p>
                      <a:r>
                        <a:rPr lang="en-US" sz="3600" dirty="0" smtClean="0"/>
                        <a:t>Writing</a:t>
                      </a:r>
                      <a:endParaRPr lang="en-US" sz="3600" dirty="0"/>
                    </a:p>
                  </a:txBody>
                  <a:tcPr marL="182880" marR="182880" marT="60960" marB="60960"/>
                </a:tc>
                <a:tc>
                  <a:txBody>
                    <a:bodyPr/>
                    <a:lstStyle/>
                    <a:p>
                      <a:r>
                        <a:rPr lang="en-US" sz="3600" dirty="0" smtClean="0"/>
                        <a:t>7, C</a:t>
                      </a:r>
                      <a:endParaRPr lang="en-US" sz="3600" dirty="0"/>
                    </a:p>
                  </a:txBody>
                  <a:tcPr marL="182880" marR="182880" marT="60960" marB="60960"/>
                </a:tc>
                <a:tc>
                  <a:txBody>
                    <a:bodyPr/>
                    <a:lstStyle/>
                    <a:p>
                      <a:r>
                        <a:rPr lang="en-US" sz="3600" dirty="0" smtClean="0"/>
                        <a:t>15</a:t>
                      </a:r>
                      <a:endParaRPr lang="en-US" sz="3600" dirty="0"/>
                    </a:p>
                  </a:txBody>
                  <a:tcPr marL="182880" marR="182880" marT="60960" marB="60960"/>
                </a:tc>
              </a:tr>
              <a:tr h="575793">
                <a:tc>
                  <a:txBody>
                    <a:bodyPr/>
                    <a:lstStyle/>
                    <a:p>
                      <a:r>
                        <a:rPr lang="en-US" sz="3600" dirty="0" smtClean="0"/>
                        <a:t>4</a:t>
                      </a:r>
                      <a:endParaRPr lang="en-US" sz="3600" dirty="0"/>
                    </a:p>
                  </a:txBody>
                  <a:tcPr marL="182880" marR="182880" marT="60960" marB="60960"/>
                </a:tc>
                <a:tc>
                  <a:txBody>
                    <a:bodyPr/>
                    <a:lstStyle/>
                    <a:p>
                      <a:r>
                        <a:rPr lang="en-US" sz="3600" dirty="0" smtClean="0"/>
                        <a:t>Vocabulary</a:t>
                      </a:r>
                      <a:endParaRPr lang="en-US" sz="3600" dirty="0"/>
                    </a:p>
                  </a:txBody>
                  <a:tcPr marL="182880" marR="182880" marT="60960" marB="60960"/>
                </a:tc>
                <a:tc>
                  <a:txBody>
                    <a:bodyPr/>
                    <a:lstStyle/>
                    <a:p>
                      <a:r>
                        <a:rPr lang="en-US" sz="3600" dirty="0" smtClean="0"/>
                        <a:t>12, A</a:t>
                      </a:r>
                      <a:endParaRPr lang="en-US" sz="3600" dirty="0"/>
                    </a:p>
                  </a:txBody>
                  <a:tcPr marL="182880" marR="182880" marT="60960" marB="60960"/>
                </a:tc>
                <a:tc>
                  <a:txBody>
                    <a:bodyPr/>
                    <a:lstStyle/>
                    <a:p>
                      <a:r>
                        <a:rPr lang="en-US" sz="3600" dirty="0" smtClean="0"/>
                        <a:t>24</a:t>
                      </a:r>
                      <a:endParaRPr lang="en-US" sz="3600" dirty="0"/>
                    </a:p>
                  </a:txBody>
                  <a:tcPr marL="182880" marR="182880" marT="60960" marB="60960"/>
                </a:tc>
              </a:tr>
              <a:tr h="575793">
                <a:tc>
                  <a:txBody>
                    <a:bodyPr/>
                    <a:lstStyle/>
                    <a:p>
                      <a:r>
                        <a:rPr lang="en-US" sz="3600" dirty="0" smtClean="0"/>
                        <a:t>3</a:t>
                      </a:r>
                      <a:endParaRPr lang="en-US" sz="3600" dirty="0"/>
                    </a:p>
                  </a:txBody>
                  <a:tcPr marL="182880" marR="182880" marT="60960" marB="60960"/>
                </a:tc>
                <a:tc>
                  <a:txBody>
                    <a:bodyPr/>
                    <a:lstStyle/>
                    <a:p>
                      <a:r>
                        <a:rPr lang="en-US" sz="3600" dirty="0" smtClean="0"/>
                        <a:t>Story</a:t>
                      </a:r>
                      <a:endParaRPr lang="en-US" sz="3600" dirty="0"/>
                    </a:p>
                  </a:txBody>
                  <a:tcPr marL="182880" marR="182880" marT="60960" marB="60960"/>
                </a:tc>
                <a:tc>
                  <a:txBody>
                    <a:bodyPr/>
                    <a:lstStyle/>
                    <a:p>
                      <a:r>
                        <a:rPr lang="en-US" sz="3600" dirty="0" smtClean="0"/>
                        <a:t>28, A</a:t>
                      </a:r>
                      <a:endParaRPr lang="en-US" sz="3600" dirty="0"/>
                    </a:p>
                  </a:txBody>
                  <a:tcPr marL="182880" marR="182880" marT="60960" marB="60960"/>
                </a:tc>
                <a:tc>
                  <a:txBody>
                    <a:bodyPr/>
                    <a:lstStyle/>
                    <a:p>
                      <a:r>
                        <a:rPr lang="en-US" sz="3600" dirty="0" smtClean="0"/>
                        <a:t>56</a:t>
                      </a:r>
                      <a:endParaRPr lang="en-US" sz="3600" dirty="0"/>
                    </a:p>
                  </a:txBody>
                  <a:tcPr marL="182880" marR="182880" marT="60960" marB="60960"/>
                </a:tc>
              </a:tr>
              <a:tr h="575793">
                <a:tc>
                  <a:txBody>
                    <a:bodyPr/>
                    <a:lstStyle/>
                    <a:p>
                      <a:r>
                        <a:rPr lang="en-US" sz="3600" dirty="0" smtClean="0"/>
                        <a:t>4</a:t>
                      </a:r>
                      <a:endParaRPr lang="en-US" sz="3600" dirty="0"/>
                    </a:p>
                  </a:txBody>
                  <a:tcPr marL="182880" marR="182880" marT="60960" marB="60960"/>
                </a:tc>
                <a:tc>
                  <a:txBody>
                    <a:bodyPr/>
                    <a:lstStyle/>
                    <a:p>
                      <a:r>
                        <a:rPr lang="en-US" sz="3600" dirty="0" smtClean="0"/>
                        <a:t>Reading</a:t>
                      </a:r>
                      <a:endParaRPr lang="en-US" sz="3600" dirty="0"/>
                    </a:p>
                  </a:txBody>
                  <a:tcPr marL="182880" marR="182880" marT="60960" marB="60960"/>
                </a:tc>
                <a:tc>
                  <a:txBody>
                    <a:bodyPr/>
                    <a:lstStyle/>
                    <a:p>
                      <a:r>
                        <a:rPr lang="en-US" sz="3600" dirty="0" smtClean="0"/>
                        <a:t>12, A</a:t>
                      </a:r>
                      <a:endParaRPr lang="en-US" sz="3600" dirty="0"/>
                    </a:p>
                  </a:txBody>
                  <a:tcPr marL="182880" marR="182880" marT="60960" marB="60960"/>
                </a:tc>
                <a:tc>
                  <a:txBody>
                    <a:bodyPr/>
                    <a:lstStyle/>
                    <a:p>
                      <a:r>
                        <a:rPr lang="en-US" sz="3600" dirty="0" smtClean="0"/>
                        <a:t>24</a:t>
                      </a:r>
                      <a:endParaRPr lang="en-US" sz="3600" dirty="0"/>
                    </a:p>
                  </a:txBody>
                  <a:tcPr marL="182880" marR="182880" marT="60960" marB="6096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52400"/>
            <a:ext cx="17678400" cy="1727937"/>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400" b="1" dirty="0" smtClean="0">
                <a:solidFill>
                  <a:srgbClr val="000000"/>
                </a:solidFill>
                <a:latin typeface="Arial" pitchFamily="34" charset="0"/>
                <a:ea typeface="Calibri" pitchFamily="34" charset="0"/>
                <a:cs typeface="Calibri" pitchFamily="34" charset="0"/>
              </a:rPr>
              <a:t>Day 05</a:t>
            </a:r>
            <a:endParaRPr lang="en-US" sz="3400" dirty="0" smtClean="0">
              <a:latin typeface="Arial" pitchFamily="34" charset="0"/>
              <a:cs typeface="Arial" pitchFamily="34" charset="0"/>
            </a:endParaRPr>
          </a:p>
          <a:p>
            <a:pPr algn="ctr" eaLnBrk="0" fontAlgn="base" hangingPunct="0">
              <a:spcBef>
                <a:spcPct val="0"/>
              </a:spcBef>
              <a:spcAft>
                <a:spcPct val="0"/>
              </a:spcAft>
            </a:pPr>
            <a:r>
              <a:rPr lang="en-US" sz="3400" b="1" dirty="0" smtClean="0">
                <a:solidFill>
                  <a:srgbClr val="000000"/>
                </a:solidFill>
                <a:latin typeface="Arial" pitchFamily="34" charset="0"/>
                <a:ea typeface="Calibri" pitchFamily="34" charset="0"/>
                <a:cs typeface="Calibri" pitchFamily="34" charset="0"/>
              </a:rPr>
              <a:t>Session 01</a:t>
            </a:r>
            <a:endParaRPr lang="en-US" sz="3400" dirty="0" smtClean="0">
              <a:latin typeface="Arial" pitchFamily="34" charset="0"/>
              <a:cs typeface="Arial" pitchFamily="34" charset="0"/>
            </a:endParaRPr>
          </a:p>
          <a:p>
            <a:pPr algn="ctr" eaLnBrk="0" fontAlgn="base" hangingPunct="0">
              <a:spcBef>
                <a:spcPct val="0"/>
              </a:spcBef>
              <a:spcAft>
                <a:spcPct val="0"/>
              </a:spcAft>
            </a:pPr>
            <a:r>
              <a:rPr lang="en-US" sz="3400" b="1" dirty="0" smtClean="0">
                <a:solidFill>
                  <a:srgbClr val="000000"/>
                </a:solidFill>
                <a:latin typeface="Arial" pitchFamily="34" charset="0"/>
                <a:ea typeface="Calibri" pitchFamily="34" charset="0"/>
                <a:cs typeface="Calibri" pitchFamily="34" charset="0"/>
              </a:rPr>
              <a:t>Scaffolding learners to be communicative users of language</a:t>
            </a:r>
            <a:endParaRPr lang="en-US" sz="3400" dirty="0" smtClean="0">
              <a:latin typeface="Arial" pitchFamily="34" charset="0"/>
              <a:cs typeface="Arial" pitchFamily="34" charset="0"/>
            </a:endParaRPr>
          </a:p>
        </p:txBody>
      </p:sp>
      <p:sp>
        <p:nvSpPr>
          <p:cNvPr id="5" name="Rectangle 4"/>
          <p:cNvSpPr/>
          <p:nvPr/>
        </p:nvSpPr>
        <p:spPr>
          <a:xfrm>
            <a:off x="609601" y="3567338"/>
            <a:ext cx="17221198" cy="1004662"/>
          </a:xfrm>
          <a:prstGeom prst="rect">
            <a:avLst/>
          </a:prstGeom>
          <a:solidFill>
            <a:schemeClr val="accent5">
              <a:lumMod val="40000"/>
              <a:lumOff val="60000"/>
            </a:schemeClr>
          </a:solidFill>
          <a:ln>
            <a:solidFill>
              <a:srgbClr val="FF0000"/>
            </a:solidFill>
          </a:ln>
        </p:spPr>
        <p:txBody>
          <a:bodyPr wrap="square" lIns="156746" tIns="78373" rIns="156746" bIns="78373">
            <a:spAutoFit/>
          </a:bodyPr>
          <a:lstStyle/>
          <a:p>
            <a:pPr algn="ctr"/>
            <a:r>
              <a:rPr lang="en-US" sz="5500" b="1" dirty="0" smtClean="0"/>
              <a:t>Activity-1:</a:t>
            </a:r>
            <a:r>
              <a:rPr lang="en-US" sz="5500" dirty="0" smtClean="0"/>
              <a:t> Warm up → I wish to visit………….. </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rot="10800000" flipV="1">
            <a:off x="762000" y="241675"/>
            <a:ext cx="16764000" cy="1523494"/>
          </a:xfrm>
          <a:prstGeom prst="rect">
            <a:avLst/>
          </a:prstGeom>
          <a:solidFill>
            <a:schemeClr val="accent2">
              <a:lumMod val="60000"/>
              <a:lumOff val="4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Ask them to assess others’ plans according to the following questions and make comments for improvement. Tell them to preserve it for the next day use.</a:t>
            </a:r>
            <a:endParaRPr lang="en-US" sz="34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28674" name="Rectangle 2"/>
          <p:cNvSpPr>
            <a:spLocks noChangeArrowheads="1"/>
          </p:cNvSpPr>
          <p:nvPr/>
        </p:nvSpPr>
        <p:spPr bwMode="auto">
          <a:xfrm>
            <a:off x="762000" y="1745113"/>
            <a:ext cx="16611600" cy="7098638"/>
          </a:xfrm>
          <a:prstGeom prst="rect">
            <a:avLst/>
          </a:prstGeom>
          <a:solidFill>
            <a:schemeClr val="accent3">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b="1" u="sng" dirty="0" smtClean="0">
                <a:solidFill>
                  <a:srgbClr val="FF0000"/>
                </a:solidFill>
                <a:latin typeface="Arial" pitchFamily="34" charset="0"/>
                <a:ea typeface="Calibri" pitchFamily="34" charset="0"/>
                <a:cs typeface="Calibri" pitchFamily="34" charset="0"/>
              </a:rPr>
              <a:t>Questions for assessing developed Lesson Plans</a:t>
            </a:r>
            <a:endParaRPr lang="en-US" sz="4100" u="sng" dirty="0" smtClean="0">
              <a:solidFill>
                <a:srgbClr val="FF0000"/>
              </a:solidFill>
              <a:latin typeface="Arial" pitchFamily="34" charset="0"/>
              <a:cs typeface="Arial" pitchFamily="34" charset="0"/>
            </a:endParaRPr>
          </a:p>
          <a:p>
            <a:pPr eaLnBrk="0" fontAlgn="base" hangingPunct="0">
              <a:spcBef>
                <a:spcPct val="0"/>
              </a:spcBef>
              <a:spcAft>
                <a:spcPct val="0"/>
              </a:spcAft>
              <a:buFontTx/>
              <a:buChar char="•"/>
            </a:pPr>
            <a:r>
              <a:rPr lang="en-US" sz="4100" b="1" dirty="0" smtClean="0">
                <a:solidFill>
                  <a:srgbClr val="000000"/>
                </a:solidFill>
                <a:latin typeface="Arial" pitchFamily="34" charset="0"/>
                <a:ea typeface="Calibri" pitchFamily="34" charset="0"/>
                <a:cs typeface="Calibri" pitchFamily="34" charset="0"/>
              </a:rPr>
              <a:t>Are the learning outcomes relevant to the lesson? Are they written using the proper behavioral verbs and following the SMART rule?</a:t>
            </a:r>
            <a:endParaRPr lang="en-US" sz="4100" dirty="0" smtClean="0">
              <a:latin typeface="Arial" pitchFamily="34" charset="0"/>
              <a:cs typeface="Arial" pitchFamily="34" charset="0"/>
            </a:endParaRPr>
          </a:p>
          <a:p>
            <a:pPr eaLnBrk="0" fontAlgn="base" hangingPunct="0">
              <a:spcBef>
                <a:spcPct val="0"/>
              </a:spcBef>
              <a:spcAft>
                <a:spcPct val="0"/>
              </a:spcAft>
              <a:buFontTx/>
              <a:buChar char="•"/>
            </a:pPr>
            <a:r>
              <a:rPr lang="en-US" sz="4100" b="1" dirty="0" smtClean="0">
                <a:solidFill>
                  <a:srgbClr val="000000"/>
                </a:solidFill>
                <a:latin typeface="Arial" pitchFamily="34" charset="0"/>
                <a:ea typeface="Calibri" pitchFamily="34" charset="0"/>
                <a:cs typeface="Calibri" pitchFamily="34" charset="0"/>
              </a:rPr>
              <a:t>Will the input activities help the learners to get information clearly?</a:t>
            </a:r>
            <a:endParaRPr lang="en-US" sz="4100" dirty="0" smtClean="0">
              <a:latin typeface="Arial" pitchFamily="34" charset="0"/>
              <a:cs typeface="Arial" pitchFamily="34" charset="0"/>
            </a:endParaRPr>
          </a:p>
          <a:p>
            <a:pPr eaLnBrk="0" fontAlgn="base" hangingPunct="0">
              <a:spcBef>
                <a:spcPct val="0"/>
              </a:spcBef>
              <a:spcAft>
                <a:spcPct val="0"/>
              </a:spcAft>
              <a:buFontTx/>
              <a:buChar char="•"/>
            </a:pPr>
            <a:r>
              <a:rPr lang="en-US" sz="4100" b="1" dirty="0" smtClean="0">
                <a:solidFill>
                  <a:srgbClr val="000000"/>
                </a:solidFill>
                <a:latin typeface="Arial" pitchFamily="34" charset="0"/>
                <a:ea typeface="Calibri" pitchFamily="34" charset="0"/>
                <a:cs typeface="Calibri" pitchFamily="34" charset="0"/>
              </a:rPr>
              <a:t>Will the practice activities appropriate and enough to achieve the learning outcomes?</a:t>
            </a:r>
            <a:endParaRPr lang="en-US" sz="4100" dirty="0" smtClean="0">
              <a:latin typeface="Arial" pitchFamily="34" charset="0"/>
              <a:cs typeface="Arial" pitchFamily="34" charset="0"/>
            </a:endParaRPr>
          </a:p>
          <a:p>
            <a:pPr eaLnBrk="0" fontAlgn="base" hangingPunct="0">
              <a:spcBef>
                <a:spcPct val="0"/>
              </a:spcBef>
              <a:spcAft>
                <a:spcPct val="0"/>
              </a:spcAft>
              <a:buFontTx/>
              <a:buChar char="•"/>
            </a:pPr>
            <a:r>
              <a:rPr lang="en-US" sz="4100" b="1" dirty="0" smtClean="0">
                <a:solidFill>
                  <a:srgbClr val="000000"/>
                </a:solidFill>
                <a:latin typeface="Arial" pitchFamily="34" charset="0"/>
                <a:ea typeface="Calibri" pitchFamily="34" charset="0"/>
                <a:cs typeface="Calibri" pitchFamily="34" charset="0"/>
              </a:rPr>
              <a:t>Are there any task or checking learning activity that ensure teacher if the learning outcomes achieved or not?</a:t>
            </a:r>
          </a:p>
          <a:p>
            <a:pPr eaLnBrk="0" fontAlgn="base" hangingPunct="0">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Are the classroom languages written against each activity? </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8673"/>
                                        </p:tgtEl>
                                        <p:attrNameLst>
                                          <p:attrName>style.visibility</p:attrName>
                                        </p:attrNameLst>
                                      </p:cBhvr>
                                      <p:to>
                                        <p:strVal val="visible"/>
                                      </p:to>
                                    </p:set>
                                    <p:animEffect transition="in" filter="fade">
                                      <p:cBhvr>
                                        <p:cTn id="7" dur="2000"/>
                                        <p:tgtEl>
                                          <p:spTgt spid="28673"/>
                                        </p:tgtEl>
                                      </p:cBhvr>
                                    </p:animEffect>
                                    <p:anim calcmode="lin" valueType="num">
                                      <p:cBhvr>
                                        <p:cTn id="8" dur="2000" fill="hold"/>
                                        <p:tgtEl>
                                          <p:spTgt spid="28673"/>
                                        </p:tgtEl>
                                        <p:attrNameLst>
                                          <p:attrName>ppt_w</p:attrName>
                                        </p:attrNameLst>
                                      </p:cBhvr>
                                      <p:tavLst>
                                        <p:tav tm="0" fmla="#ppt_w*sin(2.5*pi*$)">
                                          <p:val>
                                            <p:fltVal val="0"/>
                                          </p:val>
                                        </p:tav>
                                        <p:tav tm="100000">
                                          <p:val>
                                            <p:fltVal val="1"/>
                                          </p:val>
                                        </p:tav>
                                      </p:tavLst>
                                    </p:anim>
                                    <p:anim calcmode="lin" valueType="num">
                                      <p:cBhvr>
                                        <p:cTn id="9" dur="2000" fill="hold"/>
                                        <p:tgtEl>
                                          <p:spTgt spid="2867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fade">
                                      <p:cBhvr>
                                        <p:cTn id="14" dur="100"/>
                                        <p:tgtEl>
                                          <p:spTgt spid="28674"/>
                                        </p:tgtEl>
                                      </p:cBhvr>
                                    </p:animEffect>
                                    <p:anim calcmode="lin" valueType="num">
                                      <p:cBhvr>
                                        <p:cTn id="15" dur="400" fill="hold"/>
                                        <p:tgtEl>
                                          <p:spTgt spid="28674"/>
                                        </p:tgtEl>
                                        <p:attrNameLst>
                                          <p:attrName>ppt_x</p:attrName>
                                        </p:attrNameLst>
                                      </p:cBhvr>
                                      <p:tavLst>
                                        <p:tav tm="0">
                                          <p:val>
                                            <p:strVal val="#ppt_x"/>
                                          </p:val>
                                        </p:tav>
                                        <p:tav tm="100000">
                                          <p:val>
                                            <p:strVal val="#ppt_x"/>
                                          </p:val>
                                        </p:tav>
                                      </p:tavLst>
                                    </p:anim>
                                    <p:anim calcmode="lin" valueType="num">
                                      <p:cBhvr>
                                        <p:cTn id="16" dur="400" fill="hold"/>
                                        <p:tgtEl>
                                          <p:spTgt spid="2867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86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86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
            <a:ext cx="16916400" cy="773830"/>
          </a:xfrm>
          <a:prstGeom prst="rect">
            <a:avLst/>
          </a:prstGeom>
          <a:solidFill>
            <a:schemeClr val="accent5">
              <a:lumMod val="60000"/>
              <a:lumOff val="40000"/>
            </a:schemeClr>
          </a:solidFill>
          <a:ln w="28575">
            <a:solidFill>
              <a:srgbClr val="FF0000"/>
            </a:solidFill>
          </a:ln>
        </p:spPr>
        <p:txBody>
          <a:bodyPr wrap="square" lIns="156746" tIns="78373" rIns="156746" bIns="78373">
            <a:spAutoFit/>
          </a:bodyPr>
          <a:lstStyle/>
          <a:p>
            <a:pPr algn="ctr"/>
            <a:r>
              <a:rPr lang="en-US" sz="4000" b="1" dirty="0" smtClean="0"/>
              <a:t>Activity 3: Explaining the role of a lesson plan </a:t>
            </a:r>
            <a:endParaRPr lang="en-US" sz="4000" dirty="0"/>
          </a:p>
        </p:txBody>
      </p:sp>
      <p:sp>
        <p:nvSpPr>
          <p:cNvPr id="34817" name="Rectangle 1"/>
          <p:cNvSpPr>
            <a:spLocks noChangeArrowheads="1"/>
          </p:cNvSpPr>
          <p:nvPr/>
        </p:nvSpPr>
        <p:spPr bwMode="auto">
          <a:xfrm>
            <a:off x="609600" y="914400"/>
            <a:ext cx="16916400" cy="1420161"/>
          </a:xfrm>
          <a:prstGeom prst="rect">
            <a:avLst/>
          </a:prstGeom>
          <a:solidFill>
            <a:schemeClr val="accent4">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buFontTx/>
              <a:buChar char="•"/>
            </a:pPr>
            <a:r>
              <a:rPr lang="en-US" sz="4100" dirty="0" smtClean="0">
                <a:solidFill>
                  <a:srgbClr val="000000"/>
                </a:solidFill>
                <a:latin typeface="Arial" pitchFamily="34" charset="0"/>
                <a:ea typeface="Calibri" pitchFamily="34" charset="0"/>
                <a:cs typeface="Calibri" pitchFamily="34" charset="0"/>
              </a:rPr>
              <a:t>Write the question` How does a lesson plan help teachers to present a lesson?’ in a circle on the board. </a:t>
            </a:r>
            <a:endParaRPr lang="en-US" sz="4100" dirty="0" smtClean="0">
              <a:latin typeface="Arial" pitchFamily="34" charset="0"/>
              <a:cs typeface="Arial" pitchFamily="34" charset="0"/>
            </a:endParaRPr>
          </a:p>
        </p:txBody>
      </p:sp>
      <p:sp>
        <p:nvSpPr>
          <p:cNvPr id="34818" name="Rectangle 2"/>
          <p:cNvSpPr>
            <a:spLocks noChangeArrowheads="1"/>
          </p:cNvSpPr>
          <p:nvPr/>
        </p:nvSpPr>
        <p:spPr bwMode="auto">
          <a:xfrm>
            <a:off x="609600" y="2478481"/>
            <a:ext cx="16916400" cy="6436919"/>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tabLst>
                <a:tab pos="783732" algn="l"/>
                <a:tab pos="979665" algn="l"/>
              </a:tabLst>
            </a:pPr>
            <a:r>
              <a:rPr lang="en-JM" sz="3400" b="1" dirty="0" smtClean="0">
                <a:solidFill>
                  <a:srgbClr val="00000A"/>
                </a:solidFill>
                <a:latin typeface="Arial" pitchFamily="34" charset="0"/>
                <a:ea typeface="Times New Roman" pitchFamily="18" charset="0"/>
                <a:cs typeface="Calibri" pitchFamily="34" charset="0"/>
              </a:rPr>
              <a:t>The role of a lesson plan </a:t>
            </a:r>
            <a:endParaRPr lang="en-US" sz="3400" dirty="0" smtClean="0">
              <a:latin typeface="Arial" pitchFamily="34" charset="0"/>
              <a:cs typeface="Arial" pitchFamily="34" charset="0"/>
            </a:endParaRPr>
          </a:p>
          <a:p>
            <a:pPr algn="just" eaLnBrk="0" fontAlgn="base" hangingPunct="0">
              <a:spcBef>
                <a:spcPct val="0"/>
              </a:spcBef>
              <a:spcAft>
                <a:spcPct val="0"/>
              </a:spcAft>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Each piece of work needs a plan to achieve its goal. Nothing can be achieved without a good plan. The plan could be written or well organised in the mind. The written one is preferable for the following reasons. </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It’s a working document </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It leads the teacher systematically through the stages of the lesson. </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It focuses on teaching aids and supplementary activities. </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Specific techniques and activities are mentioned in a lesson plan. </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It gives opportunities to think about the possible problems of the lesson in advance.</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It helps teachers to manage the class successfully</a:t>
            </a:r>
            <a:endParaRPr lang="en-US" sz="3400" dirty="0" smtClean="0">
              <a:latin typeface="Arial" pitchFamily="34" charset="0"/>
              <a:cs typeface="Arial" pitchFamily="34" charset="0"/>
            </a:endParaRPr>
          </a:p>
          <a:p>
            <a:pPr algn="just" eaLnBrk="0" fontAlgn="base" hangingPunct="0">
              <a:spcBef>
                <a:spcPct val="0"/>
              </a:spcBef>
              <a:spcAft>
                <a:spcPct val="0"/>
              </a:spcAft>
              <a:buFontTx/>
              <a:buChar char="•"/>
              <a:tabLst>
                <a:tab pos="783732" algn="l"/>
                <a:tab pos="979665" algn="l"/>
              </a:tabLst>
            </a:pPr>
            <a:r>
              <a:rPr lang="en-JM" sz="3400" dirty="0" smtClean="0">
                <a:solidFill>
                  <a:srgbClr val="00000A"/>
                </a:solidFill>
                <a:latin typeface="Arial" pitchFamily="34" charset="0"/>
                <a:ea typeface="Times New Roman" pitchFamily="18" charset="0"/>
                <a:cs typeface="Calibri" pitchFamily="34" charset="0"/>
              </a:rPr>
              <a:t>Clear stages for objectives, inputs, practice and task will help to achieve the learning outcomes. </a:t>
            </a:r>
            <a:endParaRPr lang="en-JM" sz="3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4817"/>
                                        </p:tgtEl>
                                        <p:attrNameLst>
                                          <p:attrName>style.visibility</p:attrName>
                                        </p:attrNameLst>
                                      </p:cBhvr>
                                      <p:to>
                                        <p:strVal val="visible"/>
                                      </p:to>
                                    </p:set>
                                    <p:animEffect transition="in" filter="blinds(horizontal)">
                                      <p:cBhvr>
                                        <p:cTn id="14" dur="500"/>
                                        <p:tgtEl>
                                          <p:spTgt spid="348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8"/>
                                        </p:tgtEl>
                                        <p:attrNameLst>
                                          <p:attrName>style.visibility</p:attrName>
                                        </p:attrNameLst>
                                      </p:cBhvr>
                                      <p:to>
                                        <p:strVal val="visible"/>
                                      </p:to>
                                    </p:set>
                                    <p:anim calcmode="lin" valueType="num">
                                      <p:cBhvr additive="base">
                                        <p:cTn id="19" dur="500" fill="hold"/>
                                        <p:tgtEl>
                                          <p:spTgt spid="34818"/>
                                        </p:tgtEl>
                                        <p:attrNameLst>
                                          <p:attrName>ppt_x</p:attrName>
                                        </p:attrNameLst>
                                      </p:cBhvr>
                                      <p:tavLst>
                                        <p:tav tm="0">
                                          <p:val>
                                            <p:strVal val="#ppt_x"/>
                                          </p:val>
                                        </p:tav>
                                        <p:tav tm="100000">
                                          <p:val>
                                            <p:strVal val="#ppt_x"/>
                                          </p:val>
                                        </p:tav>
                                      </p:tavLst>
                                    </p:anim>
                                    <p:anim calcmode="lin" valueType="num">
                                      <p:cBhvr additive="base">
                                        <p:cTn id="20"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817" grpId="0" animBg="1"/>
      <p:bldP spid="348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08001"/>
            <a:ext cx="16611600" cy="1420161"/>
          </a:xfrm>
          <a:prstGeom prst="rect">
            <a:avLst/>
          </a:prstGeom>
          <a:solidFill>
            <a:schemeClr val="accent6">
              <a:lumMod val="60000"/>
              <a:lumOff val="40000"/>
            </a:schemeClr>
          </a:solidFill>
          <a:ln w="28575">
            <a:solidFill>
              <a:srgbClr val="FF0000"/>
            </a:solidFill>
          </a:ln>
        </p:spPr>
        <p:txBody>
          <a:bodyPr wrap="square" lIns="156746" tIns="78373" rIns="156746" bIns="78373">
            <a:spAutoFit/>
          </a:bodyPr>
          <a:lstStyle/>
          <a:p>
            <a:r>
              <a:rPr lang="en-US" sz="4100" dirty="0" smtClean="0"/>
              <a:t>Ask the participants to think about the question and give their ideas. Request a participant to collect the ideas around the circle. </a:t>
            </a:r>
            <a:endParaRPr lang="en-US" sz="4100" dirty="0"/>
          </a:p>
        </p:txBody>
      </p:sp>
      <p:sp>
        <p:nvSpPr>
          <p:cNvPr id="3" name="Rectangle 2"/>
          <p:cNvSpPr/>
          <p:nvPr/>
        </p:nvSpPr>
        <p:spPr>
          <a:xfrm>
            <a:off x="762000" y="4378405"/>
            <a:ext cx="16459200" cy="1420161"/>
          </a:xfrm>
          <a:prstGeom prst="rect">
            <a:avLst/>
          </a:prstGeom>
          <a:solidFill>
            <a:schemeClr val="accent2">
              <a:lumMod val="60000"/>
              <a:lumOff val="40000"/>
            </a:schemeClr>
          </a:solidFill>
          <a:ln w="28575">
            <a:solidFill>
              <a:srgbClr val="FF0000"/>
            </a:solidFill>
          </a:ln>
        </p:spPr>
        <p:txBody>
          <a:bodyPr wrap="square" lIns="156746" tIns="78373" rIns="156746" bIns="78373">
            <a:spAutoFit/>
          </a:bodyPr>
          <a:lstStyle/>
          <a:p>
            <a:r>
              <a:rPr lang="en-US" sz="4100" dirty="0" smtClean="0"/>
              <a:t>At the end of the session, distribute </a:t>
            </a:r>
            <a:r>
              <a:rPr lang="en-US" sz="4100" b="1" u="sng" dirty="0" smtClean="0"/>
              <a:t>Resource Paper-35</a:t>
            </a:r>
            <a:r>
              <a:rPr lang="en-US" sz="4100" dirty="0" smtClean="0"/>
              <a:t> among the participants. Ask them to read the resource paper.</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320801"/>
          <a:ext cx="16764000" cy="7532624"/>
        </p:xfrm>
        <a:graphic>
          <a:graphicData uri="http://schemas.openxmlformats.org/drawingml/2006/table">
            <a:tbl>
              <a:tblPr/>
              <a:tblGrid>
                <a:gridCol w="16764000"/>
              </a:tblGrid>
              <a:tr h="7416799">
                <a:tc>
                  <a:txBody>
                    <a:bodyPr/>
                    <a:lstStyle/>
                    <a:p>
                      <a:pPr marL="0" marR="0">
                        <a:spcBef>
                          <a:spcPts val="0"/>
                        </a:spcBef>
                        <a:spcAft>
                          <a:spcPts val="600"/>
                        </a:spcAft>
                        <a:tabLst>
                          <a:tab pos="457200" algn="l"/>
                        </a:tabLst>
                      </a:pPr>
                      <a:r>
                        <a:rPr lang="en-JM" sz="3200" b="1" dirty="0">
                          <a:solidFill>
                            <a:srgbClr val="00000A"/>
                          </a:solidFill>
                          <a:latin typeface="Calibri"/>
                          <a:ea typeface="Times New Roman"/>
                          <a:cs typeface="Calibri"/>
                        </a:rPr>
                        <a:t>The framework of an linked lesson plan </a:t>
                      </a:r>
                      <a:endParaRPr lang="en-US" sz="3200" dirty="0">
                        <a:solidFill>
                          <a:srgbClr val="00000A"/>
                        </a:solidFill>
                        <a:latin typeface="Arial"/>
                        <a:ea typeface="Times New Roman"/>
                        <a:cs typeface="Times New Roman"/>
                      </a:endParaRPr>
                    </a:p>
                    <a:p>
                      <a:pPr marL="0" marR="0">
                        <a:lnSpc>
                          <a:spcPct val="115000"/>
                        </a:lnSpc>
                        <a:spcBef>
                          <a:spcPts val="0"/>
                        </a:spcBef>
                        <a:spcAft>
                          <a:spcPts val="1000"/>
                        </a:spcAft>
                      </a:pPr>
                      <a:r>
                        <a:rPr lang="en-JM" sz="3200" dirty="0">
                          <a:latin typeface="Calibri"/>
                          <a:ea typeface="Calibri"/>
                          <a:cs typeface="Calibri"/>
                        </a:rPr>
                        <a:t>Almost all lesson plan has 5 basic components namely: </a:t>
                      </a:r>
                      <a:r>
                        <a:rPr lang="en-US" sz="3200" b="1" dirty="0">
                          <a:latin typeface="Calibri"/>
                          <a:ea typeface="Calibri"/>
                          <a:cs typeface="Calibri"/>
                        </a:rPr>
                        <a:t>Lesson title, learning outcomes</a:t>
                      </a:r>
                      <a:endParaRPr lang="en-US" sz="3200" dirty="0">
                        <a:latin typeface="Calibri"/>
                        <a:ea typeface="Calibri"/>
                        <a:cs typeface="Times New Roman"/>
                      </a:endParaRPr>
                    </a:p>
                    <a:p>
                      <a:pPr marL="0" marR="0">
                        <a:lnSpc>
                          <a:spcPct val="115000"/>
                        </a:lnSpc>
                        <a:spcBef>
                          <a:spcPts val="0"/>
                        </a:spcBef>
                        <a:spcAft>
                          <a:spcPts val="1000"/>
                        </a:spcAft>
                      </a:pPr>
                      <a:r>
                        <a:rPr lang="en-US" sz="3200" b="1" dirty="0">
                          <a:latin typeface="Calibri"/>
                          <a:ea typeface="Calibri"/>
                          <a:cs typeface="Calibri"/>
                        </a:rPr>
                        <a:t>Input activities, practice activities, Task/Checking learning activities.</a:t>
                      </a:r>
                      <a:endParaRPr lang="en-US" sz="3200" dirty="0">
                        <a:latin typeface="Calibri"/>
                        <a:ea typeface="Calibri"/>
                        <a:cs typeface="Times New Roman"/>
                      </a:endParaRPr>
                    </a:p>
                    <a:p>
                      <a:pPr marL="0" marR="0">
                        <a:spcBef>
                          <a:spcPts val="0"/>
                        </a:spcBef>
                        <a:spcAft>
                          <a:spcPts val="600"/>
                        </a:spcAft>
                        <a:tabLst>
                          <a:tab pos="457200" algn="l"/>
                        </a:tabLst>
                      </a:pPr>
                      <a:r>
                        <a:rPr lang="en-JM" sz="3200" dirty="0">
                          <a:solidFill>
                            <a:srgbClr val="00000A"/>
                          </a:solidFill>
                          <a:latin typeface="Calibri"/>
                          <a:ea typeface="Times New Roman"/>
                          <a:cs typeface="Calibri"/>
                        </a:rPr>
                        <a:t>The linked lesson planning has three different but clear stages :</a:t>
                      </a:r>
                      <a:endParaRPr lang="en-US" sz="3200" dirty="0">
                        <a:solidFill>
                          <a:srgbClr val="00000A"/>
                        </a:solidFill>
                        <a:latin typeface="Arial"/>
                        <a:ea typeface="Times New Roman"/>
                        <a:cs typeface="Times New Roman"/>
                      </a:endParaRPr>
                    </a:p>
                    <a:p>
                      <a:pPr marL="0" marR="0">
                        <a:spcBef>
                          <a:spcPts val="0"/>
                        </a:spcBef>
                        <a:spcAft>
                          <a:spcPts val="600"/>
                        </a:spcAft>
                        <a:tabLst>
                          <a:tab pos="457200" algn="l"/>
                        </a:tabLst>
                      </a:pPr>
                      <a:r>
                        <a:rPr lang="en-JM" sz="3200" b="1" dirty="0">
                          <a:solidFill>
                            <a:srgbClr val="00000A"/>
                          </a:solidFill>
                          <a:latin typeface="Calibri"/>
                          <a:ea typeface="Times New Roman"/>
                          <a:cs typeface="Calibri"/>
                        </a:rPr>
                        <a:t>The first one is the input (or presentation) stage</a:t>
                      </a:r>
                      <a:r>
                        <a:rPr lang="en-JM" sz="3200" dirty="0">
                          <a:solidFill>
                            <a:srgbClr val="00000A"/>
                          </a:solidFill>
                          <a:latin typeface="Calibri"/>
                          <a:ea typeface="Times New Roman"/>
                          <a:cs typeface="Calibri"/>
                        </a:rPr>
                        <a:t>. In this stage the teacher provides the text, model language or vocabulary to the students. </a:t>
                      </a:r>
                      <a:endParaRPr lang="en-US" sz="3200" dirty="0">
                        <a:solidFill>
                          <a:srgbClr val="00000A"/>
                        </a:solidFill>
                        <a:latin typeface="Arial"/>
                        <a:ea typeface="Times New Roman"/>
                        <a:cs typeface="Times New Roman"/>
                      </a:endParaRPr>
                    </a:p>
                    <a:p>
                      <a:pPr marL="0" marR="0">
                        <a:spcBef>
                          <a:spcPts val="0"/>
                        </a:spcBef>
                        <a:spcAft>
                          <a:spcPts val="600"/>
                        </a:spcAft>
                        <a:tabLst>
                          <a:tab pos="457200" algn="l"/>
                        </a:tabLst>
                      </a:pPr>
                      <a:r>
                        <a:rPr lang="en-JM" sz="3200" b="1" dirty="0">
                          <a:solidFill>
                            <a:srgbClr val="00000A"/>
                          </a:solidFill>
                          <a:latin typeface="Calibri"/>
                          <a:ea typeface="Times New Roman"/>
                          <a:cs typeface="Calibri"/>
                        </a:rPr>
                        <a:t>The second one is the practice stage</a:t>
                      </a:r>
                      <a:r>
                        <a:rPr lang="en-JM" sz="3200" dirty="0">
                          <a:solidFill>
                            <a:srgbClr val="00000A"/>
                          </a:solidFill>
                          <a:latin typeface="Calibri"/>
                          <a:ea typeface="Times New Roman"/>
                          <a:cs typeface="Calibri"/>
                        </a:rPr>
                        <a:t>. The students do different types of activities (controlled, guided, and free-  (see unit 3 for detail) in this stage either with the help of their classmates or teachers for better understanding of the input. </a:t>
                      </a:r>
                      <a:endParaRPr lang="en-US" sz="3200" dirty="0">
                        <a:solidFill>
                          <a:srgbClr val="00000A"/>
                        </a:solidFill>
                        <a:latin typeface="Arial"/>
                        <a:ea typeface="Times New Roman"/>
                        <a:cs typeface="Times New Roman"/>
                      </a:endParaRPr>
                    </a:p>
                    <a:p>
                      <a:pPr marL="0" marR="0">
                        <a:spcBef>
                          <a:spcPts val="0"/>
                        </a:spcBef>
                        <a:spcAft>
                          <a:spcPts val="600"/>
                        </a:spcAft>
                        <a:tabLst>
                          <a:tab pos="457200" algn="l"/>
                        </a:tabLst>
                      </a:pPr>
                      <a:r>
                        <a:rPr lang="en-JM" sz="3200" b="1" dirty="0">
                          <a:solidFill>
                            <a:srgbClr val="00000A"/>
                          </a:solidFill>
                          <a:latin typeface="Calibri"/>
                          <a:ea typeface="Times New Roman"/>
                          <a:cs typeface="Calibri"/>
                        </a:rPr>
                        <a:t>The third one is the ‘Task (Production)’ stage</a:t>
                      </a:r>
                      <a:r>
                        <a:rPr lang="en-JM" sz="3200" dirty="0">
                          <a:solidFill>
                            <a:srgbClr val="00000A"/>
                          </a:solidFill>
                          <a:latin typeface="Calibri"/>
                          <a:ea typeface="Times New Roman"/>
                          <a:cs typeface="Calibri"/>
                        </a:rPr>
                        <a:t>. In this stage students get the opportunity to do something which could be writing, discussion or making something (e.g. poster) in order to use their new knowledge and language they have learnt in the previous stages (input, practice) and also the previous lessons or classes</a:t>
                      </a:r>
                      <a:r>
                        <a:rPr lang="en-JM" sz="3200" dirty="0">
                          <a:solidFill>
                            <a:srgbClr val="C0504D"/>
                          </a:solidFill>
                          <a:latin typeface="Calibri"/>
                          <a:ea typeface="Times New Roman"/>
                          <a:cs typeface="Calibri"/>
                        </a:rPr>
                        <a:t> .</a:t>
                      </a:r>
                      <a:r>
                        <a:rPr lang="en-JM" sz="3200" dirty="0">
                          <a:solidFill>
                            <a:srgbClr val="00000A"/>
                          </a:solidFill>
                          <a:latin typeface="Calibri"/>
                          <a:ea typeface="Times New Roman"/>
                          <a:cs typeface="Calibri"/>
                        </a:rPr>
                        <a:t> It helps them to build up confidence in using English and they start to become communicative users of English.</a:t>
                      </a:r>
                      <a:endParaRPr lang="en-US" sz="3200" dirty="0">
                        <a:solidFill>
                          <a:srgbClr val="00000A"/>
                        </a:solidFill>
                        <a:latin typeface="Arial"/>
                        <a:ea typeface="Times New Roman"/>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35841" name="Rectangle 1"/>
          <p:cNvSpPr>
            <a:spLocks noChangeArrowheads="1"/>
          </p:cNvSpPr>
          <p:nvPr/>
        </p:nvSpPr>
        <p:spPr bwMode="auto">
          <a:xfrm>
            <a:off x="457200" y="217968"/>
            <a:ext cx="17221200" cy="789219"/>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783732" algn="l"/>
              </a:tabLst>
            </a:pPr>
            <a:r>
              <a:rPr lang="en-US" sz="4100" b="1" dirty="0" smtClean="0">
                <a:latin typeface="Arial" pitchFamily="34" charset="0"/>
                <a:ea typeface="Calibri" pitchFamily="34" charset="0"/>
                <a:cs typeface="Calibri" pitchFamily="34" charset="0"/>
              </a:rPr>
              <a:t>RESOURCE PAPER-35 :</a:t>
            </a:r>
            <a:r>
              <a:rPr lang="en-JM" sz="4100" b="1" dirty="0" smtClean="0">
                <a:latin typeface="Arial" pitchFamily="34" charset="0"/>
                <a:ea typeface="Calibri" pitchFamily="34" charset="0"/>
                <a:cs typeface="Calibri" pitchFamily="34" charset="0"/>
              </a:rPr>
              <a:t> IPT linked lesson planning</a:t>
            </a:r>
            <a:endParaRPr lang="en-JM"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500" fill="hold"/>
                                        <p:tgtEl>
                                          <p:spTgt spid="35841"/>
                                        </p:tgtEl>
                                        <p:attrNameLst>
                                          <p:attrName>ppt_w</p:attrName>
                                        </p:attrNameLst>
                                      </p:cBhvr>
                                      <p:tavLst>
                                        <p:tav tm="0">
                                          <p:val>
                                            <p:fltVal val="0"/>
                                          </p:val>
                                        </p:tav>
                                        <p:tav tm="100000">
                                          <p:val>
                                            <p:strVal val="#ppt_w"/>
                                          </p:val>
                                        </p:tav>
                                      </p:tavLst>
                                    </p:anim>
                                    <p:anim calcmode="lin" valueType="num">
                                      <p:cBhvr>
                                        <p:cTn id="8" dur="500" fill="hold"/>
                                        <p:tgtEl>
                                          <p:spTgt spid="35841"/>
                                        </p:tgtEl>
                                        <p:attrNameLst>
                                          <p:attrName>ppt_h</p:attrName>
                                        </p:attrNameLst>
                                      </p:cBhvr>
                                      <p:tavLst>
                                        <p:tav tm="0">
                                          <p:val>
                                            <p:fltVal val="0"/>
                                          </p:val>
                                        </p:tav>
                                        <p:tav tm="100000">
                                          <p:val>
                                            <p:strVal val="#ppt_h"/>
                                          </p:val>
                                        </p:tav>
                                      </p:tavLst>
                                    </p:anim>
                                    <p:anim calcmode="lin" valueType="num">
                                      <p:cBhvr>
                                        <p:cTn id="9" dur="500" fill="hold"/>
                                        <p:tgtEl>
                                          <p:spTgt spid="35841"/>
                                        </p:tgtEl>
                                        <p:attrNameLst>
                                          <p:attrName>style.rotation</p:attrName>
                                        </p:attrNameLst>
                                      </p:cBhvr>
                                      <p:tavLst>
                                        <p:tav tm="0">
                                          <p:val>
                                            <p:fltVal val="360"/>
                                          </p:val>
                                        </p:tav>
                                        <p:tav tm="100000">
                                          <p:val>
                                            <p:fltVal val="0"/>
                                          </p:val>
                                        </p:tav>
                                      </p:tavLst>
                                    </p:anim>
                                    <p:animEffect transition="in" filter="fade">
                                      <p:cBhvr>
                                        <p:cTn id="10" dur="500"/>
                                        <p:tgtEl>
                                          <p:spTgt spid="3584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1.gstatic.com/images?q=tbn:ANd9GcSlh3DaDS8yUEjADBSHSgB55yuF1Ojj9Bo0jsFhKBQrzA6pdcAaOfL6SBab3A"/>
          <p:cNvPicPr/>
          <p:nvPr/>
        </p:nvPicPr>
        <p:blipFill>
          <a:blip r:embed="rId2" cstate="print"/>
          <a:srcRect/>
          <a:stretch>
            <a:fillRect/>
          </a:stretch>
        </p:blipFill>
        <p:spPr bwMode="auto">
          <a:xfrm>
            <a:off x="3505201" y="457200"/>
            <a:ext cx="10515602"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Content Placeholder 3" descr="http://t3.gstatic.com/images?q=tbn:ANd9GcTIxIwva77cZnCwL3D6RNOSfYcMxddBh1uSbbSrdwnG8NOmQOYkA4vWyA"/>
          <p:cNvPicPr>
            <a:picLocks/>
          </p:cNvPicPr>
          <p:nvPr/>
        </p:nvPicPr>
        <p:blipFill>
          <a:blip r:embed="rId3" cstate="print"/>
          <a:srcRect/>
          <a:stretch>
            <a:fillRect/>
          </a:stretch>
        </p:blipFill>
        <p:spPr>
          <a:xfrm>
            <a:off x="5867400" y="5029200"/>
            <a:ext cx="6248400" cy="3104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609600" y="-17076"/>
            <a:ext cx="17068800" cy="1727937"/>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400" b="1" dirty="0" smtClean="0">
                <a:solidFill>
                  <a:srgbClr val="000000"/>
                </a:solidFill>
                <a:latin typeface="Arial" pitchFamily="34" charset="0"/>
                <a:ea typeface="Calibri" pitchFamily="34" charset="0"/>
                <a:cs typeface="Calibri" pitchFamily="34" charset="0"/>
              </a:rPr>
              <a:t>Day-5</a:t>
            </a:r>
            <a:endParaRPr lang="en-US" sz="3400" dirty="0" smtClean="0">
              <a:latin typeface="Arial" pitchFamily="34" charset="0"/>
              <a:cs typeface="Arial" pitchFamily="34" charset="0"/>
            </a:endParaRPr>
          </a:p>
          <a:p>
            <a:pPr algn="ctr" eaLnBrk="0" fontAlgn="base" hangingPunct="0">
              <a:spcBef>
                <a:spcPct val="0"/>
              </a:spcBef>
              <a:spcAft>
                <a:spcPct val="0"/>
              </a:spcAft>
            </a:pPr>
            <a:r>
              <a:rPr lang="en-US" sz="3400" b="1" dirty="0" smtClean="0">
                <a:solidFill>
                  <a:srgbClr val="000000"/>
                </a:solidFill>
                <a:latin typeface="Arial" pitchFamily="34" charset="0"/>
                <a:ea typeface="Calibri" pitchFamily="34" charset="0"/>
                <a:cs typeface="Calibri" pitchFamily="34" charset="0"/>
              </a:rPr>
              <a:t>Session-3</a:t>
            </a:r>
            <a:endParaRPr lang="en-US" sz="3400" dirty="0" smtClean="0">
              <a:latin typeface="Arial" pitchFamily="34" charset="0"/>
              <a:cs typeface="Arial" pitchFamily="34" charset="0"/>
            </a:endParaRPr>
          </a:p>
          <a:p>
            <a:pPr algn="ctr" eaLnBrk="0" fontAlgn="base" hangingPunct="0">
              <a:spcBef>
                <a:spcPct val="0"/>
              </a:spcBef>
              <a:spcAft>
                <a:spcPct val="0"/>
              </a:spcAft>
            </a:pPr>
            <a:r>
              <a:rPr lang="en-US" sz="3400" b="1" dirty="0" smtClean="0">
                <a:solidFill>
                  <a:srgbClr val="000000"/>
                </a:solidFill>
                <a:latin typeface="Arial" pitchFamily="34" charset="0"/>
                <a:ea typeface="Calibri" pitchFamily="34" charset="0"/>
                <a:cs typeface="Calibri" pitchFamily="34" charset="0"/>
              </a:rPr>
              <a:t>Developing MCQ and CRQ items according to Competency</a:t>
            </a:r>
            <a:endParaRPr lang="en-US" sz="3400" dirty="0" smtClean="0">
              <a:latin typeface="Arial" pitchFamily="34" charset="0"/>
              <a:cs typeface="Arial" pitchFamily="34" charset="0"/>
            </a:endParaRPr>
          </a:p>
        </p:txBody>
      </p:sp>
      <p:sp>
        <p:nvSpPr>
          <p:cNvPr id="3" name="Rectangle 2"/>
          <p:cNvSpPr/>
          <p:nvPr/>
        </p:nvSpPr>
        <p:spPr>
          <a:xfrm>
            <a:off x="685800" y="1828800"/>
            <a:ext cx="16992600" cy="789219"/>
          </a:xfrm>
          <a:prstGeom prst="rect">
            <a:avLst/>
          </a:prstGeom>
          <a:solidFill>
            <a:schemeClr val="accent5">
              <a:lumMod val="40000"/>
              <a:lumOff val="60000"/>
            </a:schemeClr>
          </a:solidFill>
          <a:ln w="28575">
            <a:solidFill>
              <a:srgbClr val="FF0000"/>
            </a:solidFill>
          </a:ln>
        </p:spPr>
        <p:txBody>
          <a:bodyPr wrap="square" lIns="156746" tIns="78373" rIns="156746" bIns="78373">
            <a:spAutoFit/>
          </a:bodyPr>
          <a:lstStyle/>
          <a:p>
            <a:pPr algn="ctr"/>
            <a:r>
              <a:rPr lang="en-US" sz="4100" b="1" dirty="0" smtClean="0"/>
              <a:t>Activity-1: Warm up</a:t>
            </a:r>
            <a:r>
              <a:rPr lang="en-US" b="1" dirty="0" smtClean="0"/>
              <a:t>	</a:t>
            </a:r>
            <a:endParaRPr lang="en-US" dirty="0"/>
          </a:p>
        </p:txBody>
      </p:sp>
      <p:sp>
        <p:nvSpPr>
          <p:cNvPr id="4" name="Rectangle 3"/>
          <p:cNvSpPr/>
          <p:nvPr/>
        </p:nvSpPr>
        <p:spPr>
          <a:xfrm>
            <a:off x="685800" y="2819400"/>
            <a:ext cx="16992600" cy="789219"/>
          </a:xfrm>
          <a:prstGeom prst="rect">
            <a:avLst/>
          </a:prstGeom>
          <a:solidFill>
            <a:schemeClr val="accent4">
              <a:lumMod val="60000"/>
              <a:lumOff val="40000"/>
            </a:schemeClr>
          </a:solidFill>
          <a:ln w="28575">
            <a:solidFill>
              <a:srgbClr val="FF0000"/>
            </a:solidFill>
          </a:ln>
        </p:spPr>
        <p:txBody>
          <a:bodyPr wrap="square" lIns="156746" tIns="78373" rIns="156746" bIns="78373">
            <a:spAutoFit/>
          </a:bodyPr>
          <a:lstStyle/>
          <a:p>
            <a:pPr algn="ctr"/>
            <a:r>
              <a:rPr lang="en-US" sz="4100" b="1" dirty="0" smtClean="0"/>
              <a:t>Activity-2: Identify the different types of test items</a:t>
            </a:r>
            <a:r>
              <a:rPr lang="en-US" b="1" dirty="0" smtClean="0"/>
              <a:t>. </a:t>
            </a:r>
            <a:endParaRPr lang="en-US" dirty="0"/>
          </a:p>
        </p:txBody>
      </p:sp>
      <p:sp>
        <p:nvSpPr>
          <p:cNvPr id="36866" name="Rectangle 2"/>
          <p:cNvSpPr>
            <a:spLocks noChangeArrowheads="1"/>
          </p:cNvSpPr>
          <p:nvPr/>
        </p:nvSpPr>
        <p:spPr bwMode="auto">
          <a:xfrm rot="10800000" flipV="1">
            <a:off x="762000" y="3770041"/>
            <a:ext cx="16916400" cy="1738938"/>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Collect different types of Test items on the board that we use to assess students’ learning achievement.  </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36867" name="Rectangle 3"/>
          <p:cNvSpPr>
            <a:spLocks noChangeArrowheads="1"/>
          </p:cNvSpPr>
          <p:nvPr/>
        </p:nvSpPr>
        <p:spPr bwMode="auto">
          <a:xfrm>
            <a:off x="762000" y="5678614"/>
            <a:ext cx="16916400" cy="3312986"/>
          </a:xfrm>
          <a:prstGeom prst="rect">
            <a:avLst/>
          </a:prstGeom>
          <a:solidFill>
            <a:schemeClr val="accent4">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buFontTx/>
              <a:buChar char="•"/>
            </a:pPr>
            <a:r>
              <a:rPr lang="en-US" sz="4100" dirty="0" smtClean="0">
                <a:solidFill>
                  <a:srgbClr val="000000"/>
                </a:solidFill>
                <a:latin typeface="Arial" pitchFamily="34" charset="0"/>
                <a:ea typeface="Calibri" pitchFamily="34" charset="0"/>
                <a:cs typeface="Calibri" pitchFamily="34" charset="0"/>
              </a:rPr>
              <a:t>Oral</a:t>
            </a:r>
            <a:endParaRPr lang="en-US" sz="4100" dirty="0" smtClean="0">
              <a:latin typeface="Arial" pitchFamily="34" charset="0"/>
              <a:cs typeface="Arial" pitchFamily="34" charset="0"/>
            </a:endParaRPr>
          </a:p>
          <a:p>
            <a:pPr eaLnBrk="0" fontAlgn="base" hangingPunct="0">
              <a:spcBef>
                <a:spcPct val="0"/>
              </a:spcBef>
              <a:spcAft>
                <a:spcPct val="0"/>
              </a:spcAft>
              <a:buFontTx/>
              <a:buChar char="•"/>
            </a:pPr>
            <a:r>
              <a:rPr lang="en-US" sz="4100" dirty="0" smtClean="0">
                <a:solidFill>
                  <a:srgbClr val="000000"/>
                </a:solidFill>
                <a:latin typeface="Arial" pitchFamily="34" charset="0"/>
                <a:ea typeface="Calibri" pitchFamily="34" charset="0"/>
                <a:cs typeface="Calibri" pitchFamily="34" charset="0"/>
              </a:rPr>
              <a:t>written</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err="1" smtClean="0">
                <a:solidFill>
                  <a:srgbClr val="000000"/>
                </a:solidFill>
                <a:latin typeface="Arial" pitchFamily="34" charset="0"/>
                <a:ea typeface="Calibri" pitchFamily="34" charset="0"/>
                <a:cs typeface="Calibri" pitchFamily="34" charset="0"/>
              </a:rPr>
              <a:t>i</a:t>
            </a:r>
            <a:r>
              <a:rPr lang="en-US" sz="4100" dirty="0" smtClean="0">
                <a:solidFill>
                  <a:srgbClr val="000000"/>
                </a:solidFill>
                <a:latin typeface="Arial" pitchFamily="34" charset="0"/>
                <a:ea typeface="Calibri" pitchFamily="34" charset="0"/>
                <a:cs typeface="Calibri" pitchFamily="34" charset="0"/>
              </a:rPr>
              <a:t>) Objectives- True-false, Fill in the gap, matching, write in a word, MCQ (multiple choice Question)</a:t>
            </a: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ii) CRQ- Constructed Response Question</a:t>
            </a:r>
            <a:r>
              <a:rPr lang="en-US" sz="41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6865"/>
                                        </p:tgtEl>
                                        <p:attrNameLst>
                                          <p:attrName>style.visibility</p:attrName>
                                        </p:attrNameLst>
                                      </p:cBhvr>
                                      <p:to>
                                        <p:strVal val="visible"/>
                                      </p:to>
                                    </p:set>
                                    <p:anim calcmode="lin" valueType="num">
                                      <p:cBhvr>
                                        <p:cTn id="7" dur="1000" fill="hold"/>
                                        <p:tgtEl>
                                          <p:spTgt spid="36865"/>
                                        </p:tgtEl>
                                        <p:attrNameLst>
                                          <p:attrName>ppt_w</p:attrName>
                                        </p:attrNameLst>
                                      </p:cBhvr>
                                      <p:tavLst>
                                        <p:tav tm="0">
                                          <p:val>
                                            <p:fltVal val="0"/>
                                          </p:val>
                                        </p:tav>
                                        <p:tav tm="100000">
                                          <p:val>
                                            <p:strVal val="#ppt_w"/>
                                          </p:val>
                                        </p:tav>
                                      </p:tavLst>
                                    </p:anim>
                                    <p:anim calcmode="lin" valueType="num">
                                      <p:cBhvr>
                                        <p:cTn id="8" dur="1000" fill="hold"/>
                                        <p:tgtEl>
                                          <p:spTgt spid="36865"/>
                                        </p:tgtEl>
                                        <p:attrNameLst>
                                          <p:attrName>ppt_h</p:attrName>
                                        </p:attrNameLst>
                                      </p:cBhvr>
                                      <p:tavLst>
                                        <p:tav tm="0">
                                          <p:val>
                                            <p:fltVal val="0"/>
                                          </p:val>
                                        </p:tav>
                                        <p:tav tm="100000">
                                          <p:val>
                                            <p:strVal val="#ppt_h"/>
                                          </p:val>
                                        </p:tav>
                                      </p:tavLst>
                                    </p:anim>
                                    <p:anim calcmode="lin" valueType="num">
                                      <p:cBhvr>
                                        <p:cTn id="9" dur="1000" fill="hold"/>
                                        <p:tgtEl>
                                          <p:spTgt spid="36865"/>
                                        </p:tgtEl>
                                        <p:attrNameLst>
                                          <p:attrName>style.rotation</p:attrName>
                                        </p:attrNameLst>
                                      </p:cBhvr>
                                      <p:tavLst>
                                        <p:tav tm="0">
                                          <p:val>
                                            <p:fltVal val="90"/>
                                          </p:val>
                                        </p:tav>
                                        <p:tav tm="100000">
                                          <p:val>
                                            <p:fltVal val="0"/>
                                          </p:val>
                                        </p:tav>
                                      </p:tavLst>
                                    </p:anim>
                                    <p:animEffect transition="in" filter="fade">
                                      <p:cBhvr>
                                        <p:cTn id="10" dur="1000"/>
                                        <p:tgtEl>
                                          <p:spTgt spid="3686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6866"/>
                                        </p:tgtEl>
                                        <p:attrNameLst>
                                          <p:attrName>style.visibility</p:attrName>
                                        </p:attrNameLst>
                                      </p:cBhvr>
                                      <p:to>
                                        <p:strVal val="visible"/>
                                      </p:to>
                                    </p:set>
                                    <p:anim calcmode="lin" valueType="num">
                                      <p:cBhvr>
                                        <p:cTn id="28" dur="1000" fill="hold"/>
                                        <p:tgtEl>
                                          <p:spTgt spid="36866"/>
                                        </p:tgtEl>
                                        <p:attrNameLst>
                                          <p:attrName>ppt_w</p:attrName>
                                        </p:attrNameLst>
                                      </p:cBhvr>
                                      <p:tavLst>
                                        <p:tav tm="0">
                                          <p:val>
                                            <p:strVal val="#ppt_w*0.70"/>
                                          </p:val>
                                        </p:tav>
                                        <p:tav tm="100000">
                                          <p:val>
                                            <p:strVal val="#ppt_w"/>
                                          </p:val>
                                        </p:tav>
                                      </p:tavLst>
                                    </p:anim>
                                    <p:anim calcmode="lin" valueType="num">
                                      <p:cBhvr>
                                        <p:cTn id="29" dur="1000" fill="hold"/>
                                        <p:tgtEl>
                                          <p:spTgt spid="36866"/>
                                        </p:tgtEl>
                                        <p:attrNameLst>
                                          <p:attrName>ppt_h</p:attrName>
                                        </p:attrNameLst>
                                      </p:cBhvr>
                                      <p:tavLst>
                                        <p:tav tm="0">
                                          <p:val>
                                            <p:strVal val="#ppt_h"/>
                                          </p:val>
                                        </p:tav>
                                        <p:tav tm="100000">
                                          <p:val>
                                            <p:strVal val="#ppt_h"/>
                                          </p:val>
                                        </p:tav>
                                      </p:tavLst>
                                    </p:anim>
                                    <p:animEffect transition="in" filter="fade">
                                      <p:cBhvr>
                                        <p:cTn id="30" dur="1000"/>
                                        <p:tgtEl>
                                          <p:spTgt spid="3686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6867"/>
                                        </p:tgtEl>
                                        <p:attrNameLst>
                                          <p:attrName>style.visibility</p:attrName>
                                        </p:attrNameLst>
                                      </p:cBhvr>
                                      <p:to>
                                        <p:strVal val="visible"/>
                                      </p:to>
                                    </p:set>
                                    <p:animEffect transition="in" filter="blinds(horizontal)">
                                      <p:cBhvr>
                                        <p:cTn id="35"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P spid="3" grpId="0" animBg="1"/>
      <p:bldP spid="4" grpId="0" animBg="1"/>
      <p:bldP spid="36866" grpId="0" animBg="1"/>
      <p:bldP spid="368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rot="10800000" flipV="1">
            <a:off x="457200" y="1"/>
            <a:ext cx="17373600" cy="492443"/>
          </a:xfrm>
          <a:prstGeom prst="rect">
            <a:avLst/>
          </a:prstGeom>
          <a:solidFill>
            <a:schemeClr val="accent1">
              <a:lumMod val="60000"/>
              <a:lumOff val="4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eaLnBrk="0" fontAlgn="base" hangingPunct="0">
              <a:spcBef>
                <a:spcPct val="0"/>
              </a:spcBef>
              <a:spcAft>
                <a:spcPct val="0"/>
              </a:spcAft>
            </a:pPr>
            <a:r>
              <a:rPr lang="en-US" sz="3200" dirty="0" smtClean="0">
                <a:solidFill>
                  <a:srgbClr val="000000"/>
                </a:solidFill>
                <a:latin typeface="Arial" pitchFamily="34" charset="0"/>
                <a:ea typeface="Calibri" pitchFamily="34" charset="0"/>
                <a:cs typeface="Calibri" pitchFamily="34" charset="0"/>
              </a:rPr>
              <a:t>Ask them which test item is not used in written exam (Oral and True-false) </a:t>
            </a:r>
            <a:endParaRPr lang="en-US" sz="3200" dirty="0" smtClean="0">
              <a:latin typeface="Arial" pitchFamily="34" charset="0"/>
              <a:cs typeface="Arial" pitchFamily="34" charset="0"/>
            </a:endParaRPr>
          </a:p>
        </p:txBody>
      </p:sp>
      <p:sp>
        <p:nvSpPr>
          <p:cNvPr id="37890" name="Rectangle 2"/>
          <p:cNvSpPr>
            <a:spLocks noChangeArrowheads="1"/>
          </p:cNvSpPr>
          <p:nvPr/>
        </p:nvSpPr>
        <p:spPr bwMode="auto">
          <a:xfrm rot="10800000" flipV="1">
            <a:off x="457200" y="609601"/>
            <a:ext cx="17373600" cy="1477328"/>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3200" dirty="0" smtClean="0">
                <a:solidFill>
                  <a:srgbClr val="000000"/>
                </a:solidFill>
                <a:latin typeface="Arial" pitchFamily="34" charset="0"/>
                <a:ea typeface="Calibri" pitchFamily="34" charset="0"/>
                <a:cs typeface="Calibri" pitchFamily="34" charset="0"/>
              </a:rPr>
              <a:t>Explain why True-false item is not used in the competency based test because  by guessing 50% or more marks could be obtained. Clarify the different types of items with the help of </a:t>
            </a:r>
            <a:r>
              <a:rPr lang="en-US" sz="3200" b="1" u="sng" dirty="0" smtClean="0">
                <a:solidFill>
                  <a:srgbClr val="000000"/>
                </a:solidFill>
                <a:latin typeface="Arial" pitchFamily="34" charset="0"/>
                <a:ea typeface="Calibri" pitchFamily="34" charset="0"/>
                <a:cs typeface="Calibri" pitchFamily="34" charset="0"/>
              </a:rPr>
              <a:t>Resource paper-36</a:t>
            </a:r>
            <a:r>
              <a:rPr lang="en-US" sz="3200" dirty="0" smtClean="0">
                <a:solidFill>
                  <a:srgbClr val="000000"/>
                </a:solidFill>
                <a:latin typeface="Arial" pitchFamily="34" charset="0"/>
                <a:ea typeface="Calibri" pitchFamily="34" charset="0"/>
                <a:cs typeface="Calibri" pitchFamily="34" charset="0"/>
              </a:rPr>
              <a:t> if necessary.</a:t>
            </a:r>
            <a:endParaRPr lang="en-US" sz="3200" dirty="0" smtClean="0">
              <a:latin typeface="Arial" pitchFamily="34" charset="0"/>
              <a:cs typeface="Arial" pitchFamily="34" charset="0"/>
            </a:endParaRPr>
          </a:p>
        </p:txBody>
      </p:sp>
      <p:sp>
        <p:nvSpPr>
          <p:cNvPr id="37891" name="Rectangle 3"/>
          <p:cNvSpPr>
            <a:spLocks noChangeArrowheads="1"/>
          </p:cNvSpPr>
          <p:nvPr/>
        </p:nvSpPr>
        <p:spPr bwMode="auto">
          <a:xfrm>
            <a:off x="457200" y="2209800"/>
            <a:ext cx="17373600" cy="7001917"/>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fontAlgn="base">
              <a:spcBef>
                <a:spcPct val="0"/>
              </a:spcBef>
              <a:spcAft>
                <a:spcPct val="0"/>
              </a:spcAft>
            </a:pPr>
            <a:r>
              <a:rPr lang="en-US" sz="2400" u="sng" dirty="0" smtClean="0">
                <a:latin typeface="SutonnyMJ" pitchFamily="2" charset="0"/>
                <a:ea typeface="Calibri" pitchFamily="34" charset="0"/>
                <a:cs typeface="SutonnyMJ" pitchFamily="2" charset="0"/>
              </a:rPr>
              <a:t> </a:t>
            </a:r>
            <a:r>
              <a:rPr lang="en-US" sz="2400" u="sng" dirty="0" smtClean="0">
                <a:latin typeface="Arial" pitchFamily="34" charset="0"/>
                <a:ea typeface="Calibri" pitchFamily="34" charset="0"/>
                <a:cs typeface="Calibri" pitchFamily="34" charset="0"/>
              </a:rPr>
              <a:t> </a:t>
            </a:r>
            <a:r>
              <a:rPr lang="en-US" sz="3400" u="sng" dirty="0" smtClean="0">
                <a:solidFill>
                  <a:srgbClr val="FF0000"/>
                </a:solidFill>
                <a:latin typeface="Arial" pitchFamily="34" charset="0"/>
                <a:ea typeface="Calibri" pitchFamily="34" charset="0"/>
                <a:cs typeface="Calibri" pitchFamily="34" charset="0"/>
              </a:rPr>
              <a:t>Resource paper-36:</a:t>
            </a:r>
            <a:endParaRPr lang="en-US" sz="3400" dirty="0" smtClean="0">
              <a:solidFill>
                <a:srgbClr val="FF0000"/>
              </a:solidFill>
              <a:latin typeface="Arial" pitchFamily="34" charset="0"/>
              <a:cs typeface="Arial" pitchFamily="34" charset="0"/>
            </a:endParaRPr>
          </a:p>
          <a:p>
            <a:pPr eaLnBrk="0" fontAlgn="base" hangingPunct="0">
              <a:spcBef>
                <a:spcPct val="0"/>
              </a:spcBef>
              <a:spcAft>
                <a:spcPct val="0"/>
              </a:spcAft>
            </a:pPr>
            <a:r>
              <a:rPr lang="en-US" sz="2600" dirty="0" smtClean="0">
                <a:latin typeface="Arial" pitchFamily="34" charset="0"/>
                <a:ea typeface="Calibri" pitchFamily="34" charset="0"/>
                <a:cs typeface="Calibri" pitchFamily="34" charset="0"/>
              </a:rPr>
              <a:t>Types of test</a:t>
            </a:r>
            <a:endParaRPr lang="en-US" sz="2600" dirty="0" smtClean="0">
              <a:latin typeface="Arial" pitchFamily="34" charset="0"/>
              <a:cs typeface="Arial" pitchFamily="34"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Oral test: Teacher asks questions orally and the learners also answer orally.</a:t>
            </a:r>
            <a:endParaRPr lang="en-US" sz="2600" dirty="0" smtClean="0">
              <a:latin typeface="Arial" pitchFamily="34" charset="0"/>
              <a:cs typeface="Arial" pitchFamily="34"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Written test: Learners write the answer of the questions in the answer paper.</a:t>
            </a:r>
            <a:endParaRPr lang="en-US" sz="2600" dirty="0" smtClean="0">
              <a:latin typeface="Arial" pitchFamily="34" charset="0"/>
              <a:cs typeface="Arial" pitchFamily="34" charset="0"/>
            </a:endParaRPr>
          </a:p>
          <a:p>
            <a:pPr eaLnBrk="0" fontAlgn="base" hangingPunct="0">
              <a:spcBef>
                <a:spcPct val="0"/>
              </a:spcBef>
              <a:spcAft>
                <a:spcPct val="0"/>
              </a:spcAft>
            </a:pPr>
            <a:r>
              <a:rPr lang="en-US" sz="2600" dirty="0" smtClean="0">
                <a:latin typeface="Arial" pitchFamily="34" charset="0"/>
                <a:ea typeface="Calibri" pitchFamily="34" charset="0"/>
                <a:cs typeface="Calibri" pitchFamily="34" charset="0"/>
              </a:rPr>
              <a:t>Written test are two types</a:t>
            </a:r>
            <a:endParaRPr lang="en-US" sz="2600" dirty="0" smtClean="0">
              <a:latin typeface="Arial" pitchFamily="34" charset="0"/>
              <a:cs typeface="Arial" pitchFamily="34"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Constructed Response Questions- short answer type, descriptive types</a:t>
            </a:r>
            <a:endParaRPr lang="en-US" sz="2600" dirty="0" smtClean="0">
              <a:latin typeface="Arial" pitchFamily="34" charset="0"/>
              <a:cs typeface="Arial" pitchFamily="34"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Objective types items: They are 5 types- answer in a word, MCQ, Matching, fill in the gaps, true-false.</a:t>
            </a:r>
            <a:endParaRPr lang="en-US" sz="2600" dirty="0" smtClean="0">
              <a:latin typeface="Arial" pitchFamily="34" charset="0"/>
              <a:cs typeface="Arial" pitchFamily="34" charset="0"/>
            </a:endParaRPr>
          </a:p>
          <a:p>
            <a:pPr eaLnBrk="0" fontAlgn="base" hangingPunct="0">
              <a:spcBef>
                <a:spcPct val="0"/>
              </a:spcBef>
              <a:spcAft>
                <a:spcPct val="0"/>
              </a:spcAft>
            </a:pPr>
            <a:r>
              <a:rPr lang="en-US" sz="2600" b="1" dirty="0" smtClean="0">
                <a:latin typeface="Arial" pitchFamily="34" charset="0"/>
                <a:ea typeface="Calibri" pitchFamily="34" charset="0"/>
                <a:cs typeface="Calibri" pitchFamily="34" charset="0"/>
              </a:rPr>
              <a:t>Advantages of constructed response questions</a:t>
            </a:r>
            <a:endParaRPr lang="en-US" sz="2600" dirty="0" smtClean="0">
              <a:latin typeface="Arial" pitchFamily="34" charset="0"/>
              <a:cs typeface="Arial" pitchFamily="34"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can measure learner’s subject knowledge, understanding, analyzing, synthesizing and evaluating skills</a:t>
            </a:r>
            <a:endParaRPr lang="en-US" sz="2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learners can express opinions and attitude in their own style.</a:t>
            </a:r>
            <a:endParaRPr lang="en-US" sz="2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can measure learner’s literary knowledge, sentence construction ability and ability of writing style</a:t>
            </a:r>
            <a:endParaRPr lang="en-US" sz="2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can measure learner’s  thinking and imagination power. </a:t>
            </a:r>
            <a:endParaRPr lang="en-US" sz="2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2600" dirty="0" smtClean="0">
                <a:latin typeface="Arial" pitchFamily="34" charset="0"/>
                <a:ea typeface="Calibri" pitchFamily="34" charset="0"/>
                <a:cs typeface="Calibri" pitchFamily="34" charset="0"/>
              </a:rPr>
              <a:t>Learners acquire the skill of writing in an organized way</a:t>
            </a:r>
            <a:endParaRPr lang="en-US" sz="2600" dirty="0" smtClean="0">
              <a:latin typeface="Arial" pitchFamily="34" charset="0"/>
              <a:cs typeface="Arial" pitchFamily="34" charset="0"/>
            </a:endParaRPr>
          </a:p>
          <a:p>
            <a:pPr eaLnBrk="0" fontAlgn="base" hangingPunct="0">
              <a:spcBef>
                <a:spcPct val="0"/>
              </a:spcBef>
              <a:spcAft>
                <a:spcPct val="0"/>
              </a:spcAft>
            </a:pPr>
            <a:r>
              <a:rPr lang="en-US" sz="2600" b="1" dirty="0" smtClean="0">
                <a:latin typeface="Arial" pitchFamily="34" charset="0"/>
                <a:ea typeface="Calibri" pitchFamily="34" charset="0"/>
                <a:cs typeface="Calibri" pitchFamily="34" charset="0"/>
              </a:rPr>
              <a:t>Disadvantages of constructed response questions</a:t>
            </a:r>
            <a:endParaRPr lang="en-US" sz="2600" dirty="0" smtClean="0">
              <a:latin typeface="Arial" pitchFamily="34" charset="0"/>
              <a:cs typeface="Arial" pitchFamily="34" charset="0"/>
            </a:endParaRPr>
          </a:p>
          <a:p>
            <a:pPr eaLnBrk="0" fontAlgn="base" hangingPunct="0">
              <a:spcBef>
                <a:spcPct val="0"/>
              </a:spcBef>
              <a:spcAft>
                <a:spcPct val="0"/>
              </a:spcAft>
              <a:buFontTx/>
              <a:buChar char="•"/>
            </a:pPr>
            <a:r>
              <a:rPr lang="en-US" sz="2600" b="1" dirty="0" smtClean="0">
                <a:latin typeface="Arial" pitchFamily="34" charset="0"/>
                <a:ea typeface="Calibri" pitchFamily="34" charset="0"/>
                <a:cs typeface="Calibri" pitchFamily="34" charset="0"/>
              </a:rPr>
              <a:t>Marking is varied a lot by marker to marker.</a:t>
            </a:r>
            <a:endParaRPr lang="en-US" sz="2600" dirty="0" smtClean="0">
              <a:latin typeface="Arial" pitchFamily="34" charset="0"/>
              <a:ea typeface="Calibri" pitchFamily="34" charset="0"/>
              <a:cs typeface="Times New Roman" pitchFamily="18" charset="0"/>
            </a:endParaRPr>
          </a:p>
          <a:p>
            <a:pPr eaLnBrk="0" fontAlgn="base" hangingPunct="0">
              <a:spcBef>
                <a:spcPct val="0"/>
              </a:spcBef>
              <a:spcAft>
                <a:spcPct val="0"/>
              </a:spcAft>
              <a:buFontTx/>
              <a:buChar char="•"/>
            </a:pPr>
            <a:r>
              <a:rPr lang="en-US" sz="2600" b="1" dirty="0" smtClean="0">
                <a:latin typeface="Arial" pitchFamily="34" charset="0"/>
                <a:ea typeface="Calibri" pitchFamily="34" charset="0"/>
                <a:cs typeface="Calibri" pitchFamily="34" charset="0"/>
              </a:rPr>
              <a:t>can’t compare students intellectuality and achievement.</a:t>
            </a:r>
            <a:endParaRPr lang="en-US" sz="26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7889"/>
                                        </p:tgtEl>
                                        <p:attrNameLst>
                                          <p:attrName>style.visibility</p:attrName>
                                        </p:attrNameLst>
                                      </p:cBhvr>
                                      <p:to>
                                        <p:strVal val="visible"/>
                                      </p:to>
                                    </p:set>
                                    <p:anim calcmode="lin" valueType="num">
                                      <p:cBhvr>
                                        <p:cTn id="7" dur="500" fill="hold"/>
                                        <p:tgtEl>
                                          <p:spTgt spid="3788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889"/>
                                        </p:tgtEl>
                                        <p:attrNameLst>
                                          <p:attrName>ppt_y</p:attrName>
                                        </p:attrNameLst>
                                      </p:cBhvr>
                                      <p:tavLst>
                                        <p:tav tm="0">
                                          <p:val>
                                            <p:strVal val="#ppt_y"/>
                                          </p:val>
                                        </p:tav>
                                        <p:tav tm="100000">
                                          <p:val>
                                            <p:strVal val="#ppt_y"/>
                                          </p:val>
                                        </p:tav>
                                      </p:tavLst>
                                    </p:anim>
                                    <p:anim calcmode="lin" valueType="num">
                                      <p:cBhvr>
                                        <p:cTn id="9" dur="500" fill="hold"/>
                                        <p:tgtEl>
                                          <p:spTgt spid="3788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88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88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7890"/>
                                        </p:tgtEl>
                                        <p:attrNameLst>
                                          <p:attrName>style.visibility</p:attrName>
                                        </p:attrNameLst>
                                      </p:cBhvr>
                                      <p:to>
                                        <p:strVal val="visible"/>
                                      </p:to>
                                    </p:set>
                                    <p:animEffect transition="in" filter="box(in)">
                                      <p:cBhvr>
                                        <p:cTn id="16" dur="500"/>
                                        <p:tgtEl>
                                          <p:spTgt spid="3789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7891"/>
                                        </p:tgtEl>
                                        <p:attrNameLst>
                                          <p:attrName>style.visibility</p:attrName>
                                        </p:attrNameLst>
                                      </p:cBhvr>
                                      <p:to>
                                        <p:strVal val="visible"/>
                                      </p:to>
                                    </p:set>
                                    <p:animEffect transition="in" filter="circle(in)">
                                      <p:cBhvr>
                                        <p:cTn id="21"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P spid="37890" grpId="0" animBg="1"/>
      <p:bldP spid="378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3201"/>
            <a:ext cx="17373600" cy="789219"/>
          </a:xfrm>
          <a:prstGeom prst="rect">
            <a:avLst/>
          </a:prstGeom>
          <a:solidFill>
            <a:schemeClr val="accent3">
              <a:lumMod val="60000"/>
              <a:lumOff val="40000"/>
            </a:schemeClr>
          </a:solidFill>
          <a:ln w="28575">
            <a:solidFill>
              <a:srgbClr val="FF0000"/>
            </a:solidFill>
          </a:ln>
        </p:spPr>
        <p:txBody>
          <a:bodyPr wrap="square" lIns="156746" tIns="78373" rIns="156746" bIns="78373">
            <a:spAutoFit/>
          </a:bodyPr>
          <a:lstStyle/>
          <a:p>
            <a:r>
              <a:rPr lang="en-US" sz="4100" b="1" dirty="0" smtClean="0"/>
              <a:t>Activity-3: Describing the guidelines for constructing MCQ and CRQ </a:t>
            </a:r>
            <a:endParaRPr lang="en-US" sz="4100" dirty="0"/>
          </a:p>
        </p:txBody>
      </p:sp>
      <p:pic>
        <p:nvPicPr>
          <p:cNvPr id="19" name="Picture 18" descr="0001.jpg"/>
          <p:cNvPicPr>
            <a:picLocks noChangeAspect="1"/>
          </p:cNvPicPr>
          <p:nvPr/>
        </p:nvPicPr>
        <p:blipFill>
          <a:blip r:embed="rId2" cstate="print"/>
          <a:stretch>
            <a:fillRect/>
          </a:stretch>
        </p:blipFill>
        <p:spPr>
          <a:xfrm>
            <a:off x="457200" y="1117600"/>
            <a:ext cx="17297400" cy="7620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plus(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rot="10800000" flipV="1">
            <a:off x="457200" y="464432"/>
            <a:ext cx="17068800" cy="5555367"/>
          </a:xfrm>
          <a:prstGeom prst="rect">
            <a:avLst/>
          </a:prstGeom>
          <a:solidFill>
            <a:schemeClr val="accent2">
              <a:lumMod val="20000"/>
              <a:lumOff val="8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5500" dirty="0" smtClean="0">
                <a:solidFill>
                  <a:srgbClr val="000000"/>
                </a:solidFill>
                <a:latin typeface="Arial" pitchFamily="34" charset="0"/>
                <a:ea typeface="Calibri" pitchFamily="34" charset="0"/>
                <a:cs typeface="Calibri" pitchFamily="34" charset="0"/>
              </a:rPr>
              <a:t>Form groups of 5 using a joyful technique. Give them the constructing guidelines of MCQ items </a:t>
            </a:r>
            <a:r>
              <a:rPr lang="en-US" sz="5500" b="1" u="sng" dirty="0" smtClean="0">
                <a:solidFill>
                  <a:srgbClr val="000000"/>
                </a:solidFill>
                <a:latin typeface="Arial" pitchFamily="34" charset="0"/>
                <a:ea typeface="Calibri" pitchFamily="34" charset="0"/>
                <a:cs typeface="Calibri" pitchFamily="34" charset="0"/>
              </a:rPr>
              <a:t>(Resource Paper-37)</a:t>
            </a:r>
            <a:r>
              <a:rPr lang="en-US" sz="5500" dirty="0" smtClean="0">
                <a:solidFill>
                  <a:srgbClr val="000000"/>
                </a:solidFill>
                <a:latin typeface="Arial" pitchFamily="34" charset="0"/>
                <a:ea typeface="Calibri" pitchFamily="34" charset="0"/>
                <a:cs typeface="Calibri" pitchFamily="34" charset="0"/>
              </a:rPr>
              <a:t> and </a:t>
            </a:r>
            <a:r>
              <a:rPr lang="en-US" sz="5500" b="1" dirty="0" smtClean="0">
                <a:solidFill>
                  <a:srgbClr val="000000"/>
                </a:solidFill>
                <a:latin typeface="Arial" pitchFamily="34" charset="0"/>
                <a:ea typeface="Calibri" pitchFamily="34" charset="0"/>
                <a:cs typeface="Calibri" pitchFamily="34" charset="0"/>
              </a:rPr>
              <a:t>worksheet-17 (sample items)</a:t>
            </a:r>
            <a:r>
              <a:rPr lang="en-US" sz="5500" dirty="0" smtClean="0">
                <a:solidFill>
                  <a:srgbClr val="000000"/>
                </a:solidFill>
                <a:latin typeface="Arial" pitchFamily="34" charset="0"/>
                <a:ea typeface="Calibri" pitchFamily="34" charset="0"/>
                <a:cs typeface="Calibri" pitchFamily="34" charset="0"/>
              </a:rPr>
              <a:t> to identify which one is not constructed in accordance with the guidelines and rewrite them accordingly. Tell them they will get 10 minutes to do the group activity.  </a:t>
            </a:r>
            <a:endParaRPr lang="en-US" sz="55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checkerboard(across)">
                                      <p:cBhvr>
                                        <p:cTn id="7"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1295400" y="0"/>
            <a:ext cx="156972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srcRect/>
          <a:stretch>
            <a:fillRect/>
          </a:stretch>
        </p:blipFill>
        <p:spPr bwMode="auto">
          <a:xfrm>
            <a:off x="4419601" y="4292600"/>
            <a:ext cx="10287000" cy="454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a:spLocks noChangeArrowheads="1"/>
          </p:cNvSpPr>
          <p:nvPr/>
        </p:nvSpPr>
        <p:spPr bwMode="auto">
          <a:xfrm>
            <a:off x="342901" y="1790419"/>
            <a:ext cx="17392650" cy="1943381"/>
          </a:xfrm>
          <a:prstGeom prst="rect">
            <a:avLst/>
          </a:prstGeom>
          <a:solidFill>
            <a:schemeClr val="accent4">
              <a:lumMod val="40000"/>
              <a:lumOff val="60000"/>
            </a:schemeClr>
          </a:solidFill>
          <a:ln w="28575">
            <a:solidFill>
              <a:srgbClr val="FF0000"/>
            </a:solidFill>
            <a:miter lim="800000"/>
            <a:headEnd/>
            <a:tailEnd/>
          </a:ln>
        </p:spPr>
        <p:txBody>
          <a:bodyPr lIns="156746" tIns="78373" rIns="156746" bIns="78373">
            <a:spAutoFit/>
          </a:bodyPr>
          <a:lstStyle/>
          <a:p>
            <a:pPr>
              <a:buFont typeface="Arial" pitchFamily="34" charset="0"/>
              <a:buChar char="•"/>
            </a:pPr>
            <a:r>
              <a:rPr lang="en-US" sz="7500" b="1" dirty="0">
                <a:solidFill>
                  <a:srgbClr val="00B050"/>
                </a:solidFill>
              </a:rPr>
              <a:t> </a:t>
            </a:r>
            <a:r>
              <a:rPr lang="en-US" sz="4100" b="1" dirty="0">
                <a:solidFill>
                  <a:srgbClr val="00B050"/>
                </a:solidFill>
              </a:rPr>
              <a:t>Scaffolding</a:t>
            </a:r>
            <a:r>
              <a:rPr lang="en-US" sz="4100" dirty="0"/>
              <a:t>  is </a:t>
            </a:r>
            <a:r>
              <a:rPr lang="en-US" sz="4100" b="1" dirty="0"/>
              <a:t>the support </a:t>
            </a:r>
            <a:r>
              <a:rPr lang="en-US" sz="4100" dirty="0"/>
              <a:t>given during the learning process  with the intention of </a:t>
            </a:r>
            <a:r>
              <a:rPr lang="en-US" sz="4100" b="1" dirty="0"/>
              <a:t>helping the student </a:t>
            </a:r>
            <a:r>
              <a:rPr lang="en-US" sz="4100" dirty="0"/>
              <a:t>achieve his/her </a:t>
            </a:r>
            <a:r>
              <a:rPr lang="en-US" sz="4100" b="1" dirty="0"/>
              <a:t>learning goals</a:t>
            </a:r>
            <a:r>
              <a:rPr lang="en-US" sz="4100" dirty="0"/>
              <a:t> (Sawyer, 2006).</a:t>
            </a:r>
          </a:p>
        </p:txBody>
      </p:sp>
      <p:sp>
        <p:nvSpPr>
          <p:cNvPr id="6" name="Rectangle 5"/>
          <p:cNvSpPr/>
          <p:nvPr/>
        </p:nvSpPr>
        <p:spPr>
          <a:xfrm>
            <a:off x="381000" y="101601"/>
            <a:ext cx="17373600" cy="1312439"/>
          </a:xfrm>
          <a:prstGeom prst="rect">
            <a:avLst/>
          </a:prstGeom>
        </p:spPr>
        <p:style>
          <a:lnRef idx="1">
            <a:schemeClr val="dk1"/>
          </a:lnRef>
          <a:fillRef idx="2">
            <a:schemeClr val="dk1"/>
          </a:fillRef>
          <a:effectRef idx="1">
            <a:schemeClr val="dk1"/>
          </a:effectRef>
          <a:fontRef idx="minor">
            <a:schemeClr val="dk1"/>
          </a:fontRef>
        </p:style>
        <p:txBody>
          <a:bodyPr wrap="square" lIns="156746" tIns="78373" rIns="156746" bIns="78373">
            <a:spAutoFit/>
          </a:bodyPr>
          <a:lstStyle/>
          <a:p>
            <a:pPr algn="ctr">
              <a:defRPr/>
            </a:pPr>
            <a:r>
              <a:rPr lang="en-US" sz="7500" b="1" dirty="0"/>
              <a:t>What is Scaffolding?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5300"/>
                                        </p:tgtEl>
                                        <p:attrNameLst>
                                          <p:attrName>style.visibility</p:attrName>
                                        </p:attrNameLst>
                                      </p:cBhvr>
                                      <p:to>
                                        <p:strVal val="visible"/>
                                      </p:to>
                                    </p:set>
                                    <p:animEffect transition="in" filter="circle(in)">
                                      <p:cBhvr>
                                        <p:cTn id="23" dur="2000"/>
                                        <p:tgtEl>
                                          <p:spTgt spid="5530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55300"/>
                                        </p:tgtEl>
                                        <p:attrNameLst>
                                          <p:attrName>style.visibility</p:attrName>
                                        </p:attrNameLst>
                                      </p:cBhvr>
                                      <p:to>
                                        <p:strVal val="visible"/>
                                      </p:to>
                                    </p:set>
                                    <p:animEffect transition="in" filter="wheel(4)">
                                      <p:cBhvr>
                                        <p:cTn id="28"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304800" y="101600"/>
            <a:ext cx="17526000" cy="8940800"/>
          </a:xfrm>
          <a:prstGeom prst="rect">
            <a:avLst/>
          </a:prstGeom>
        </p:spPr>
      </p:pic>
      <p:pic>
        <p:nvPicPr>
          <p:cNvPr id="3" name="Picture 2"/>
          <p:cNvPicPr>
            <a:picLocks noChangeAspect="1"/>
          </p:cNvPicPr>
          <p:nvPr/>
        </p:nvPicPr>
        <p:blipFill>
          <a:blip r:embed="rId3" cstate="print"/>
          <a:stretch>
            <a:fillRect/>
          </a:stretch>
        </p:blipFill>
        <p:spPr>
          <a:xfrm>
            <a:off x="18440401" y="1524000"/>
            <a:ext cx="3943350" cy="711200"/>
          </a:xfrm>
          <a:prstGeom prst="rect">
            <a:avLst/>
          </a:prstGeom>
        </p:spPr>
      </p:pic>
      <p:pic>
        <p:nvPicPr>
          <p:cNvPr id="4" name="Picture 3"/>
          <p:cNvPicPr>
            <a:picLocks noChangeAspect="1"/>
          </p:cNvPicPr>
          <p:nvPr/>
        </p:nvPicPr>
        <p:blipFill>
          <a:blip r:embed="rId4" cstate="print"/>
          <a:stretch>
            <a:fillRect/>
          </a:stretch>
        </p:blipFill>
        <p:spPr>
          <a:xfrm>
            <a:off x="18745199" y="2540000"/>
            <a:ext cx="3333750" cy="812800"/>
          </a:xfrm>
          <a:prstGeom prst="rect">
            <a:avLst/>
          </a:prstGeom>
        </p:spPr>
      </p:pic>
      <p:pic>
        <p:nvPicPr>
          <p:cNvPr id="5" name="Picture 4"/>
          <p:cNvPicPr>
            <a:picLocks noChangeAspect="1"/>
          </p:cNvPicPr>
          <p:nvPr/>
        </p:nvPicPr>
        <p:blipFill>
          <a:blip r:embed="rId5" cstate="print"/>
          <a:stretch>
            <a:fillRect/>
          </a:stretch>
        </p:blipFill>
        <p:spPr>
          <a:xfrm>
            <a:off x="18440401" y="3467101"/>
            <a:ext cx="5391150" cy="1104900"/>
          </a:xfrm>
          <a:prstGeom prst="rect">
            <a:avLst/>
          </a:prstGeom>
        </p:spPr>
      </p:pic>
      <p:pic>
        <p:nvPicPr>
          <p:cNvPr id="6" name="Picture 5"/>
          <p:cNvPicPr>
            <a:picLocks noChangeAspect="1"/>
          </p:cNvPicPr>
          <p:nvPr/>
        </p:nvPicPr>
        <p:blipFill>
          <a:blip r:embed="rId6" cstate="print"/>
          <a:stretch>
            <a:fillRect/>
          </a:stretch>
        </p:blipFill>
        <p:spPr>
          <a:xfrm>
            <a:off x="18440401" y="4712079"/>
            <a:ext cx="2990850" cy="812800"/>
          </a:xfrm>
          <a:prstGeom prst="rect">
            <a:avLst/>
          </a:prstGeom>
        </p:spPr>
      </p:pic>
      <p:pic>
        <p:nvPicPr>
          <p:cNvPr id="7" name="Picture 6"/>
          <p:cNvPicPr>
            <a:picLocks noChangeAspect="1"/>
          </p:cNvPicPr>
          <p:nvPr/>
        </p:nvPicPr>
        <p:blipFill>
          <a:blip r:embed="rId7" cstate="print"/>
          <a:stretch>
            <a:fillRect/>
          </a:stretch>
        </p:blipFill>
        <p:spPr>
          <a:xfrm>
            <a:off x="-4552949" y="4305679"/>
            <a:ext cx="4248150" cy="812800"/>
          </a:xfrm>
          <a:prstGeom prst="rect">
            <a:avLst/>
          </a:prstGeom>
        </p:spPr>
      </p:pic>
      <p:pic>
        <p:nvPicPr>
          <p:cNvPr id="8" name="Picture 7"/>
          <p:cNvPicPr>
            <a:picLocks noChangeAspect="1"/>
          </p:cNvPicPr>
          <p:nvPr/>
        </p:nvPicPr>
        <p:blipFill>
          <a:blip r:embed="rId8" cstate="print"/>
          <a:stretch>
            <a:fillRect/>
          </a:stretch>
        </p:blipFill>
        <p:spPr>
          <a:xfrm>
            <a:off x="-5143500" y="5384800"/>
            <a:ext cx="5448300" cy="992117"/>
          </a:xfrm>
          <a:prstGeom prst="rect">
            <a:avLst/>
          </a:prstGeom>
        </p:spPr>
      </p:pic>
      <p:pic>
        <p:nvPicPr>
          <p:cNvPr id="9" name="Picture 8"/>
          <p:cNvPicPr>
            <a:picLocks noChangeAspect="1"/>
          </p:cNvPicPr>
          <p:nvPr/>
        </p:nvPicPr>
        <p:blipFill>
          <a:blip r:embed="rId9" cstate="print"/>
          <a:stretch>
            <a:fillRect/>
          </a:stretch>
        </p:blipFill>
        <p:spPr>
          <a:xfrm>
            <a:off x="-5214014" y="6430562"/>
            <a:ext cx="4991100" cy="783039"/>
          </a:xfrm>
          <a:prstGeom prst="rect">
            <a:avLst/>
          </a:prstGeom>
        </p:spPr>
      </p:pic>
      <p:pic>
        <p:nvPicPr>
          <p:cNvPr id="10" name="Picture 9"/>
          <p:cNvPicPr>
            <a:picLocks noChangeAspect="1"/>
          </p:cNvPicPr>
          <p:nvPr/>
        </p:nvPicPr>
        <p:blipFill>
          <a:blip r:embed="rId10" cstate="print"/>
          <a:stretch>
            <a:fillRect/>
          </a:stretch>
        </p:blipFill>
        <p:spPr>
          <a:xfrm>
            <a:off x="-4223414" y="7326385"/>
            <a:ext cx="4000500" cy="801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16667E-6 4.44444E-6 L -0.53282 0.03888 " pathEditMode="relative" rAng="0" ptsTypes="AA">
                                      <p:cBhvr>
                                        <p:cTn id="11" dur="2000" fill="hold"/>
                                        <p:tgtEl>
                                          <p:spTgt spid="3"/>
                                        </p:tgtEl>
                                        <p:attrNameLst>
                                          <p:attrName>ppt_x</p:attrName>
                                          <p:attrName>ppt_y</p:attrName>
                                        </p:attrNameLst>
                                      </p:cBhvr>
                                      <p:rCtr x="-26649" y="1944"/>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6667E-6 -2.22222E-6 L -0.52448 -2.22222E-6 " pathEditMode="relative" rAng="0" ptsTypes="AA">
                                      <p:cBhvr>
                                        <p:cTn id="15" dur="2000" fill="hold"/>
                                        <p:tgtEl>
                                          <p:spTgt spid="4"/>
                                        </p:tgtEl>
                                        <p:attrNameLst>
                                          <p:attrName>ppt_x</p:attrName>
                                          <p:attrName>ppt_y</p:attrName>
                                        </p:attrNameLst>
                                      </p:cBhvr>
                                      <p:rCtr x="-26233" y="0"/>
                                    </p:animMotion>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childTnLst>
                                    <p:animMotion origin="layout" path="M 8.33333E-7 -3.33333E-6 L -0.5224 -0.01736 " pathEditMode="relative" rAng="0" ptsTypes="AA">
                                      <p:cBhvr>
                                        <p:cTn id="19" dur="2000" fill="hold"/>
                                        <p:tgtEl>
                                          <p:spTgt spid="5"/>
                                        </p:tgtEl>
                                        <p:attrNameLst>
                                          <p:attrName>ppt_x</p:attrName>
                                          <p:attrName>ppt_y</p:attrName>
                                        </p:attrNameLst>
                                      </p:cBhvr>
                                      <p:rCtr x="-26128" y="-880"/>
                                    </p:animMotion>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4.16667E-6 -2.22222E-6 L -0.52343 -0.04444 " pathEditMode="relative" rAng="0" ptsTypes="AA">
                                      <p:cBhvr>
                                        <p:cTn id="23" dur="2000" fill="hold"/>
                                        <p:tgtEl>
                                          <p:spTgt spid="6"/>
                                        </p:tgtEl>
                                        <p:attrNameLst>
                                          <p:attrName>ppt_x</p:attrName>
                                          <p:attrName>ppt_y</p:attrName>
                                        </p:attrNameLst>
                                      </p:cBhvr>
                                      <p:rCtr x="-26181" y="-2222"/>
                                    </p:animMotion>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2.5E-6 2.22222E-6 L 0.73281 0.08889 " pathEditMode="relative" rAng="0" ptsTypes="AA">
                                      <p:cBhvr>
                                        <p:cTn id="27" dur="2000" fill="hold"/>
                                        <p:tgtEl>
                                          <p:spTgt spid="7"/>
                                        </p:tgtEl>
                                        <p:attrNameLst>
                                          <p:attrName>ppt_x</p:attrName>
                                          <p:attrName>ppt_y</p:attrName>
                                        </p:attrNameLst>
                                      </p:cBhvr>
                                      <p:rCtr x="36632" y="4444"/>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66667E-6 4.44444E-6 L 0.77396 0.05439 " pathEditMode="relative" rAng="0" ptsTypes="AA">
                                      <p:cBhvr>
                                        <p:cTn id="31" dur="2000" fill="hold"/>
                                        <p:tgtEl>
                                          <p:spTgt spid="8"/>
                                        </p:tgtEl>
                                        <p:attrNameLst>
                                          <p:attrName>ppt_x</p:attrName>
                                          <p:attrName>ppt_y</p:attrName>
                                        </p:attrNameLst>
                                      </p:cBhvr>
                                      <p:rCtr x="38698" y="2708"/>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1.11111E-6 -4.81481E-6 L 0.78194 0.03172 " pathEditMode="relative" rAng="0" ptsTypes="AA">
                                      <p:cBhvr>
                                        <p:cTn id="35" dur="2000" fill="hold"/>
                                        <p:tgtEl>
                                          <p:spTgt spid="9"/>
                                        </p:tgtEl>
                                        <p:attrNameLst>
                                          <p:attrName>ppt_x</p:attrName>
                                          <p:attrName>ppt_y</p:attrName>
                                        </p:attrNameLst>
                                      </p:cBhvr>
                                      <p:rCtr x="39097" y="1574"/>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2.22222E-6 2.59259E-6 L 0.72153 0.02176 " pathEditMode="relative" rAng="0" ptsTypes="AA">
                                      <p:cBhvr>
                                        <p:cTn id="39" dur="2000" fill="hold"/>
                                        <p:tgtEl>
                                          <p:spTgt spid="10"/>
                                        </p:tgtEl>
                                        <p:attrNameLst>
                                          <p:attrName>ppt_x</p:attrName>
                                          <p:attrName>ppt_y</p:attrName>
                                        </p:attrNameLst>
                                      </p:cBhvr>
                                      <p:rCtr x="36076" y="1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rot="10800000" flipV="1">
            <a:off x="457200" y="1445186"/>
            <a:ext cx="17373600" cy="5555367"/>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5500" dirty="0" smtClean="0">
                <a:solidFill>
                  <a:srgbClr val="000000"/>
                </a:solidFill>
                <a:latin typeface="Arial" pitchFamily="34" charset="0"/>
                <a:ea typeface="Calibri" pitchFamily="34" charset="0"/>
                <a:cs typeface="Calibri" pitchFamily="34" charset="0"/>
              </a:rPr>
              <a:t>Now give them the constructing guidelines of CRQ items </a:t>
            </a:r>
            <a:r>
              <a:rPr lang="en-US" sz="5500" b="1" u="sng" dirty="0" smtClean="0">
                <a:solidFill>
                  <a:srgbClr val="000000"/>
                </a:solidFill>
                <a:latin typeface="Arial" pitchFamily="34" charset="0"/>
                <a:ea typeface="Calibri" pitchFamily="34" charset="0"/>
                <a:cs typeface="Calibri" pitchFamily="34" charset="0"/>
              </a:rPr>
              <a:t>(Resource Paper-38)</a:t>
            </a:r>
            <a:r>
              <a:rPr lang="en-US" sz="5500" dirty="0" smtClean="0">
                <a:solidFill>
                  <a:srgbClr val="000000"/>
                </a:solidFill>
                <a:latin typeface="Arial" pitchFamily="34" charset="0"/>
                <a:ea typeface="Calibri" pitchFamily="34" charset="0"/>
                <a:cs typeface="Calibri" pitchFamily="34" charset="0"/>
              </a:rPr>
              <a:t> and </a:t>
            </a:r>
            <a:r>
              <a:rPr lang="en-US" sz="5500" b="1" dirty="0" smtClean="0">
                <a:solidFill>
                  <a:srgbClr val="000000"/>
                </a:solidFill>
                <a:latin typeface="Arial" pitchFamily="34" charset="0"/>
                <a:ea typeface="Calibri" pitchFamily="34" charset="0"/>
                <a:cs typeface="Calibri" pitchFamily="34" charset="0"/>
              </a:rPr>
              <a:t>worksheet-18 (sample items)</a:t>
            </a:r>
            <a:r>
              <a:rPr lang="en-US" sz="5500" dirty="0" smtClean="0">
                <a:solidFill>
                  <a:srgbClr val="000000"/>
                </a:solidFill>
                <a:latin typeface="Arial" pitchFamily="34" charset="0"/>
                <a:ea typeface="Calibri" pitchFamily="34" charset="0"/>
                <a:cs typeface="Calibri" pitchFamily="34" charset="0"/>
              </a:rPr>
              <a:t> to identify which one is not constructed in accordance with the guidelines and rewrite them accordingly. Tell them they will get 10 minutes to do the group activity.  </a:t>
            </a:r>
            <a:endParaRPr lang="en-US" sz="55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strips(downLeft)">
                                      <p:cBhvr>
                                        <p:cTn id="7"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1143000" y="0"/>
            <a:ext cx="15544800" cy="9144000"/>
          </a:xfrm>
          <a:prstGeom prst="rect">
            <a:avLst/>
          </a:prstGeom>
          <a:solidFill>
            <a:schemeClr val="tx2">
              <a:lumMod val="40000"/>
              <a:lumOff val="60000"/>
            </a:schemeClr>
          </a:solidFill>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1295400" y="0"/>
            <a:ext cx="160782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0" y="0"/>
            <a:ext cx="18288000" cy="9144000"/>
          </a:xfrm>
          <a:prstGeom prst="rect">
            <a:avLst/>
          </a:prstGeom>
          <a:ln w="28575">
            <a:solidFill>
              <a:srgbClr val="FF0000"/>
            </a:solidFill>
          </a:ln>
        </p:spPr>
      </p:pic>
      <p:pic>
        <p:nvPicPr>
          <p:cNvPr id="3" name="Picture 2"/>
          <p:cNvPicPr>
            <a:picLocks noChangeAspect="1"/>
          </p:cNvPicPr>
          <p:nvPr/>
        </p:nvPicPr>
        <p:blipFill>
          <a:blip r:embed="rId3" cstate="print"/>
          <a:stretch>
            <a:fillRect/>
          </a:stretch>
        </p:blipFill>
        <p:spPr>
          <a:xfrm>
            <a:off x="18592800" y="1727200"/>
            <a:ext cx="4381500" cy="381000"/>
          </a:xfrm>
          <a:prstGeom prst="rect">
            <a:avLst/>
          </a:prstGeom>
        </p:spPr>
      </p:pic>
      <p:pic>
        <p:nvPicPr>
          <p:cNvPr id="4" name="Picture 3"/>
          <p:cNvPicPr>
            <a:picLocks noChangeAspect="1"/>
          </p:cNvPicPr>
          <p:nvPr/>
        </p:nvPicPr>
        <p:blipFill>
          <a:blip r:embed="rId4" cstate="print"/>
          <a:stretch>
            <a:fillRect/>
          </a:stretch>
        </p:blipFill>
        <p:spPr>
          <a:xfrm>
            <a:off x="-5219700" y="2123365"/>
            <a:ext cx="4914900" cy="342900"/>
          </a:xfrm>
          <a:prstGeom prst="rect">
            <a:avLst/>
          </a:prstGeom>
        </p:spPr>
      </p:pic>
      <p:pic>
        <p:nvPicPr>
          <p:cNvPr id="5" name="Picture 4"/>
          <p:cNvPicPr>
            <a:picLocks noChangeAspect="1"/>
          </p:cNvPicPr>
          <p:nvPr/>
        </p:nvPicPr>
        <p:blipFill>
          <a:blip r:embed="rId5" cstate="print"/>
          <a:stretch>
            <a:fillRect/>
          </a:stretch>
        </p:blipFill>
        <p:spPr>
          <a:xfrm>
            <a:off x="18592800" y="2309978"/>
            <a:ext cx="5029200" cy="520700"/>
          </a:xfrm>
          <a:prstGeom prst="rect">
            <a:avLst/>
          </a:prstGeom>
        </p:spPr>
      </p:pic>
      <p:pic>
        <p:nvPicPr>
          <p:cNvPr id="6" name="Picture 5"/>
          <p:cNvPicPr>
            <a:picLocks noChangeAspect="1"/>
          </p:cNvPicPr>
          <p:nvPr/>
        </p:nvPicPr>
        <p:blipFill>
          <a:blip r:embed="rId6" cstate="print"/>
          <a:stretch>
            <a:fillRect/>
          </a:stretch>
        </p:blipFill>
        <p:spPr>
          <a:xfrm>
            <a:off x="-5105400" y="2780636"/>
            <a:ext cx="4686300" cy="304800"/>
          </a:xfrm>
          <a:prstGeom prst="rect">
            <a:avLst/>
          </a:prstGeom>
        </p:spPr>
      </p:pic>
      <p:pic>
        <p:nvPicPr>
          <p:cNvPr id="7" name="Picture 6"/>
          <p:cNvPicPr>
            <a:picLocks noChangeAspect="1"/>
          </p:cNvPicPr>
          <p:nvPr/>
        </p:nvPicPr>
        <p:blipFill>
          <a:blip r:embed="rId7" cstate="print"/>
          <a:stretch>
            <a:fillRect/>
          </a:stretch>
        </p:blipFill>
        <p:spPr>
          <a:xfrm>
            <a:off x="-5121321" y="3399808"/>
            <a:ext cx="4057650" cy="381000"/>
          </a:xfrm>
          <a:prstGeom prst="rect">
            <a:avLst/>
          </a:prstGeom>
        </p:spPr>
      </p:pic>
      <p:pic>
        <p:nvPicPr>
          <p:cNvPr id="8" name="Picture 7"/>
          <p:cNvPicPr>
            <a:picLocks noChangeAspect="1"/>
          </p:cNvPicPr>
          <p:nvPr/>
        </p:nvPicPr>
        <p:blipFill>
          <a:blip r:embed="rId8" cstate="print"/>
          <a:stretch>
            <a:fillRect/>
          </a:stretch>
        </p:blipFill>
        <p:spPr>
          <a:xfrm>
            <a:off x="18592800" y="3631251"/>
            <a:ext cx="3276600" cy="330200"/>
          </a:xfrm>
          <a:prstGeom prst="rect">
            <a:avLst/>
          </a:prstGeom>
        </p:spPr>
      </p:pic>
      <p:pic>
        <p:nvPicPr>
          <p:cNvPr id="9" name="Picture 8"/>
          <p:cNvPicPr>
            <a:picLocks noChangeAspect="1"/>
          </p:cNvPicPr>
          <p:nvPr/>
        </p:nvPicPr>
        <p:blipFill>
          <a:blip r:embed="rId9" cstate="print"/>
          <a:stretch>
            <a:fillRect/>
          </a:stretch>
        </p:blipFill>
        <p:spPr>
          <a:xfrm>
            <a:off x="-5121322" y="4257152"/>
            <a:ext cx="4686300" cy="457200"/>
          </a:xfrm>
          <a:prstGeom prst="rect">
            <a:avLst/>
          </a:prstGeom>
        </p:spPr>
      </p:pic>
      <p:pic>
        <p:nvPicPr>
          <p:cNvPr id="10" name="Picture 9"/>
          <p:cNvPicPr>
            <a:picLocks noChangeAspect="1"/>
          </p:cNvPicPr>
          <p:nvPr/>
        </p:nvPicPr>
        <p:blipFill>
          <a:blip r:embed="rId10" cstate="print"/>
          <a:stretch>
            <a:fillRect/>
          </a:stretch>
        </p:blipFill>
        <p:spPr>
          <a:xfrm>
            <a:off x="18592800" y="4450683"/>
            <a:ext cx="4572000" cy="1524000"/>
          </a:xfrm>
          <a:prstGeom prst="rect">
            <a:avLst/>
          </a:prstGeom>
        </p:spPr>
      </p:pic>
      <p:pic>
        <p:nvPicPr>
          <p:cNvPr id="11" name="Picture 10"/>
          <p:cNvPicPr>
            <a:picLocks noChangeAspect="1"/>
          </p:cNvPicPr>
          <p:nvPr/>
        </p:nvPicPr>
        <p:blipFill>
          <a:blip r:embed="rId11" cstate="print"/>
          <a:stretch>
            <a:fillRect/>
          </a:stretch>
        </p:blipFill>
        <p:spPr>
          <a:xfrm>
            <a:off x="-4987971" y="6705600"/>
            <a:ext cx="4552950" cy="93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1.66667E-6 -2.22222E-6 L -0.44479 0.02084 " pathEditMode="relative" rAng="0" ptsTypes="AA">
                                      <p:cBhvr>
                                        <p:cTn id="14" dur="2000" fill="hold"/>
                                        <p:tgtEl>
                                          <p:spTgt spid="3"/>
                                        </p:tgtEl>
                                        <p:attrNameLst>
                                          <p:attrName>ppt_x</p:attrName>
                                          <p:attrName>ppt_y</p:attrName>
                                        </p:attrNameLst>
                                      </p:cBhvr>
                                      <p:rCtr x="-22240" y="104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1.66667E-6 4.07407E-6 L 0.81771 0.00463 " pathEditMode="relative" rAng="0" ptsTypes="AA">
                                      <p:cBhvr>
                                        <p:cTn id="18" dur="2000" fill="hold"/>
                                        <p:tgtEl>
                                          <p:spTgt spid="4"/>
                                        </p:tgtEl>
                                        <p:attrNameLst>
                                          <p:attrName>ppt_x</p:attrName>
                                          <p:attrName>ppt_y</p:attrName>
                                        </p:attrNameLst>
                                      </p:cBhvr>
                                      <p:rCtr x="40885" y="231"/>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33333E-6 1.48148E-6 L -0.45417 0.01898 " pathEditMode="relative" rAng="0" ptsTypes="AA">
                                      <p:cBhvr>
                                        <p:cTn id="22" dur="2000" fill="hold"/>
                                        <p:tgtEl>
                                          <p:spTgt spid="5"/>
                                        </p:tgtEl>
                                        <p:attrNameLst>
                                          <p:attrName>ppt_x</p:attrName>
                                          <p:attrName>ppt_y</p:attrName>
                                        </p:attrNameLst>
                                      </p:cBhvr>
                                      <p:rCtr x="-22708" y="949"/>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1.66667E-6 -3.33333E-6 L 0.81771 0.01667 " pathEditMode="relative" rAng="0" ptsTypes="AA">
                                      <p:cBhvr>
                                        <p:cTn id="26" dur="2000" fill="hold"/>
                                        <p:tgtEl>
                                          <p:spTgt spid="6"/>
                                        </p:tgtEl>
                                        <p:attrNameLst>
                                          <p:attrName>ppt_x</p:attrName>
                                          <p:attrName>ppt_y</p:attrName>
                                        </p:attrNameLst>
                                      </p:cBhvr>
                                      <p:rCtr x="40885" y="833"/>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2.77778E-6 -2.59259E-6 L 0.8191 -0.02083 " pathEditMode="relative" rAng="0" ptsTypes="AA">
                                      <p:cBhvr>
                                        <p:cTn id="30" dur="2000" fill="hold"/>
                                        <p:tgtEl>
                                          <p:spTgt spid="7"/>
                                        </p:tgtEl>
                                        <p:attrNameLst>
                                          <p:attrName>ppt_x</p:attrName>
                                          <p:attrName>ppt_y</p:attrName>
                                        </p:attrNameLst>
                                      </p:cBhvr>
                                      <p:rCtr x="40955" y="-1042"/>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2.22045E-16 2.22222E-6 L -0.45625 -0.00185 " pathEditMode="relative" rAng="0" ptsTypes="AA">
                                      <p:cBhvr>
                                        <p:cTn id="34" dur="2000" fill="hold"/>
                                        <p:tgtEl>
                                          <p:spTgt spid="8"/>
                                        </p:tgtEl>
                                        <p:attrNameLst>
                                          <p:attrName>ppt_x</p:attrName>
                                          <p:attrName>ppt_y</p:attrName>
                                        </p:attrNameLst>
                                      </p:cBhvr>
                                      <p:rCtr x="-22813" y="-93"/>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2.77778E-7 7.40741E-7 L 0.82691 -0.025 " pathEditMode="relative" rAng="0" ptsTypes="AA">
                                      <p:cBhvr>
                                        <p:cTn id="38" dur="2000" fill="hold"/>
                                        <p:tgtEl>
                                          <p:spTgt spid="9"/>
                                        </p:tgtEl>
                                        <p:attrNameLst>
                                          <p:attrName>ppt_x</p:attrName>
                                          <p:attrName>ppt_y</p:attrName>
                                        </p:attrNameLst>
                                      </p:cBhvr>
                                      <p:rCtr x="41337" y="-1250"/>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33333E-6 1.11111E-6 L -0.45834 -0.00347 " pathEditMode="relative" rAng="0" ptsTypes="AA">
                                      <p:cBhvr>
                                        <p:cTn id="42" dur="2000" fill="hold"/>
                                        <p:tgtEl>
                                          <p:spTgt spid="10"/>
                                        </p:tgtEl>
                                        <p:attrNameLst>
                                          <p:attrName>ppt_x</p:attrName>
                                          <p:attrName>ppt_y</p:attrName>
                                        </p:attrNameLst>
                                      </p:cBhvr>
                                      <p:rCtr x="-22917" y="-185"/>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3.88889E-6 -2.22222E-6 L 0.81493 -0.02916 " pathEditMode="relative" rAng="0" ptsTypes="AA">
                                      <p:cBhvr>
                                        <p:cTn id="46" dur="2000" fill="hold"/>
                                        <p:tgtEl>
                                          <p:spTgt spid="11"/>
                                        </p:tgtEl>
                                        <p:attrNameLst>
                                          <p:attrName>ppt_x</p:attrName>
                                          <p:attrName>ppt_y</p:attrName>
                                        </p:attrNameLst>
                                      </p:cBhvr>
                                      <p:rCtr x="40747"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0" y="0"/>
            <a:ext cx="182880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3201"/>
            <a:ext cx="17068800" cy="1635604"/>
          </a:xfrm>
          <a:prstGeom prst="rect">
            <a:avLst/>
          </a:prstGeom>
          <a:solidFill>
            <a:schemeClr val="accent2">
              <a:lumMod val="60000"/>
              <a:lumOff val="40000"/>
            </a:schemeClr>
          </a:solidFill>
          <a:ln w="28575">
            <a:solidFill>
              <a:srgbClr val="FF0000"/>
            </a:solidFill>
          </a:ln>
        </p:spPr>
        <p:txBody>
          <a:bodyPr wrap="square" lIns="156746" tIns="78373" rIns="156746" bIns="78373">
            <a:spAutoFit/>
          </a:bodyPr>
          <a:lstStyle/>
          <a:p>
            <a:pPr algn="ctr"/>
            <a:r>
              <a:rPr lang="en-US" sz="4800" b="1" dirty="0" smtClean="0"/>
              <a:t>Activity-4: Constructing MCQ and CRQ items to assess learners’ learning </a:t>
            </a:r>
            <a:endParaRPr lang="en-US" sz="4800" dirty="0"/>
          </a:p>
        </p:txBody>
      </p:sp>
      <p:sp>
        <p:nvSpPr>
          <p:cNvPr id="1025" name="Rectangle 1"/>
          <p:cNvSpPr>
            <a:spLocks noChangeArrowheads="1"/>
          </p:cNvSpPr>
          <p:nvPr/>
        </p:nvSpPr>
        <p:spPr bwMode="auto">
          <a:xfrm>
            <a:off x="457200" y="3409523"/>
            <a:ext cx="16916400" cy="1420161"/>
          </a:xfrm>
          <a:prstGeom prst="rect">
            <a:avLst/>
          </a:prstGeom>
          <a:solidFill>
            <a:schemeClr val="accent1">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lvl="2" fontAlgn="base">
              <a:spcBef>
                <a:spcPct val="0"/>
              </a:spcBef>
              <a:spcAft>
                <a:spcPct val="0"/>
              </a:spcAft>
              <a:tabLst>
                <a:tab pos="783732" algn="l"/>
              </a:tabLst>
            </a:pPr>
            <a:r>
              <a:rPr lang="en-US" sz="4100" dirty="0" smtClean="0">
                <a:solidFill>
                  <a:srgbClr val="000000"/>
                </a:solidFill>
                <a:latin typeface="Arial" pitchFamily="34" charset="0"/>
                <a:ea typeface="Calibri" pitchFamily="34" charset="0"/>
                <a:cs typeface="Calibri" pitchFamily="34" charset="0"/>
              </a:rPr>
              <a:t>Explain Bloom’s taxonomy of cognitive domain with example using the </a:t>
            </a:r>
            <a:r>
              <a:rPr lang="en-US" sz="4100" b="1" dirty="0" smtClean="0">
                <a:solidFill>
                  <a:srgbClr val="000000"/>
                </a:solidFill>
                <a:latin typeface="Arial" pitchFamily="34" charset="0"/>
                <a:ea typeface="Calibri" pitchFamily="34" charset="0"/>
                <a:cs typeface="Calibri" pitchFamily="34" charset="0"/>
              </a:rPr>
              <a:t>Resource Paper-39.</a:t>
            </a:r>
            <a:r>
              <a:rPr lang="en-US" sz="4100" dirty="0" smtClean="0">
                <a:solidFill>
                  <a:srgbClr val="000000"/>
                </a:solidFill>
                <a:latin typeface="Arial" pitchFamily="34" charset="0"/>
                <a:ea typeface="Calibri" pitchFamily="34" charset="0"/>
                <a:cs typeface="Calibri" pitchFamily="34" charset="0"/>
              </a:rPr>
              <a:t> </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circle(in)">
                                      <p:cBhvr>
                                        <p:cTn id="16"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1295400" y="0"/>
            <a:ext cx="160020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2.jpg"/>
          <p:cNvPicPr>
            <a:picLocks noChangeAspect="1"/>
          </p:cNvPicPr>
          <p:nvPr/>
        </p:nvPicPr>
        <p:blipFill>
          <a:blip r:embed="rId2" cstate="print"/>
          <a:stretch>
            <a:fillRect/>
          </a:stretch>
        </p:blipFill>
        <p:spPr>
          <a:xfrm>
            <a:off x="838200" y="0"/>
            <a:ext cx="163068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3.jpg"/>
          <p:cNvPicPr>
            <a:picLocks noChangeAspect="1"/>
          </p:cNvPicPr>
          <p:nvPr/>
        </p:nvPicPr>
        <p:blipFill>
          <a:blip r:embed="rId2" cstate="print"/>
          <a:stretch>
            <a:fillRect/>
          </a:stretch>
        </p:blipFill>
        <p:spPr>
          <a:xfrm>
            <a:off x="0" y="0"/>
            <a:ext cx="182880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988220" y="1663701"/>
            <a:ext cx="16690180" cy="6464300"/>
          </a:xfrm>
          <a:solidFill>
            <a:schemeClr val="accent5">
              <a:lumMod val="40000"/>
              <a:lumOff val="60000"/>
            </a:schemeClr>
          </a:solidFill>
          <a:ln w="28575">
            <a:solidFill>
              <a:srgbClr val="FF0000"/>
            </a:solidFill>
          </a:ln>
        </p:spPr>
        <p:txBody>
          <a:bodyPr>
            <a:normAutofit lnSpcReduction="10000"/>
          </a:bodyPr>
          <a:lstStyle/>
          <a:p>
            <a:pPr eaLnBrk="1" hangingPunct="1">
              <a:buFont typeface="Wingdings" pitchFamily="2" charset="2"/>
              <a:buChar char="ü"/>
            </a:pPr>
            <a:r>
              <a:rPr lang="en-US" sz="7500" b="1" dirty="0" smtClean="0">
                <a:latin typeface="Calibri" pitchFamily="34" charset="0"/>
                <a:cs typeface="Times New Roman" pitchFamily="18" charset="0"/>
              </a:rPr>
              <a:t> </a:t>
            </a:r>
            <a:r>
              <a:rPr lang="en-US" sz="7500" dirty="0" smtClean="0"/>
              <a:t> </a:t>
            </a:r>
            <a:r>
              <a:rPr lang="en-US" sz="6200" dirty="0" smtClean="0"/>
              <a:t>resources</a:t>
            </a:r>
          </a:p>
          <a:p>
            <a:pPr eaLnBrk="1" hangingPunct="1">
              <a:buFont typeface="Wingdings" pitchFamily="2" charset="2"/>
              <a:buChar char="ü"/>
            </a:pPr>
            <a:r>
              <a:rPr lang="en-US" sz="6200" dirty="0" smtClean="0"/>
              <a:t>templates and guides</a:t>
            </a:r>
          </a:p>
          <a:p>
            <a:pPr eaLnBrk="1" hangingPunct="1">
              <a:buFont typeface="Wingdings" pitchFamily="2" charset="2"/>
              <a:buChar char="ü"/>
            </a:pPr>
            <a:r>
              <a:rPr lang="en-US" sz="6200" dirty="0" smtClean="0"/>
              <a:t>modeling a task</a:t>
            </a:r>
          </a:p>
          <a:p>
            <a:pPr eaLnBrk="1" hangingPunct="1">
              <a:buFont typeface="Wingdings" pitchFamily="2" charset="2"/>
              <a:buChar char="ü"/>
            </a:pPr>
            <a:r>
              <a:rPr lang="en-US" sz="6200" dirty="0" smtClean="0"/>
              <a:t> giving advice</a:t>
            </a:r>
          </a:p>
          <a:p>
            <a:pPr eaLnBrk="1" hangingPunct="1">
              <a:buFont typeface="Wingdings" pitchFamily="2" charset="2"/>
              <a:buChar char="ü"/>
            </a:pPr>
            <a:r>
              <a:rPr lang="en-US" sz="6200" dirty="0" smtClean="0"/>
              <a:t>Pair advance learners with developing ones </a:t>
            </a:r>
          </a:p>
          <a:p>
            <a:pPr eaLnBrk="1" hangingPunct="1"/>
            <a:r>
              <a:rPr lang="en-US" sz="6200" dirty="0" smtClean="0"/>
              <a:t> These supports are gradually </a:t>
            </a:r>
            <a:r>
              <a:rPr lang="en-US" sz="6200" b="1" dirty="0" smtClean="0"/>
              <a:t>temporary.</a:t>
            </a:r>
          </a:p>
        </p:txBody>
      </p:sp>
      <p:sp>
        <p:nvSpPr>
          <p:cNvPr id="61443" name="Title 3"/>
          <p:cNvSpPr>
            <a:spLocks noGrp="1"/>
          </p:cNvSpPr>
          <p:nvPr>
            <p:ph type="title"/>
          </p:nvPr>
        </p:nvSpPr>
        <p:spPr>
          <a:xfrm>
            <a:off x="762001" y="304800"/>
            <a:ext cx="16763998" cy="1212851"/>
          </a:xfrm>
          <a:solidFill>
            <a:schemeClr val="accent2">
              <a:lumMod val="40000"/>
              <a:lumOff val="60000"/>
            </a:schemeClr>
          </a:solidFill>
          <a:ln w="28575">
            <a:solidFill>
              <a:srgbClr val="FF0000"/>
            </a:solidFill>
          </a:ln>
        </p:spPr>
        <p:txBody>
          <a:bodyPr>
            <a:normAutofit fontScale="90000"/>
          </a:bodyPr>
          <a:lstStyle/>
          <a:p>
            <a:pPr eaLnBrk="1" hangingPunct="1"/>
            <a:r>
              <a:rPr lang="en-US" dirty="0" smtClean="0"/>
              <a:t>How do you Scaffold?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amond(in)">
                                      <p:cBhvr>
                                        <p:cTn id="7" dur="20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891">
                                            <p:bg/>
                                          </p:spTgt>
                                        </p:tgtEl>
                                        <p:attrNameLst>
                                          <p:attrName>style.visibility</p:attrName>
                                        </p:attrNameLst>
                                      </p:cBhvr>
                                      <p:to>
                                        <p:strVal val="visible"/>
                                      </p:to>
                                    </p:set>
                                    <p:animEffect transition="in" filter="circle(in)">
                                      <p:cBhvr>
                                        <p:cTn id="12" dur="2000"/>
                                        <p:tgtEl>
                                          <p:spTgt spid="37891">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891">
                                            <p:txEl>
                                              <p:pRg st="0" end="0"/>
                                            </p:txEl>
                                          </p:spTgt>
                                        </p:tgtEl>
                                        <p:attrNameLst>
                                          <p:attrName>style.visibility</p:attrName>
                                        </p:attrNameLst>
                                      </p:cBhvr>
                                      <p:to>
                                        <p:strVal val="visible"/>
                                      </p:to>
                                    </p:set>
                                    <p:animEffect transition="in" filter="circle(in)">
                                      <p:cBhvr>
                                        <p:cTn id="17" dur="2000"/>
                                        <p:tgtEl>
                                          <p:spTgt spid="3789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891">
                                            <p:txEl>
                                              <p:pRg st="1" end="1"/>
                                            </p:txEl>
                                          </p:spTgt>
                                        </p:tgtEl>
                                        <p:attrNameLst>
                                          <p:attrName>style.visibility</p:attrName>
                                        </p:attrNameLst>
                                      </p:cBhvr>
                                      <p:to>
                                        <p:strVal val="visible"/>
                                      </p:to>
                                    </p:set>
                                    <p:animEffect transition="in" filter="circle(in)">
                                      <p:cBhvr>
                                        <p:cTn id="22" dur="2000"/>
                                        <p:tgtEl>
                                          <p:spTgt spid="3789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891">
                                            <p:txEl>
                                              <p:pRg st="2" end="2"/>
                                            </p:txEl>
                                          </p:spTgt>
                                        </p:tgtEl>
                                        <p:attrNameLst>
                                          <p:attrName>style.visibility</p:attrName>
                                        </p:attrNameLst>
                                      </p:cBhvr>
                                      <p:to>
                                        <p:strVal val="visible"/>
                                      </p:to>
                                    </p:set>
                                    <p:animEffect transition="in" filter="circle(in)">
                                      <p:cBhvr>
                                        <p:cTn id="27" dur="2000"/>
                                        <p:tgtEl>
                                          <p:spTgt spid="3789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7891">
                                            <p:txEl>
                                              <p:pRg st="3" end="3"/>
                                            </p:txEl>
                                          </p:spTgt>
                                        </p:tgtEl>
                                        <p:attrNameLst>
                                          <p:attrName>style.visibility</p:attrName>
                                        </p:attrNameLst>
                                      </p:cBhvr>
                                      <p:to>
                                        <p:strVal val="visible"/>
                                      </p:to>
                                    </p:set>
                                    <p:animEffect transition="in" filter="circle(in)">
                                      <p:cBhvr>
                                        <p:cTn id="32" dur="2000"/>
                                        <p:tgtEl>
                                          <p:spTgt spid="3789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Effect transition="in" filter="circle(in)">
                                      <p:cBhvr>
                                        <p:cTn id="37" dur="2000"/>
                                        <p:tgtEl>
                                          <p:spTgt spid="3789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7891">
                                            <p:txEl>
                                              <p:pRg st="5" end="5"/>
                                            </p:txEl>
                                          </p:spTgt>
                                        </p:tgtEl>
                                        <p:attrNameLst>
                                          <p:attrName>style.visibility</p:attrName>
                                        </p:attrNameLst>
                                      </p:cBhvr>
                                      <p:to>
                                        <p:strVal val="visible"/>
                                      </p:to>
                                    </p:set>
                                    <p:animEffect transition="in" filter="circle(in)">
                                      <p:cBhvr>
                                        <p:cTn id="42" dur="20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P spid="614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52400" y="-39094"/>
            <a:ext cx="17678400" cy="1266272"/>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lvl="1" fontAlgn="base">
              <a:spcBef>
                <a:spcPct val="0"/>
              </a:spcBef>
              <a:spcAft>
                <a:spcPct val="0"/>
              </a:spcAft>
              <a:buSzPct val="100000"/>
              <a:tabLst>
                <a:tab pos="783732" algn="l"/>
              </a:tabLst>
            </a:pPr>
            <a:r>
              <a:rPr lang="en-US" sz="2400" dirty="0" smtClean="0">
                <a:solidFill>
                  <a:srgbClr val="000000"/>
                </a:solidFill>
                <a:latin typeface="Arial" pitchFamily="34" charset="0"/>
                <a:ea typeface="Calibri" pitchFamily="34" charset="0"/>
                <a:cs typeface="Calibri" pitchFamily="34" charset="0"/>
              </a:rPr>
              <a:t>Give them developed MCQ and CRQ items </a:t>
            </a:r>
            <a:r>
              <a:rPr lang="en-US" sz="2400" b="1" u="sng" dirty="0" smtClean="0">
                <a:solidFill>
                  <a:srgbClr val="000000"/>
                </a:solidFill>
                <a:latin typeface="Arial" pitchFamily="34" charset="0"/>
                <a:ea typeface="Calibri" pitchFamily="34" charset="0"/>
                <a:cs typeface="Calibri" pitchFamily="34" charset="0"/>
              </a:rPr>
              <a:t>(Resource Paper-40)</a:t>
            </a:r>
            <a:r>
              <a:rPr lang="en-US" sz="2400" dirty="0" smtClean="0">
                <a:solidFill>
                  <a:srgbClr val="000000"/>
                </a:solidFill>
                <a:latin typeface="Arial" pitchFamily="34" charset="0"/>
                <a:ea typeface="Calibri" pitchFamily="34" charset="0"/>
                <a:cs typeface="Calibri" pitchFamily="34" charset="0"/>
              </a:rPr>
              <a:t> for better understanding.  Ask them to </a:t>
            </a:r>
            <a:r>
              <a:rPr lang="en-US" sz="2400" dirty="0" err="1" smtClean="0">
                <a:solidFill>
                  <a:srgbClr val="000000"/>
                </a:solidFill>
                <a:latin typeface="Arial" pitchFamily="34" charset="0"/>
                <a:ea typeface="Calibri" pitchFamily="34" charset="0"/>
                <a:cs typeface="Calibri" pitchFamily="34" charset="0"/>
              </a:rPr>
              <a:t>analyse</a:t>
            </a:r>
            <a:r>
              <a:rPr lang="en-US" sz="2400" dirty="0" smtClean="0">
                <a:solidFill>
                  <a:srgbClr val="000000"/>
                </a:solidFill>
                <a:latin typeface="Arial" pitchFamily="34" charset="0"/>
                <a:ea typeface="Calibri" pitchFamily="34" charset="0"/>
                <a:cs typeface="Calibri" pitchFamily="34" charset="0"/>
              </a:rPr>
              <a:t> the items in accordance with cognitive domain (Knowledge, understanding and Inference/application), MCQ and CRQ items constructing guidelines.</a:t>
            </a:r>
            <a:endParaRPr lang="en-US" sz="2400" dirty="0" smtClean="0">
              <a:latin typeface="Arial" pitchFamily="34" charset="0"/>
              <a:cs typeface="Arial" pitchFamily="34" charset="0"/>
            </a:endParaRPr>
          </a:p>
        </p:txBody>
      </p:sp>
      <p:pic>
        <p:nvPicPr>
          <p:cNvPr id="3" name="Picture 2" descr="0001.jpg"/>
          <p:cNvPicPr>
            <a:picLocks noChangeAspect="1"/>
          </p:cNvPicPr>
          <p:nvPr/>
        </p:nvPicPr>
        <p:blipFill>
          <a:blip r:embed="rId3" cstate="print"/>
          <a:stretch>
            <a:fillRect/>
          </a:stretch>
        </p:blipFill>
        <p:spPr>
          <a:xfrm>
            <a:off x="838200" y="1219200"/>
            <a:ext cx="16611600" cy="79248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circle(in)">
                                      <p:cBhvr>
                                        <p:cTn id="7" dur="2000"/>
                                        <p:tgtEl>
                                          <p:spTgt spid="49153"/>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066800" y="-32634"/>
            <a:ext cx="16611600" cy="1727937"/>
          </a:xfrm>
          <a:prstGeom prst="rect">
            <a:avLst/>
          </a:prstGeom>
          <a:solidFill>
            <a:schemeClr val="accent2">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GB" sz="3400" b="1" dirty="0" smtClean="0">
                <a:solidFill>
                  <a:srgbClr val="000000"/>
                </a:solidFill>
                <a:latin typeface="Arial" pitchFamily="34" charset="0"/>
                <a:ea typeface="Calibri" pitchFamily="34" charset="0"/>
                <a:cs typeface="Calibri" pitchFamily="34" charset="0"/>
              </a:rPr>
              <a:t>Day- 5</a:t>
            </a:r>
            <a:endParaRPr lang="en-US" sz="3400" dirty="0" smtClean="0">
              <a:latin typeface="Arial" pitchFamily="34" charset="0"/>
              <a:cs typeface="Arial" pitchFamily="34" charset="0"/>
            </a:endParaRPr>
          </a:p>
          <a:p>
            <a:pPr algn="ctr" eaLnBrk="0" fontAlgn="base" hangingPunct="0">
              <a:spcBef>
                <a:spcPct val="0"/>
              </a:spcBef>
              <a:spcAft>
                <a:spcPct val="0"/>
              </a:spcAft>
            </a:pPr>
            <a:r>
              <a:rPr lang="en-GB" sz="3400" b="1" dirty="0" smtClean="0">
                <a:solidFill>
                  <a:srgbClr val="000000"/>
                </a:solidFill>
                <a:latin typeface="Arial" pitchFamily="34" charset="0"/>
                <a:ea typeface="Calibri" pitchFamily="34" charset="0"/>
                <a:cs typeface="Calibri" pitchFamily="34" charset="0"/>
              </a:rPr>
              <a:t>Session - 4</a:t>
            </a:r>
            <a:endParaRPr lang="en-US" sz="3400" dirty="0" smtClean="0">
              <a:latin typeface="Arial" pitchFamily="34" charset="0"/>
              <a:cs typeface="Arial" pitchFamily="34" charset="0"/>
            </a:endParaRPr>
          </a:p>
          <a:p>
            <a:pPr algn="ctr" eaLnBrk="0" fontAlgn="base" hangingPunct="0">
              <a:spcBef>
                <a:spcPct val="0"/>
              </a:spcBef>
              <a:spcAft>
                <a:spcPct val="0"/>
              </a:spcAft>
            </a:pPr>
            <a:r>
              <a:rPr lang="en-US" sz="3400" b="1" dirty="0" smtClean="0">
                <a:solidFill>
                  <a:srgbClr val="000000"/>
                </a:solidFill>
                <a:latin typeface="Arial" pitchFamily="34" charset="0"/>
                <a:ea typeface="Times New Roman" pitchFamily="18" charset="0"/>
                <a:cs typeface="Calibri" pitchFamily="34" charset="0"/>
              </a:rPr>
              <a:t>Teachers’ professional development</a:t>
            </a:r>
            <a:endParaRPr lang="en-US" sz="3400" dirty="0" smtClean="0">
              <a:latin typeface="Arial" pitchFamily="34" charset="0"/>
              <a:cs typeface="Arial" pitchFamily="34" charset="0"/>
            </a:endParaRPr>
          </a:p>
        </p:txBody>
      </p:sp>
      <p:sp>
        <p:nvSpPr>
          <p:cNvPr id="3" name="Rectangle 2"/>
          <p:cNvSpPr/>
          <p:nvPr/>
        </p:nvSpPr>
        <p:spPr>
          <a:xfrm>
            <a:off x="1143000" y="1752600"/>
            <a:ext cx="16459200" cy="896940"/>
          </a:xfrm>
          <a:prstGeom prst="rect">
            <a:avLst/>
          </a:prstGeom>
          <a:solidFill>
            <a:schemeClr val="accent5">
              <a:lumMod val="60000"/>
              <a:lumOff val="40000"/>
            </a:schemeClr>
          </a:solidFill>
          <a:ln w="28575">
            <a:solidFill>
              <a:srgbClr val="FF0000"/>
            </a:solidFill>
          </a:ln>
        </p:spPr>
        <p:txBody>
          <a:bodyPr wrap="square" lIns="156746" tIns="78373" rIns="156746" bIns="78373">
            <a:spAutoFit/>
          </a:bodyPr>
          <a:lstStyle/>
          <a:p>
            <a:pPr algn="ctr"/>
            <a:r>
              <a:rPr lang="en-US" sz="4800" b="1" dirty="0" smtClean="0"/>
              <a:t>Activity-1: </a:t>
            </a:r>
            <a:r>
              <a:rPr lang="en-US" sz="4800" dirty="0" smtClean="0"/>
              <a:t>Warm up </a:t>
            </a:r>
            <a:endParaRPr lang="en-US" sz="4800" dirty="0"/>
          </a:p>
        </p:txBody>
      </p:sp>
      <p:sp>
        <p:nvSpPr>
          <p:cNvPr id="53250" name="Rectangle 2"/>
          <p:cNvSpPr>
            <a:spLocks noChangeArrowheads="1"/>
          </p:cNvSpPr>
          <p:nvPr/>
        </p:nvSpPr>
        <p:spPr bwMode="auto">
          <a:xfrm>
            <a:off x="1066800" y="2803879"/>
            <a:ext cx="16459200" cy="5882921"/>
          </a:xfrm>
          <a:prstGeom prst="rect">
            <a:avLst/>
          </a:prstGeom>
          <a:solidFill>
            <a:schemeClr val="accent3">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Calibri" pitchFamily="34" charset="0"/>
              </a:rPr>
              <a:t>Learning is a dynamic and continuous process. Learning needs and styles are changing for the development of modern science and technology. The teacher is key person to fulfill students’ needs and interest using appropriate methods and techniques including modern technology in teaching-learning. Teacher’s well preparation with subject knowledge and pedagogical knowledge help him/her to present a lesson effectively. Professional development is a continuous process. Self-motivation and commitment to the job helps to develop professional skills. Teacher is a life-long student. He can develop his professional skills by reading books, educational researches and journals. While teaching, teacher faces some problems e.g. students are not responding, they are making noise, and they are not actively participating. To solve these problems teacher can do an Action Research or self-assessment and self-reflection. Peer supervision and supportive feedback is also a way of professional development.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randombar(horizontal)">
                                      <p:cBhvr>
                                        <p:cTn id="7" dur="500"/>
                                        <p:tgtEl>
                                          <p:spTgt spid="532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3250"/>
                                        </p:tgtEl>
                                        <p:attrNameLst>
                                          <p:attrName>style.visibility</p:attrName>
                                        </p:attrNameLst>
                                      </p:cBhvr>
                                      <p:to>
                                        <p:strVal val="visible"/>
                                      </p:to>
                                    </p:set>
                                    <p:animEffect transition="in" filter="wedge">
                                      <p:cBhvr>
                                        <p:cTn id="17"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animBg="1"/>
      <p:bldP spid="3" grpId="0" animBg="1"/>
      <p:bldP spid="532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457200" y="2770379"/>
            <a:ext cx="17373600" cy="3343764"/>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buFontTx/>
              <a:buChar char="•"/>
            </a:pPr>
            <a:r>
              <a:rPr lang="en-US" sz="6900" dirty="0" smtClean="0">
                <a:solidFill>
                  <a:srgbClr val="000000"/>
                </a:solidFill>
                <a:latin typeface="Arial" pitchFamily="34" charset="0"/>
                <a:ea typeface="Calibri" pitchFamily="34" charset="0"/>
                <a:cs typeface="Calibri" pitchFamily="34" charset="0"/>
              </a:rPr>
              <a:t>Now can you say-</a:t>
            </a:r>
            <a:endParaRPr lang="en-US" sz="6900" dirty="0" smtClean="0">
              <a:latin typeface="Arial" pitchFamily="34" charset="0"/>
              <a:cs typeface="Arial" pitchFamily="34" charset="0"/>
            </a:endParaRPr>
          </a:p>
          <a:p>
            <a:pPr algn="ctr" eaLnBrk="0" fontAlgn="base" hangingPunct="0">
              <a:spcBef>
                <a:spcPct val="0"/>
              </a:spcBef>
              <a:spcAft>
                <a:spcPct val="0"/>
              </a:spcAft>
              <a:buFontTx/>
              <a:buChar char="•"/>
            </a:pPr>
            <a:r>
              <a:rPr lang="en-US" sz="6900" dirty="0" smtClean="0">
                <a:solidFill>
                  <a:srgbClr val="000000"/>
                </a:solidFill>
                <a:latin typeface="Arial" pitchFamily="34" charset="0"/>
                <a:ea typeface="Calibri" pitchFamily="34" charset="0"/>
                <a:cs typeface="Calibri" pitchFamily="34" charset="0"/>
              </a:rPr>
              <a:t>Here, what is subject knowledge?</a:t>
            </a:r>
            <a:endParaRPr lang="en-US" sz="6900" dirty="0" smtClean="0">
              <a:latin typeface="Arial" pitchFamily="34" charset="0"/>
              <a:cs typeface="Arial" pitchFamily="34" charset="0"/>
            </a:endParaRPr>
          </a:p>
          <a:p>
            <a:pPr algn="ctr" eaLnBrk="0" fontAlgn="base" hangingPunct="0">
              <a:spcBef>
                <a:spcPct val="0"/>
              </a:spcBef>
              <a:spcAft>
                <a:spcPct val="0"/>
              </a:spcAft>
              <a:buFontTx/>
              <a:buChar char="•"/>
            </a:pPr>
            <a:r>
              <a:rPr lang="en-US" sz="6900" dirty="0" smtClean="0">
                <a:solidFill>
                  <a:srgbClr val="000000"/>
                </a:solidFill>
                <a:latin typeface="Arial" pitchFamily="34" charset="0"/>
                <a:ea typeface="Calibri" pitchFamily="34" charset="0"/>
                <a:cs typeface="Calibri" pitchFamily="34" charset="0"/>
              </a:rPr>
              <a:t>What is Pedagogical knowledge?</a:t>
            </a:r>
            <a:endParaRPr lang="en-US" sz="69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randombar(horizontal)">
                                      <p:cBhvr>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http://eductechalogy.org/index/wp-content/uploads/2012/01/teacher-content-pedagogy.png"/>
          <p:cNvPicPr>
            <a:picLocks noChangeAspect="1" noChangeArrowheads="1"/>
          </p:cNvPicPr>
          <p:nvPr/>
        </p:nvPicPr>
        <p:blipFill>
          <a:blip r:embed="rId2" cstate="print"/>
          <a:srcRect/>
          <a:stretch>
            <a:fillRect/>
          </a:stretch>
        </p:blipFill>
        <p:spPr bwMode="auto">
          <a:xfrm>
            <a:off x="1771650" y="1032936"/>
            <a:ext cx="14592300" cy="7497233"/>
          </a:xfrm>
          <a:prstGeom prst="rect">
            <a:avLst/>
          </a:prstGeom>
          <a:noFill/>
          <a:ln w="28575">
            <a:solidFill>
              <a:srgbClr val="FF0000"/>
            </a:solidFill>
            <a:miter lim="800000"/>
            <a:headEnd/>
            <a:tailEnd/>
          </a:ln>
        </p:spPr>
      </p:pic>
      <p:sp>
        <p:nvSpPr>
          <p:cNvPr id="5" name="Rectangle 4"/>
          <p:cNvSpPr/>
          <p:nvPr/>
        </p:nvSpPr>
        <p:spPr>
          <a:xfrm>
            <a:off x="8991601" y="6637867"/>
            <a:ext cx="1581150" cy="72813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anchor="ctr"/>
          <a:lstStyle/>
          <a:p>
            <a:pPr algn="ctr">
              <a:defRPr/>
            </a:pPr>
            <a:r>
              <a:rPr lang="en-US" sz="6200" b="1" dirty="0">
                <a:solidFill>
                  <a:srgbClr val="FF0000"/>
                </a:solidFill>
              </a:rPr>
              <a:t>PCK</a:t>
            </a:r>
          </a:p>
        </p:txBody>
      </p:sp>
      <p:sp>
        <p:nvSpPr>
          <p:cNvPr id="7" name="Rectangle 6"/>
          <p:cNvSpPr/>
          <p:nvPr/>
        </p:nvSpPr>
        <p:spPr>
          <a:xfrm>
            <a:off x="4152901" y="3403600"/>
            <a:ext cx="1581150" cy="59266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anchor="ctr"/>
          <a:lstStyle/>
          <a:p>
            <a:pPr algn="ctr">
              <a:defRPr/>
            </a:pPr>
            <a:r>
              <a:rPr lang="en-US" sz="6200" b="1" dirty="0">
                <a:solidFill>
                  <a:srgbClr val="FF0000"/>
                </a:solidFill>
              </a:rPr>
              <a:t>CK</a:t>
            </a:r>
          </a:p>
        </p:txBody>
      </p:sp>
      <p:sp>
        <p:nvSpPr>
          <p:cNvPr id="8" name="Rectangle 7"/>
          <p:cNvSpPr/>
          <p:nvPr/>
        </p:nvSpPr>
        <p:spPr>
          <a:xfrm>
            <a:off x="12230101" y="3539067"/>
            <a:ext cx="1581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anchor="ctr"/>
          <a:lstStyle/>
          <a:p>
            <a:pPr algn="ctr">
              <a:defRPr/>
            </a:pPr>
            <a:r>
              <a:rPr lang="en-US" sz="6900" b="1" dirty="0">
                <a:solidFill>
                  <a:srgbClr val="FF0000"/>
                </a:solidFill>
              </a:rPr>
              <a:t>PK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
                                        <p:tgtEl>
                                          <p:spTgt spid="75778"/>
                                        </p:tgtEl>
                                      </p:cBhvr>
                                    </p:animEffect>
                                    <p:anim calcmode="lin" valueType="num">
                                      <p:cBhvr>
                                        <p:cTn id="8" dur="400" fill="hold"/>
                                        <p:tgtEl>
                                          <p:spTgt spid="75778"/>
                                        </p:tgtEl>
                                        <p:attrNameLst>
                                          <p:attrName>ppt_x</p:attrName>
                                        </p:attrNameLst>
                                      </p:cBhvr>
                                      <p:tavLst>
                                        <p:tav tm="0">
                                          <p:val>
                                            <p:strVal val="#ppt_x"/>
                                          </p:val>
                                        </p:tav>
                                        <p:tav tm="100000">
                                          <p:val>
                                            <p:strVal val="#ppt_x"/>
                                          </p:val>
                                        </p:tav>
                                      </p:tavLst>
                                    </p:anim>
                                    <p:anim calcmode="lin" valueType="num">
                                      <p:cBhvr>
                                        <p:cTn id="9" dur="400" fill="hold"/>
                                        <p:tgtEl>
                                          <p:spTgt spid="7577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57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57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421483" y="220354"/>
            <a:ext cx="17409318" cy="3836207"/>
          </a:xfrm>
          <a:prstGeom prst="rect">
            <a:avLst/>
          </a:prstGeom>
          <a:solidFill>
            <a:schemeClr val="accent6">
              <a:lumMod val="20000"/>
              <a:lumOff val="80000"/>
            </a:schemeClr>
          </a:solidFill>
          <a:ln w="9525">
            <a:solidFill>
              <a:schemeClr val="tx1"/>
            </a:solidFill>
            <a:miter lim="800000"/>
            <a:headEnd/>
            <a:tailEnd/>
          </a:ln>
        </p:spPr>
        <p:txBody>
          <a:bodyPr lIns="156746" tIns="78373" rIns="156746" bIns="78373" anchor="ctr">
            <a:spAutoFit/>
          </a:bodyPr>
          <a:lstStyle/>
          <a:p>
            <a:pPr eaLnBrk="0" hangingPunct="0">
              <a:defRPr/>
            </a:pPr>
            <a:r>
              <a:rPr lang="en-US" sz="7500" b="1" dirty="0">
                <a:latin typeface="Calibri" pitchFamily="34" charset="0"/>
                <a:ea typeface="Calibri" pitchFamily="34" charset="0"/>
                <a:cs typeface="Times New Roman" pitchFamily="18" charset="0"/>
              </a:rPr>
              <a:t>Content knowledge (CK)</a:t>
            </a:r>
            <a:endParaRPr lang="en-US" sz="6900" b="1" dirty="0">
              <a:ea typeface="Calibri" pitchFamily="34" charset="0"/>
              <a:cs typeface="Times New Roman" pitchFamily="18" charset="0"/>
            </a:endParaRPr>
          </a:p>
          <a:p>
            <a:pPr eaLnBrk="0" hangingPunct="0">
              <a:defRPr/>
            </a:pPr>
            <a:r>
              <a:rPr lang="en-US" sz="8200" dirty="0">
                <a:ea typeface="Calibri" pitchFamily="34" charset="0"/>
                <a:cs typeface="Times New Roman" pitchFamily="18" charset="0"/>
              </a:rPr>
              <a:t>"Knowledge about the </a:t>
            </a:r>
            <a:r>
              <a:rPr lang="en-US" sz="8200" b="1" dirty="0">
                <a:ea typeface="Calibri" pitchFamily="34" charset="0"/>
                <a:cs typeface="Times New Roman" pitchFamily="18" charset="0"/>
              </a:rPr>
              <a:t>actual subject matter</a:t>
            </a:r>
            <a:r>
              <a:rPr lang="en-US" sz="8200" dirty="0">
                <a:ea typeface="Calibri" pitchFamily="34" charset="0"/>
                <a:cs typeface="Times New Roman" pitchFamily="18" charset="0"/>
              </a:rPr>
              <a:t> that is to be learned or </a:t>
            </a:r>
            <a:r>
              <a:rPr lang="en-US" sz="8200" b="1" dirty="0">
                <a:ea typeface="Calibri" pitchFamily="34" charset="0"/>
                <a:cs typeface="Times New Roman" pitchFamily="18" charset="0"/>
              </a:rPr>
              <a:t>taught</a:t>
            </a:r>
            <a:r>
              <a:rPr lang="en-US" sz="8200" dirty="0">
                <a:ea typeface="Calibri" pitchFamily="34" charset="0"/>
                <a:cs typeface="Times New Roman" pitchFamily="18" charset="0"/>
              </a:rPr>
              <a:t>". </a:t>
            </a:r>
            <a:endParaRPr lang="en-US" sz="9300" dirty="0">
              <a:ea typeface="Calibri" pitchFamily="34" charset="0"/>
              <a:cs typeface="Times New Roman" pitchFamily="18" charset="0"/>
            </a:endParaRPr>
          </a:p>
        </p:txBody>
      </p:sp>
      <p:sp>
        <p:nvSpPr>
          <p:cNvPr id="124930" name="Rectangle 2"/>
          <p:cNvSpPr>
            <a:spLocks noChangeArrowheads="1"/>
          </p:cNvSpPr>
          <p:nvPr/>
        </p:nvSpPr>
        <p:spPr bwMode="auto">
          <a:xfrm>
            <a:off x="302420" y="4005644"/>
            <a:ext cx="17528380" cy="269743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56746" tIns="78373" rIns="156746" bIns="78373" anchor="ctr">
            <a:spAutoFit/>
          </a:bodyPr>
          <a:lstStyle/>
          <a:p>
            <a:pPr eaLnBrk="0" hangingPunct="0">
              <a:defRPr/>
            </a:pPr>
            <a:r>
              <a:rPr lang="en-US" sz="5500" b="1" dirty="0">
                <a:ea typeface="Calibri" pitchFamily="34" charset="0"/>
                <a:cs typeface="Times New Roman" pitchFamily="18" charset="0"/>
              </a:rPr>
              <a:t>Pedagogical knowledge (PK)</a:t>
            </a:r>
          </a:p>
          <a:p>
            <a:pPr eaLnBrk="0" hangingPunct="0">
              <a:defRPr/>
            </a:pPr>
            <a:r>
              <a:rPr lang="en-US" sz="5500" dirty="0">
                <a:ea typeface="Calibri" pitchFamily="34" charset="0"/>
                <a:cs typeface="Times New Roman" pitchFamily="18" charset="0"/>
              </a:rPr>
              <a:t> Deep knowledge about the </a:t>
            </a:r>
            <a:r>
              <a:rPr lang="en-US" sz="5500" b="1" dirty="0">
                <a:ea typeface="Calibri" pitchFamily="34" charset="0"/>
                <a:cs typeface="Times New Roman" pitchFamily="18" charset="0"/>
              </a:rPr>
              <a:t>processes of teaching and learning  or methods </a:t>
            </a:r>
          </a:p>
        </p:txBody>
      </p:sp>
      <p:sp>
        <p:nvSpPr>
          <p:cNvPr id="124931" name="Rectangle 3"/>
          <p:cNvSpPr>
            <a:spLocks noChangeArrowheads="1"/>
          </p:cNvSpPr>
          <p:nvPr/>
        </p:nvSpPr>
        <p:spPr bwMode="auto">
          <a:xfrm>
            <a:off x="304801" y="6403324"/>
            <a:ext cx="17409318" cy="2697433"/>
          </a:xfrm>
          <a:prstGeom prst="rect">
            <a:avLst/>
          </a:prstGeom>
          <a:ln>
            <a:headEnd/>
            <a:tailEnd/>
          </a:ln>
        </p:spPr>
        <p:style>
          <a:lnRef idx="1">
            <a:schemeClr val="dk1"/>
          </a:lnRef>
          <a:fillRef idx="2">
            <a:schemeClr val="dk1"/>
          </a:fillRef>
          <a:effectRef idx="1">
            <a:schemeClr val="dk1"/>
          </a:effectRef>
          <a:fontRef idx="minor">
            <a:schemeClr val="dk1"/>
          </a:fontRef>
        </p:style>
        <p:txBody>
          <a:bodyPr lIns="156746" tIns="78373" rIns="156746" bIns="78373" anchor="ctr">
            <a:spAutoFit/>
          </a:bodyPr>
          <a:lstStyle/>
          <a:p>
            <a:pPr eaLnBrk="0" hangingPunct="0">
              <a:defRPr/>
            </a:pPr>
            <a:r>
              <a:rPr lang="en-US" sz="5500" b="1" dirty="0">
                <a:ea typeface="Calibri" pitchFamily="34" charset="0"/>
                <a:cs typeface="Times New Roman" pitchFamily="18" charset="0"/>
              </a:rPr>
              <a:t>Pedagogical content knowledge (PCK/Teacher)</a:t>
            </a:r>
          </a:p>
          <a:p>
            <a:pPr eaLnBrk="0" hangingPunct="0">
              <a:defRPr/>
            </a:pPr>
            <a:r>
              <a:rPr lang="en-US" sz="5500" dirty="0">
                <a:ea typeface="Calibri" pitchFamily="34" charset="0"/>
                <a:cs typeface="Times New Roman" pitchFamily="18" charset="0"/>
              </a:rPr>
              <a:t>"Knowledge of </a:t>
            </a:r>
            <a:r>
              <a:rPr lang="en-US" sz="5500" b="1" dirty="0">
                <a:ea typeface="Calibri" pitchFamily="34" charset="0"/>
                <a:cs typeface="Times New Roman" pitchFamily="18" charset="0"/>
              </a:rPr>
              <a:t>pedagogy</a:t>
            </a:r>
            <a:r>
              <a:rPr lang="en-US" sz="5500" dirty="0">
                <a:ea typeface="Calibri" pitchFamily="34" charset="0"/>
                <a:cs typeface="Times New Roman" pitchFamily="18" charset="0"/>
              </a:rPr>
              <a:t> that is applicable to the </a:t>
            </a:r>
            <a:r>
              <a:rPr lang="en-US" sz="5500" b="1" dirty="0">
                <a:ea typeface="Calibri" pitchFamily="34" charset="0"/>
                <a:cs typeface="Times New Roman" pitchFamily="18" charset="0"/>
              </a:rPr>
              <a:t>teaching of specific content".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animEffect transition="in" filter="fade">
                                      <p:cBhvr>
                                        <p:cTn id="9" dur="500"/>
                                        <p:tgtEl>
                                          <p:spTgt spid="6963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24930"/>
                                        </p:tgtEl>
                                        <p:attrNameLst>
                                          <p:attrName>style.visibility</p:attrName>
                                        </p:attrNameLst>
                                      </p:cBhvr>
                                      <p:to>
                                        <p:strVal val="visible"/>
                                      </p:to>
                                    </p:set>
                                    <p:animEffect transition="in" filter="wheel(4)">
                                      <p:cBhvr>
                                        <p:cTn id="14" dur="2000"/>
                                        <p:tgtEl>
                                          <p:spTgt spid="12493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24931"/>
                                        </p:tgtEl>
                                        <p:attrNameLst>
                                          <p:attrName>style.visibility</p:attrName>
                                        </p:attrNameLst>
                                      </p:cBhvr>
                                      <p:to>
                                        <p:strVal val="visible"/>
                                      </p:to>
                                    </p:set>
                                    <p:animEffect transition="in" filter="wheel(4)">
                                      <p:cBhvr>
                                        <p:cTn id="19" dur="2000"/>
                                        <p:tgtEl>
                                          <p:spTgt spid="12493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1" nodeType="clickEffect">
                                  <p:stCondLst>
                                    <p:cond delay="0"/>
                                  </p:stCondLst>
                                  <p:childTnLst>
                                    <p:set>
                                      <p:cBhvr>
                                        <p:cTn id="23" dur="1" fill="hold">
                                          <p:stCondLst>
                                            <p:cond delay="0"/>
                                          </p:stCondLst>
                                        </p:cTn>
                                        <p:tgtEl>
                                          <p:spTgt spid="124930"/>
                                        </p:tgtEl>
                                        <p:attrNameLst>
                                          <p:attrName>style.visibility</p:attrName>
                                        </p:attrNameLst>
                                      </p:cBhvr>
                                      <p:to>
                                        <p:strVal val="visible"/>
                                      </p:to>
                                    </p:set>
                                    <p:animEffect transition="in" filter="circle(in)">
                                      <p:cBhvr>
                                        <p:cTn id="24" dur="2000"/>
                                        <p:tgtEl>
                                          <p:spTgt spid="12493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1" nodeType="clickEffect">
                                  <p:stCondLst>
                                    <p:cond delay="0"/>
                                  </p:stCondLst>
                                  <p:childTnLst>
                                    <p:set>
                                      <p:cBhvr>
                                        <p:cTn id="28" dur="1" fill="hold">
                                          <p:stCondLst>
                                            <p:cond delay="0"/>
                                          </p:stCondLst>
                                        </p:cTn>
                                        <p:tgtEl>
                                          <p:spTgt spid="124931"/>
                                        </p:tgtEl>
                                        <p:attrNameLst>
                                          <p:attrName>style.visibility</p:attrName>
                                        </p:attrNameLst>
                                      </p:cBhvr>
                                      <p:to>
                                        <p:strVal val="visible"/>
                                      </p:to>
                                    </p:set>
                                    <p:animEffect transition="in" filter="diamond(in)">
                                      <p:cBhvr>
                                        <p:cTn id="29" dur="20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124930" grpId="0" animBg="1"/>
      <p:bldP spid="124930" grpId="1" animBg="1"/>
      <p:bldP spid="124931" grpId="0" animBg="1"/>
      <p:bldP spid="12493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92894"/>
            <a:ext cx="17068800" cy="1420161"/>
          </a:xfrm>
          <a:prstGeom prst="rect">
            <a:avLst/>
          </a:prstGeom>
          <a:solidFill>
            <a:schemeClr val="accent1">
              <a:lumMod val="60000"/>
              <a:lumOff val="40000"/>
            </a:schemeClr>
          </a:solidFill>
          <a:ln w="28575">
            <a:solidFill>
              <a:srgbClr val="FF0000"/>
            </a:solidFill>
          </a:ln>
        </p:spPr>
        <p:txBody>
          <a:bodyPr wrap="square" lIns="156746" tIns="78373" rIns="156746" bIns="78373">
            <a:spAutoFit/>
          </a:bodyPr>
          <a:lstStyle/>
          <a:p>
            <a:r>
              <a:rPr lang="en-US" sz="4100" b="1" dirty="0" smtClean="0"/>
              <a:t>Activity-2: Identifying subject knowledge and pedagogical knowledge required for an English teacher of Primary school </a:t>
            </a:r>
            <a:endParaRPr lang="en-US" sz="4100" dirty="0"/>
          </a:p>
        </p:txBody>
      </p:sp>
      <p:sp>
        <p:nvSpPr>
          <p:cNvPr id="55297" name="Rectangle 1"/>
          <p:cNvSpPr>
            <a:spLocks noChangeArrowheads="1"/>
          </p:cNvSpPr>
          <p:nvPr/>
        </p:nvSpPr>
        <p:spPr bwMode="auto">
          <a:xfrm rot="10800000" flipV="1">
            <a:off x="609600" y="2042841"/>
            <a:ext cx="17068800" cy="1738938"/>
          </a:xfrm>
          <a:prstGeom prst="rect">
            <a:avLst/>
          </a:prstGeom>
          <a:solidFill>
            <a:schemeClr val="accent6">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4100" dirty="0" err="1" smtClean="0">
                <a:solidFill>
                  <a:srgbClr val="000000"/>
                </a:solidFill>
                <a:latin typeface="Arial" pitchFamily="34" charset="0"/>
                <a:ea typeface="Calibri" pitchFamily="34" charset="0"/>
                <a:cs typeface="Calibri" pitchFamily="34" charset="0"/>
              </a:rPr>
              <a:t>Organise</a:t>
            </a:r>
            <a:r>
              <a:rPr lang="en-US" sz="4100" dirty="0" smtClean="0">
                <a:solidFill>
                  <a:srgbClr val="000000"/>
                </a:solidFill>
                <a:latin typeface="Arial" pitchFamily="34" charset="0"/>
                <a:ea typeface="Calibri" pitchFamily="34" charset="0"/>
                <a:cs typeface="Calibri" pitchFamily="34" charset="0"/>
              </a:rPr>
              <a:t> the participants into 4 groups. Name the 4 groups according to 4 skills.</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55299" name="Rectangle 3"/>
          <p:cNvSpPr>
            <a:spLocks noChangeArrowheads="1"/>
          </p:cNvSpPr>
          <p:nvPr/>
        </p:nvSpPr>
        <p:spPr bwMode="auto">
          <a:xfrm rot="10800000" flipV="1">
            <a:off x="609600" y="4784973"/>
            <a:ext cx="17068800" cy="23698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Ask them to identify what sorts of subject knowledge and pedagogical knowledge is required to teach respective skill in the primary school. Give them 20 minutes to do the activity.</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55297"/>
                                        </p:tgtEl>
                                        <p:attrNameLst>
                                          <p:attrName>style.visibility</p:attrName>
                                        </p:attrNameLst>
                                      </p:cBhvr>
                                      <p:to>
                                        <p:strVal val="visible"/>
                                      </p:to>
                                    </p:set>
                                    <p:anim calcmode="lin" valueType="num">
                                      <p:cBhvr>
                                        <p:cTn id="16" dur="500" fill="hold"/>
                                        <p:tgtEl>
                                          <p:spTgt spid="55297"/>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55297"/>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55297"/>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5529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55299"/>
                                        </p:tgtEl>
                                        <p:attrNameLst>
                                          <p:attrName>style.visibility</p:attrName>
                                        </p:attrNameLst>
                                      </p:cBhvr>
                                      <p:to>
                                        <p:strVal val="visible"/>
                                      </p:to>
                                    </p:set>
                                    <p:anim calcmode="lin" valueType="num">
                                      <p:cBhvr>
                                        <p:cTn id="24" dur="1000" fill="hold"/>
                                        <p:tgtEl>
                                          <p:spTgt spid="552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55299"/>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55299"/>
                                        </p:tgtEl>
                                        <p:attrNameLst>
                                          <p:attrName>ppt_y</p:attrName>
                                        </p:attrNameLst>
                                      </p:cBhvr>
                                      <p:tavLst>
                                        <p:tav tm="0">
                                          <p:val>
                                            <p:strVal val="#ppt_y"/>
                                          </p:val>
                                        </p:tav>
                                        <p:tav tm="100000">
                                          <p:val>
                                            <p:strVal val="#ppt_y"/>
                                          </p:val>
                                        </p:tav>
                                      </p:tavLst>
                                    </p:anim>
                                    <p:animEffect transition="in" filter="fade">
                                      <p:cBhvr>
                                        <p:cTn id="27" dur="1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55297" grpId="0" animBg="1"/>
      <p:bldP spid="5529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762000" y="224713"/>
            <a:ext cx="16840200" cy="1107996"/>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Give each group </a:t>
            </a:r>
            <a:r>
              <a:rPr lang="en-US" sz="4100" b="1" u="sng" dirty="0" smtClean="0">
                <a:solidFill>
                  <a:srgbClr val="000000"/>
                </a:solidFill>
                <a:latin typeface="Arial" pitchFamily="34" charset="0"/>
                <a:ea typeface="Calibri" pitchFamily="34" charset="0"/>
                <a:cs typeface="Calibri" pitchFamily="34" charset="0"/>
              </a:rPr>
              <a:t>worksheet-19</a:t>
            </a:r>
            <a:r>
              <a:rPr lang="en-US" sz="4100" dirty="0" smtClean="0">
                <a:solidFill>
                  <a:srgbClr val="000000"/>
                </a:solidFill>
                <a:latin typeface="Arial" pitchFamily="34" charset="0"/>
                <a:ea typeface="Calibri" pitchFamily="34" charset="0"/>
                <a:cs typeface="Calibri" pitchFamily="34" charset="0"/>
              </a:rPr>
              <a:t> respective terminal competencies.</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graphicFrame>
        <p:nvGraphicFramePr>
          <p:cNvPr id="3" name="Table 2"/>
          <p:cNvGraphicFramePr>
            <a:graphicFrameLocks noGrp="1"/>
          </p:cNvGraphicFramePr>
          <p:nvPr/>
        </p:nvGraphicFramePr>
        <p:xfrm>
          <a:off x="914400" y="1600201"/>
          <a:ext cx="16611600" cy="7239000"/>
        </p:xfrm>
        <a:graphic>
          <a:graphicData uri="http://schemas.openxmlformats.org/drawingml/2006/table">
            <a:tbl>
              <a:tblPr/>
              <a:tblGrid>
                <a:gridCol w="5537200"/>
                <a:gridCol w="5537200"/>
                <a:gridCol w="5537200"/>
              </a:tblGrid>
              <a:tr h="1434421">
                <a:tc>
                  <a:txBody>
                    <a:bodyPr/>
                    <a:lstStyle/>
                    <a:p>
                      <a:pPr marL="0" marR="0">
                        <a:lnSpc>
                          <a:spcPts val="1800"/>
                        </a:lnSpc>
                        <a:spcBef>
                          <a:spcPts val="0"/>
                        </a:spcBef>
                        <a:spcAft>
                          <a:spcPts val="1000"/>
                        </a:spcAft>
                      </a:pPr>
                      <a:r>
                        <a:rPr lang="en-US" sz="2800" b="1" dirty="0">
                          <a:latin typeface="Times"/>
                          <a:ea typeface="Calibri"/>
                          <a:cs typeface="Times New Roman"/>
                        </a:rPr>
                        <a:t>Terminal Competencies:</a:t>
                      </a:r>
                      <a:endParaRPr lang="en-US" sz="2800" dirty="0">
                        <a:latin typeface="Calibri"/>
                        <a:ea typeface="Calibri"/>
                        <a:cs typeface="Times New Roman"/>
                      </a:endParaRPr>
                    </a:p>
                    <a:p>
                      <a:pPr marL="0" marR="0">
                        <a:lnSpc>
                          <a:spcPct val="115000"/>
                        </a:lnSpc>
                        <a:spcBef>
                          <a:spcPts val="0"/>
                        </a:spcBef>
                        <a:spcAft>
                          <a:spcPts val="1000"/>
                        </a:spcAft>
                      </a:pPr>
                      <a:r>
                        <a:rPr lang="en-US" sz="2800" b="1" dirty="0">
                          <a:latin typeface="Times"/>
                          <a:ea typeface="Calibri"/>
                          <a:cs typeface="Times New Roman"/>
                        </a:rPr>
                        <a:t>Listening</a:t>
                      </a:r>
                      <a:endParaRPr lang="en-US" sz="2800" dirty="0">
                        <a:latin typeface="Calibri"/>
                        <a:ea typeface="Calibri"/>
                        <a:cs typeface="Times New Roman"/>
                      </a:endParaRPr>
                    </a:p>
                  </a:txBody>
                  <a:tcPr marL="131568" marR="13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2800" dirty="0" smtClean="0">
                          <a:latin typeface="Times"/>
                          <a:ea typeface="Calibri"/>
                          <a:cs typeface="Times New Roman"/>
                        </a:rPr>
                        <a:t>Required  </a:t>
                      </a:r>
                      <a:r>
                        <a:rPr lang="en-US" sz="2800" dirty="0">
                          <a:latin typeface="Times"/>
                          <a:ea typeface="Calibri"/>
                          <a:cs typeface="Times New Roman"/>
                        </a:rPr>
                        <a:t>Subject </a:t>
                      </a:r>
                      <a:r>
                        <a:rPr lang="en-US" sz="2800" dirty="0" smtClean="0">
                          <a:latin typeface="Times"/>
                          <a:ea typeface="Calibri"/>
                          <a:cs typeface="Times New Roman"/>
                        </a:rPr>
                        <a:t> knowledge</a:t>
                      </a:r>
                      <a:endParaRPr lang="en-US" sz="2800" dirty="0">
                        <a:latin typeface="Calibri"/>
                        <a:ea typeface="Calibri"/>
                        <a:cs typeface="Times New Roman"/>
                      </a:endParaRPr>
                    </a:p>
                  </a:txBody>
                  <a:tcPr marL="131568" marR="13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2800" dirty="0" smtClean="0">
                          <a:latin typeface="Times"/>
                          <a:ea typeface="Calibri"/>
                          <a:cs typeface="Times New Roman"/>
                        </a:rPr>
                        <a:t>Required  </a:t>
                      </a:r>
                      <a:r>
                        <a:rPr lang="en-US" sz="2800" dirty="0">
                          <a:latin typeface="Times"/>
                          <a:ea typeface="Calibri"/>
                          <a:cs typeface="Times New Roman"/>
                        </a:rPr>
                        <a:t>pedagogical </a:t>
                      </a:r>
                      <a:r>
                        <a:rPr lang="en-US" sz="2800" dirty="0" smtClean="0">
                          <a:latin typeface="Times"/>
                          <a:ea typeface="Calibri"/>
                          <a:cs typeface="Times New Roman"/>
                        </a:rPr>
                        <a:t> knowledge</a:t>
                      </a:r>
                      <a:endParaRPr lang="en-US" sz="2800" dirty="0">
                        <a:latin typeface="Calibri"/>
                        <a:ea typeface="Calibri"/>
                        <a:cs typeface="Times New Roman"/>
                      </a:endParaRPr>
                    </a:p>
                  </a:txBody>
                  <a:tcPr marL="131568" marR="13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5804579">
                <a:tc>
                  <a:txBody>
                    <a:bodyPr/>
                    <a:lstStyle/>
                    <a:p>
                      <a:pPr marL="342900" marR="0" indent="-342900">
                        <a:lnSpc>
                          <a:spcPct val="115000"/>
                        </a:lnSpc>
                        <a:spcBef>
                          <a:spcPts val="0"/>
                        </a:spcBef>
                        <a:spcAft>
                          <a:spcPts val="0"/>
                        </a:spcAft>
                      </a:pPr>
                      <a:r>
                        <a:rPr lang="en-US" sz="2800" dirty="0">
                          <a:latin typeface="Times"/>
                          <a:ea typeface="Calibri"/>
                          <a:cs typeface="Times New Roman"/>
                        </a:rPr>
                        <a:t>1. </a:t>
                      </a:r>
                      <a:r>
                        <a:rPr lang="en-US" sz="2800" dirty="0">
                          <a:latin typeface="Calibri"/>
                          <a:ea typeface="Calibri"/>
                          <a:cs typeface="Calibri"/>
                        </a:rPr>
                        <a:t>	to recognize basic English sound differences, stress and intonation. </a:t>
                      </a:r>
                      <a:endParaRPr lang="en-US" sz="2800" dirty="0">
                        <a:latin typeface="Calibri"/>
                        <a:ea typeface="Calibri"/>
                        <a:cs typeface="Times New Roman"/>
                      </a:endParaRPr>
                    </a:p>
                    <a:p>
                      <a:pPr marL="342900" marR="0" indent="-342900">
                        <a:lnSpc>
                          <a:spcPct val="115000"/>
                        </a:lnSpc>
                        <a:spcBef>
                          <a:spcPts val="0"/>
                        </a:spcBef>
                        <a:spcAft>
                          <a:spcPts val="0"/>
                        </a:spcAft>
                      </a:pPr>
                      <a:r>
                        <a:rPr lang="en-US" sz="2800" dirty="0">
                          <a:latin typeface="Calibri"/>
                          <a:ea typeface="Calibri"/>
                          <a:cs typeface="Calibri"/>
                        </a:rPr>
                        <a:t>2. 	to understand simple commands, instructions and requests  and carry them out. </a:t>
                      </a:r>
                      <a:endParaRPr lang="en-US" sz="2800" dirty="0">
                        <a:latin typeface="Calibri"/>
                        <a:ea typeface="Calibri"/>
                        <a:cs typeface="Times New Roman"/>
                      </a:endParaRPr>
                    </a:p>
                    <a:p>
                      <a:pPr marL="342900" marR="0" indent="-342900">
                        <a:lnSpc>
                          <a:spcPct val="115000"/>
                        </a:lnSpc>
                        <a:spcBef>
                          <a:spcPts val="0"/>
                        </a:spcBef>
                        <a:spcAft>
                          <a:spcPts val="0"/>
                        </a:spcAft>
                      </a:pPr>
                      <a:r>
                        <a:rPr lang="en-US" sz="2800" dirty="0">
                          <a:latin typeface="Calibri"/>
                          <a:ea typeface="Calibri"/>
                          <a:cs typeface="Calibri"/>
                        </a:rPr>
                        <a:t>3. 	to understand simple questions and statements. </a:t>
                      </a:r>
                      <a:endParaRPr lang="en-US" sz="2800" dirty="0">
                        <a:latin typeface="Calibri"/>
                        <a:ea typeface="Calibri"/>
                        <a:cs typeface="Times New Roman"/>
                      </a:endParaRPr>
                    </a:p>
                    <a:p>
                      <a:pPr marL="0" marR="0">
                        <a:lnSpc>
                          <a:spcPct val="115000"/>
                        </a:lnSpc>
                        <a:spcBef>
                          <a:spcPts val="0"/>
                        </a:spcBef>
                        <a:spcAft>
                          <a:spcPts val="0"/>
                        </a:spcAft>
                      </a:pPr>
                      <a:r>
                        <a:rPr lang="en-US" sz="2800" dirty="0">
                          <a:latin typeface="Calibri"/>
                          <a:ea typeface="Calibri"/>
                          <a:cs typeface="Calibri"/>
                        </a:rPr>
                        <a:t>4.      to listen to, understand  and enjoy simple rhymes, poems and stories.</a:t>
                      </a:r>
                      <a:endParaRPr lang="en-US" sz="2800" dirty="0">
                        <a:latin typeface="Calibri"/>
                        <a:ea typeface="Calibri"/>
                        <a:cs typeface="Times New Roman"/>
                      </a:endParaRPr>
                    </a:p>
                  </a:txBody>
                  <a:tcPr marL="131568" marR="13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endParaRPr lang="en-US" sz="2800" dirty="0">
                        <a:latin typeface="Times"/>
                        <a:ea typeface="Calibri"/>
                        <a:cs typeface="Times New Roman"/>
                      </a:endParaRPr>
                    </a:p>
                  </a:txBody>
                  <a:tcPr marL="131568" marR="13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endParaRPr lang="en-US" sz="2800" dirty="0">
                        <a:latin typeface="Times"/>
                        <a:ea typeface="Calibri"/>
                        <a:cs typeface="Times New Roman"/>
                      </a:endParaRPr>
                    </a:p>
                  </a:txBody>
                  <a:tcPr marL="131568" marR="131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58369" name="Rectangle 1"/>
          <p:cNvSpPr>
            <a:spLocks noChangeArrowheads="1"/>
          </p:cNvSpPr>
          <p:nvPr/>
        </p:nvSpPr>
        <p:spPr bwMode="auto">
          <a:xfrm>
            <a:off x="0" y="-159058"/>
            <a:ext cx="1915133" cy="927718"/>
          </a:xfrm>
          <a:prstGeom prst="rect">
            <a:avLst/>
          </a:prstGeom>
          <a:noFill/>
          <a:ln w="9525">
            <a:noFill/>
            <a:miter lim="800000"/>
            <a:headEnd/>
            <a:tailEnd/>
          </a:ln>
          <a:effectLst/>
        </p:spPr>
        <p:txBody>
          <a:bodyPr vert="horz" wrap="none" lIns="156746" tIns="78373" rIns="156746" bIns="78373" numCol="1" anchor="ctr" anchorCtr="0" compatLnSpc="1">
            <a:prstTxWarp prst="textNoShape">
              <a:avLst/>
            </a:prstTxWarp>
            <a:spAutoFit/>
          </a:bodyPr>
          <a:lstStyle/>
          <a:p>
            <a:pPr fontAlgn="base">
              <a:spcBef>
                <a:spcPct val="0"/>
              </a:spcBef>
              <a:spcAft>
                <a:spcPct val="0"/>
              </a:spcAft>
            </a:pPr>
            <a:r>
              <a:rPr lang="en-GB" sz="1900" b="1" dirty="0" smtClean="0">
                <a:latin typeface="Arial" pitchFamily="34" charset="0"/>
                <a:ea typeface="Calibri" pitchFamily="34" charset="0"/>
                <a:cs typeface="Calibri" pitchFamily="34" charset="0"/>
              </a:rPr>
              <a:t>Worksheet-21</a:t>
            </a:r>
            <a:endParaRPr lang="en-US" sz="14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500" fill="hold"/>
                                        <p:tgtEl>
                                          <p:spTgt spid="58369"/>
                                        </p:tgtEl>
                                        <p:attrNameLst>
                                          <p:attrName>ppt_w</p:attrName>
                                        </p:attrNameLst>
                                      </p:cBhvr>
                                      <p:tavLst>
                                        <p:tav tm="0">
                                          <p:val>
                                            <p:fltVal val="0"/>
                                          </p:val>
                                        </p:tav>
                                        <p:tav tm="100000">
                                          <p:val>
                                            <p:strVal val="#ppt_w"/>
                                          </p:val>
                                        </p:tav>
                                      </p:tavLst>
                                    </p:anim>
                                    <p:anim calcmode="lin" valueType="num">
                                      <p:cBhvr>
                                        <p:cTn id="8" dur="500" fill="hold"/>
                                        <p:tgtEl>
                                          <p:spTgt spid="5836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1" y="304800"/>
          <a:ext cx="17068798" cy="8432800"/>
        </p:xfrm>
        <a:graphic>
          <a:graphicData uri="http://schemas.openxmlformats.org/drawingml/2006/table">
            <a:tbl>
              <a:tblPr/>
              <a:tblGrid>
                <a:gridCol w="6065378"/>
                <a:gridCol w="5334992"/>
                <a:gridCol w="5668428"/>
              </a:tblGrid>
              <a:tr h="908275">
                <a:tc>
                  <a:txBody>
                    <a:bodyPr/>
                    <a:lstStyle/>
                    <a:p>
                      <a:pPr marL="0" marR="0">
                        <a:lnSpc>
                          <a:spcPct val="115000"/>
                        </a:lnSpc>
                        <a:spcBef>
                          <a:spcPts val="0"/>
                        </a:spcBef>
                        <a:spcAft>
                          <a:spcPts val="0"/>
                        </a:spcAft>
                      </a:pPr>
                      <a:r>
                        <a:rPr lang="en-US" sz="2400" b="1" dirty="0">
                          <a:latin typeface="Times"/>
                          <a:ea typeface="Calibri"/>
                          <a:cs typeface="Times New Roman"/>
                        </a:rPr>
                        <a:t>Terminal Competencies:</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b="1" dirty="0">
                          <a:latin typeface="Times"/>
                          <a:ea typeface="Calibri"/>
                          <a:cs typeface="Times New Roman"/>
                        </a:rPr>
                        <a:t>Speaking </a:t>
                      </a:r>
                      <a:endParaRPr lang="en-US" sz="2400" dirty="0">
                        <a:latin typeface="Calibri"/>
                        <a:ea typeface="Calibri"/>
                        <a:cs typeface="Times New Roman"/>
                      </a:endParaRPr>
                    </a:p>
                  </a:txBody>
                  <a:tcPr marL="135920" marR="135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1000"/>
                        </a:spcAft>
                      </a:pPr>
                      <a:r>
                        <a:rPr lang="en-US" sz="2400">
                          <a:latin typeface="Times"/>
                          <a:ea typeface="Calibri"/>
                          <a:cs typeface="Times New Roman"/>
                        </a:rPr>
                        <a:t>Required Subject knowledge</a:t>
                      </a:r>
                      <a:endParaRPr lang="en-US" sz="2400">
                        <a:latin typeface="Calibri"/>
                        <a:ea typeface="Calibri"/>
                        <a:cs typeface="Times New Roman"/>
                      </a:endParaRPr>
                    </a:p>
                  </a:txBody>
                  <a:tcPr marL="135920" marR="135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1000"/>
                        </a:spcAft>
                      </a:pPr>
                      <a:r>
                        <a:rPr lang="en-US" sz="2400" dirty="0">
                          <a:latin typeface="Times"/>
                          <a:ea typeface="Calibri"/>
                          <a:cs typeface="Times New Roman"/>
                        </a:rPr>
                        <a:t>Required pedagogical knowledge</a:t>
                      </a:r>
                      <a:endParaRPr lang="en-US" sz="2400" dirty="0">
                        <a:latin typeface="Calibri"/>
                        <a:ea typeface="Calibri"/>
                        <a:cs typeface="Times New Roman"/>
                      </a:endParaRPr>
                    </a:p>
                  </a:txBody>
                  <a:tcPr marL="135920" marR="135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524525">
                <a:tc>
                  <a:txBody>
                    <a:bodyPr/>
                    <a:lstStyle/>
                    <a:p>
                      <a:pPr marL="342900" marR="0" indent="-342900">
                        <a:lnSpc>
                          <a:spcPct val="115000"/>
                        </a:lnSpc>
                        <a:spcBef>
                          <a:spcPts val="0"/>
                        </a:spcBef>
                        <a:spcAft>
                          <a:spcPts val="0"/>
                        </a:spcAft>
                      </a:pPr>
                      <a:r>
                        <a:rPr lang="en-US" sz="2400" dirty="0">
                          <a:latin typeface="Times"/>
                          <a:ea typeface="Calibri"/>
                          <a:cs typeface="Times New Roman"/>
                        </a:rPr>
                        <a:t>1. 	to use English </a:t>
                      </a:r>
                      <a:r>
                        <a:rPr lang="en-US" sz="2400" dirty="0">
                          <a:latin typeface="Calibri"/>
                          <a:ea typeface="Calibri"/>
                          <a:cs typeface="Calibri"/>
                        </a:rPr>
                        <a:t>sounds, stress and intonation appropriately . </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2. 	to exchange greetings and farewells and to make introductions. </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3. 	to ask and answer questions . </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4. 	to recite rhymes and poems.</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5.      to say the names of the days of the week and the months, and to tell the time. </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6. 	to talk about simple things and actions.</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7. 	to give instructions, commands and to make requests. </a:t>
                      </a:r>
                      <a:endParaRPr lang="en-US" sz="2400" dirty="0">
                        <a:latin typeface="Calibri"/>
                        <a:ea typeface="Calibri"/>
                        <a:cs typeface="Times New Roman"/>
                      </a:endParaRPr>
                    </a:p>
                    <a:p>
                      <a:pPr marL="342900" marR="0" indent="-342900">
                        <a:lnSpc>
                          <a:spcPct val="115000"/>
                        </a:lnSpc>
                        <a:spcBef>
                          <a:spcPts val="0"/>
                        </a:spcBef>
                        <a:spcAft>
                          <a:spcPts val="0"/>
                        </a:spcAft>
                      </a:pPr>
                      <a:r>
                        <a:rPr lang="en-US" sz="2400" dirty="0">
                          <a:latin typeface="Calibri"/>
                          <a:ea typeface="Calibri"/>
                          <a:cs typeface="Calibri"/>
                        </a:rPr>
                        <a:t>8. 	to take part in conversations on topics related to students’ daily life.</a:t>
                      </a:r>
                      <a:endParaRPr lang="en-US" sz="2400" dirty="0">
                        <a:latin typeface="Calibri"/>
                        <a:ea typeface="Calibri"/>
                        <a:cs typeface="Times New Roman"/>
                      </a:endParaRPr>
                    </a:p>
                  </a:txBody>
                  <a:tcPr marL="135920" marR="135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1000"/>
                        </a:spcAft>
                      </a:pPr>
                      <a:endParaRPr lang="en-US" sz="2400" dirty="0">
                        <a:latin typeface="Times"/>
                        <a:ea typeface="Calibri"/>
                        <a:cs typeface="Times New Roman"/>
                      </a:endParaRPr>
                    </a:p>
                  </a:txBody>
                  <a:tcPr marL="135920" marR="135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1000"/>
                        </a:spcAft>
                      </a:pPr>
                      <a:endParaRPr lang="en-US" sz="2400" dirty="0">
                        <a:latin typeface="Times"/>
                        <a:ea typeface="Calibri"/>
                        <a:cs typeface="Times New Roman"/>
                      </a:endParaRPr>
                    </a:p>
                  </a:txBody>
                  <a:tcPr marL="135920" marR="135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304800"/>
          <a:ext cx="17068800" cy="8534400"/>
        </p:xfrm>
        <a:graphic>
          <a:graphicData uri="http://schemas.openxmlformats.org/drawingml/2006/table">
            <a:tbl>
              <a:tblPr/>
              <a:tblGrid>
                <a:gridCol w="5689600"/>
                <a:gridCol w="5689600"/>
                <a:gridCol w="5689600"/>
              </a:tblGrid>
              <a:tr h="569860">
                <a:tc>
                  <a:txBody>
                    <a:bodyPr/>
                    <a:lstStyle/>
                    <a:p>
                      <a:pPr marL="0" marR="0">
                        <a:lnSpc>
                          <a:spcPts val="1800"/>
                        </a:lnSpc>
                        <a:spcBef>
                          <a:spcPts val="0"/>
                        </a:spcBef>
                        <a:spcAft>
                          <a:spcPts val="1000"/>
                        </a:spcAft>
                      </a:pPr>
                      <a:r>
                        <a:rPr lang="en-US" sz="2400" b="1" smtClean="0">
                          <a:latin typeface="Times"/>
                          <a:ea typeface="Calibri"/>
                          <a:cs typeface="Times New Roman"/>
                        </a:rPr>
                        <a:t>Terminal Competencies:</a:t>
                      </a:r>
                      <a:endParaRPr lang="en-US" sz="2400">
                        <a:latin typeface="Calibri"/>
                        <a:ea typeface="Calibri"/>
                        <a:cs typeface="Times New Roman"/>
                      </a:endParaRPr>
                    </a:p>
                  </a:txBody>
                  <a:tcPr marL="96532" marR="965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2400">
                          <a:latin typeface="Times"/>
                          <a:ea typeface="Calibri"/>
                          <a:cs typeface="Times New Roman"/>
                        </a:rPr>
                        <a:t>Required Subject knowledge</a:t>
                      </a:r>
                      <a:endParaRPr lang="en-US" sz="2400">
                        <a:latin typeface="Calibri"/>
                        <a:ea typeface="Calibri"/>
                        <a:cs typeface="Times New Roman"/>
                      </a:endParaRPr>
                    </a:p>
                  </a:txBody>
                  <a:tcPr marL="96532" marR="965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2400" dirty="0">
                          <a:latin typeface="Times"/>
                          <a:ea typeface="Calibri"/>
                          <a:cs typeface="Times New Roman"/>
                        </a:rPr>
                        <a:t>Required pedagogical knowledge</a:t>
                      </a:r>
                      <a:endParaRPr lang="en-US" sz="2400" dirty="0">
                        <a:latin typeface="Calibri"/>
                        <a:ea typeface="Calibri"/>
                        <a:cs typeface="Times New Roman"/>
                      </a:endParaRPr>
                    </a:p>
                  </a:txBody>
                  <a:tcPr marL="96532" marR="965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964540">
                <a:tc>
                  <a:txBody>
                    <a:bodyPr/>
                    <a:lstStyle/>
                    <a:p>
                      <a:pPr marL="342900" marR="0" indent="-342900">
                        <a:lnSpc>
                          <a:spcPct val="115000"/>
                        </a:lnSpc>
                        <a:spcBef>
                          <a:spcPts val="0"/>
                        </a:spcBef>
                        <a:spcAft>
                          <a:spcPts val="1000"/>
                        </a:spcAft>
                      </a:pPr>
                      <a:r>
                        <a:rPr lang="en-US" sz="2400" dirty="0">
                          <a:latin typeface="Times"/>
                          <a:ea typeface="Calibri"/>
                          <a:cs typeface="Times New Roman"/>
                        </a:rPr>
                        <a:t>1. 	to read aloud texts with proper pronunciation, stress and intonation. </a:t>
                      </a:r>
                      <a:endParaRPr lang="en-US" sz="2400" dirty="0">
                        <a:latin typeface="Calibri"/>
                        <a:ea typeface="Calibri"/>
                        <a:cs typeface="Times New Roman"/>
                      </a:endParaRPr>
                    </a:p>
                    <a:p>
                      <a:pPr marL="342900" marR="0" indent="-342900">
                        <a:lnSpc>
                          <a:spcPct val="115000"/>
                        </a:lnSpc>
                        <a:spcBef>
                          <a:spcPts val="0"/>
                        </a:spcBef>
                        <a:spcAft>
                          <a:spcPts val="1000"/>
                        </a:spcAft>
                      </a:pPr>
                      <a:r>
                        <a:rPr lang="en-US" sz="2400" dirty="0">
                          <a:latin typeface="Times"/>
                          <a:ea typeface="Calibri"/>
                          <a:cs typeface="Times New Roman"/>
                        </a:rPr>
                        <a:t>2.	to recognize and read both cardinal and ordinal numbers.</a:t>
                      </a:r>
                      <a:endParaRPr lang="en-US" sz="2400" dirty="0">
                        <a:latin typeface="Calibri"/>
                        <a:ea typeface="Calibri"/>
                        <a:cs typeface="Times New Roman"/>
                      </a:endParaRPr>
                    </a:p>
                    <a:p>
                      <a:pPr marL="342900" marR="0" indent="-342900">
                        <a:lnSpc>
                          <a:spcPct val="115000"/>
                        </a:lnSpc>
                        <a:spcBef>
                          <a:spcPts val="0"/>
                        </a:spcBef>
                        <a:spcAft>
                          <a:spcPts val="1000"/>
                        </a:spcAft>
                      </a:pPr>
                      <a:r>
                        <a:rPr lang="en-US" sz="2400" dirty="0">
                          <a:latin typeface="Times"/>
                          <a:ea typeface="Calibri"/>
                          <a:cs typeface="Times New Roman"/>
                        </a:rPr>
                        <a:t>3.	to read the names of the days of the week,  the months and  the time.</a:t>
                      </a:r>
                      <a:endParaRPr lang="en-US" sz="2400" dirty="0">
                        <a:latin typeface="Calibri"/>
                        <a:ea typeface="Calibri"/>
                        <a:cs typeface="Times New Roman"/>
                      </a:endParaRPr>
                    </a:p>
                    <a:p>
                      <a:pPr marL="342900" marR="0" indent="-342900">
                        <a:lnSpc>
                          <a:spcPct val="115000"/>
                        </a:lnSpc>
                        <a:spcBef>
                          <a:spcPts val="0"/>
                        </a:spcBef>
                        <a:spcAft>
                          <a:spcPts val="1000"/>
                        </a:spcAft>
                      </a:pPr>
                      <a:r>
                        <a:rPr lang="en-US" sz="2400" dirty="0" smtClean="0">
                          <a:latin typeface="Times"/>
                          <a:ea typeface="Calibri"/>
                          <a:cs typeface="Times New Roman"/>
                        </a:rPr>
                        <a:t>4.	to read aloud  poems with proper stress and intonation. </a:t>
                      </a:r>
                      <a:endParaRPr lang="en-US" sz="2400" dirty="0" smtClean="0">
                        <a:latin typeface="Calibri"/>
                        <a:ea typeface="Calibri"/>
                        <a:cs typeface="Times New Roman"/>
                      </a:endParaRPr>
                    </a:p>
                    <a:p>
                      <a:pPr marL="342900" marR="0" indent="-342900">
                        <a:lnSpc>
                          <a:spcPct val="115000"/>
                        </a:lnSpc>
                        <a:spcBef>
                          <a:spcPts val="0"/>
                        </a:spcBef>
                        <a:spcAft>
                          <a:spcPts val="1000"/>
                        </a:spcAft>
                      </a:pPr>
                      <a:r>
                        <a:rPr lang="en-US" sz="2400" dirty="0" smtClean="0">
                          <a:latin typeface="Times"/>
                          <a:ea typeface="Calibri"/>
                          <a:cs typeface="Times New Roman"/>
                        </a:rPr>
                        <a:t>5</a:t>
                      </a:r>
                      <a:r>
                        <a:rPr lang="en-US" sz="2400" dirty="0">
                          <a:latin typeface="Times"/>
                          <a:ea typeface="Calibri"/>
                          <a:cs typeface="Times New Roman"/>
                        </a:rPr>
                        <a:t>.	to read silently with understanding  paragraphs,  stories and other text materials. </a:t>
                      </a:r>
                      <a:endParaRPr lang="en-US" sz="2400" dirty="0">
                        <a:latin typeface="Calibri"/>
                        <a:ea typeface="Calibri"/>
                        <a:cs typeface="Times New Roman"/>
                      </a:endParaRPr>
                    </a:p>
                    <a:p>
                      <a:pPr marL="342900" marR="0" indent="-342900">
                        <a:lnSpc>
                          <a:spcPct val="115000"/>
                        </a:lnSpc>
                        <a:spcBef>
                          <a:spcPts val="0"/>
                        </a:spcBef>
                        <a:spcAft>
                          <a:spcPts val="1000"/>
                        </a:spcAft>
                      </a:pPr>
                      <a:r>
                        <a:rPr lang="en-US" sz="2400" dirty="0">
                          <a:latin typeface="Times"/>
                          <a:ea typeface="Calibri"/>
                          <a:cs typeface="Times New Roman"/>
                        </a:rPr>
                        <a:t>6.	to read instructions and carry them out.</a:t>
                      </a:r>
                      <a:endParaRPr lang="en-US" sz="2400" dirty="0">
                        <a:latin typeface="Calibri"/>
                        <a:ea typeface="Calibri"/>
                        <a:cs typeface="Times New Roman"/>
                      </a:endParaRPr>
                    </a:p>
                    <a:p>
                      <a:pPr marL="342900" marR="0" indent="-342900">
                        <a:lnSpc>
                          <a:spcPct val="115000"/>
                        </a:lnSpc>
                        <a:spcBef>
                          <a:spcPts val="0"/>
                        </a:spcBef>
                        <a:spcAft>
                          <a:spcPts val="1000"/>
                        </a:spcAft>
                      </a:pPr>
                      <a:r>
                        <a:rPr lang="en-US" sz="2400" dirty="0">
                          <a:latin typeface="Times"/>
                          <a:ea typeface="Calibri"/>
                          <a:cs typeface="Times New Roman"/>
                        </a:rPr>
                        <a:t>7.	to recognize punctuation marks and read accordingly.</a:t>
                      </a:r>
                      <a:endParaRPr lang="en-US" sz="2400" dirty="0">
                        <a:latin typeface="Calibri"/>
                        <a:ea typeface="Calibri"/>
                        <a:cs typeface="Times New Roman"/>
                      </a:endParaRPr>
                    </a:p>
                  </a:txBody>
                  <a:tcPr marL="96532" marR="965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endParaRPr lang="en-US" sz="2400" dirty="0">
                        <a:latin typeface="Times"/>
                        <a:ea typeface="Calibri"/>
                        <a:cs typeface="Times New Roman"/>
                      </a:endParaRPr>
                    </a:p>
                  </a:txBody>
                  <a:tcPr marL="96532" marR="965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endParaRPr lang="en-US" sz="2400" dirty="0">
                        <a:latin typeface="Times"/>
                        <a:ea typeface="Calibri"/>
                        <a:cs typeface="Times New Roman"/>
                      </a:endParaRPr>
                    </a:p>
                  </a:txBody>
                  <a:tcPr marL="96532" marR="965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3200"/>
            <a:ext cx="17373600" cy="896940"/>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r>
              <a:rPr lang="en-US" sz="4800" b="1" dirty="0" smtClean="0"/>
              <a:t>Activity-3: Ways of teacher’s professional development </a:t>
            </a:r>
            <a:endParaRPr lang="en-US" sz="4800" dirty="0"/>
          </a:p>
        </p:txBody>
      </p:sp>
      <p:sp>
        <p:nvSpPr>
          <p:cNvPr id="3" name="Rectangle 2"/>
          <p:cNvSpPr/>
          <p:nvPr/>
        </p:nvSpPr>
        <p:spPr>
          <a:xfrm>
            <a:off x="533400" y="1219201"/>
            <a:ext cx="17297400" cy="1420161"/>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r>
              <a:rPr lang="en-US" sz="4100" dirty="0" smtClean="0"/>
              <a:t>Ask the participants to complete the grid individually. Tell them to write the ways to acquire knowledge other than training. </a:t>
            </a:r>
            <a:endParaRPr lang="en-US" sz="4100" dirty="0"/>
          </a:p>
        </p:txBody>
      </p:sp>
      <p:graphicFrame>
        <p:nvGraphicFramePr>
          <p:cNvPr id="4" name="Table 3"/>
          <p:cNvGraphicFramePr>
            <a:graphicFrameLocks noGrp="1"/>
          </p:cNvGraphicFramePr>
          <p:nvPr/>
        </p:nvGraphicFramePr>
        <p:xfrm>
          <a:off x="609600" y="2862072"/>
          <a:ext cx="17145000" cy="2243328"/>
        </p:xfrm>
        <a:graphic>
          <a:graphicData uri="http://schemas.openxmlformats.org/drawingml/2006/table">
            <a:tbl>
              <a:tblPr/>
              <a:tblGrid>
                <a:gridCol w="4684971"/>
                <a:gridCol w="5150144"/>
                <a:gridCol w="7309885"/>
              </a:tblGrid>
              <a:tr h="1682496">
                <a:tc>
                  <a:txBody>
                    <a:bodyPr/>
                    <a:lstStyle/>
                    <a:p>
                      <a:pPr marL="0" marR="0" algn="just">
                        <a:lnSpc>
                          <a:spcPct val="115000"/>
                        </a:lnSpc>
                        <a:spcBef>
                          <a:spcPts val="0"/>
                        </a:spcBef>
                        <a:spcAft>
                          <a:spcPts val="0"/>
                        </a:spcAft>
                      </a:pPr>
                      <a:r>
                        <a:rPr lang="en-US" sz="3200" dirty="0">
                          <a:solidFill>
                            <a:srgbClr val="000000"/>
                          </a:solidFill>
                          <a:latin typeface="Calibri"/>
                          <a:ea typeface="Calibri"/>
                          <a:cs typeface="Calibri"/>
                        </a:rPr>
                        <a:t>Area of SK &amp; PK </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3200">
                          <a:solidFill>
                            <a:srgbClr val="000000"/>
                          </a:solidFill>
                          <a:latin typeface="Calibri"/>
                          <a:ea typeface="Calibri"/>
                          <a:cs typeface="Calibri"/>
                        </a:rPr>
                        <a:t>Required to acquire knowledge</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0"/>
                        </a:spcAft>
                      </a:pPr>
                      <a:r>
                        <a:rPr lang="en-US" sz="3200" dirty="0">
                          <a:solidFill>
                            <a:srgbClr val="000000"/>
                          </a:solidFill>
                          <a:latin typeface="Calibri"/>
                          <a:ea typeface="Calibri"/>
                          <a:cs typeface="Calibri"/>
                        </a:rPr>
                        <a:t>Way to acquire Knowledge</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80416">
                <a:tc>
                  <a:txBody>
                    <a:bodyPr/>
                    <a:lstStyle/>
                    <a:p>
                      <a:pPr marL="0" marR="0" algn="just">
                        <a:lnSpc>
                          <a:spcPct val="115000"/>
                        </a:lnSpc>
                        <a:spcBef>
                          <a:spcPts val="0"/>
                        </a:spcBef>
                        <a:spcAft>
                          <a:spcPts val="0"/>
                        </a:spcAft>
                      </a:pPr>
                      <a:endParaRPr lang="en-US" sz="1600">
                        <a:solidFill>
                          <a:srgbClr val="000000"/>
                        </a:solidFill>
                        <a:latin typeface="Calibri"/>
                        <a:ea typeface="Calibri"/>
                        <a:cs typeface="Calibri"/>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0"/>
                        </a:spcAft>
                      </a:pPr>
                      <a:endParaRPr lang="en-US" sz="1600">
                        <a:solidFill>
                          <a:srgbClr val="000000"/>
                        </a:solidFill>
                        <a:latin typeface="Calibri"/>
                        <a:ea typeface="Calibri"/>
                        <a:cs typeface="Calibri"/>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0"/>
                        </a:spcAft>
                      </a:pPr>
                      <a:endParaRPr lang="en-US" sz="1600">
                        <a:solidFill>
                          <a:srgbClr val="000000"/>
                        </a:solidFill>
                        <a:latin typeface="Calibri"/>
                        <a:ea typeface="Calibri"/>
                        <a:cs typeface="Calibri"/>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80416">
                <a:tc>
                  <a:txBody>
                    <a:bodyPr/>
                    <a:lstStyle/>
                    <a:p>
                      <a:pPr marL="0" marR="0" algn="just">
                        <a:lnSpc>
                          <a:spcPct val="115000"/>
                        </a:lnSpc>
                        <a:spcBef>
                          <a:spcPts val="0"/>
                        </a:spcBef>
                        <a:spcAft>
                          <a:spcPts val="0"/>
                        </a:spcAft>
                      </a:pPr>
                      <a:endParaRPr lang="en-US" sz="1600">
                        <a:solidFill>
                          <a:srgbClr val="000000"/>
                        </a:solidFill>
                        <a:latin typeface="Calibri"/>
                        <a:ea typeface="Calibri"/>
                        <a:cs typeface="Calibri"/>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0"/>
                        </a:spcAft>
                      </a:pPr>
                      <a:endParaRPr lang="en-US" sz="1600">
                        <a:solidFill>
                          <a:srgbClr val="000000"/>
                        </a:solidFill>
                        <a:latin typeface="Calibri"/>
                        <a:ea typeface="Calibri"/>
                        <a:cs typeface="Calibri"/>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0"/>
                        </a:spcAft>
                      </a:pPr>
                      <a:endParaRPr lang="en-US" sz="1600" dirty="0">
                        <a:solidFill>
                          <a:srgbClr val="000000"/>
                        </a:solidFill>
                        <a:latin typeface="Calibri"/>
                        <a:ea typeface="Calibri"/>
                        <a:cs typeface="Calibri"/>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1441" name="Rectangle 1"/>
          <p:cNvSpPr>
            <a:spLocks noChangeArrowheads="1"/>
          </p:cNvSpPr>
          <p:nvPr/>
        </p:nvSpPr>
        <p:spPr bwMode="auto">
          <a:xfrm>
            <a:off x="685800" y="5666439"/>
            <a:ext cx="17068800" cy="1420161"/>
          </a:xfrm>
          <a:prstGeom prst="rect">
            <a:avLst/>
          </a:prstGeom>
          <a:solidFill>
            <a:schemeClr val="accent4">
              <a:lumMod val="20000"/>
              <a:lumOff val="8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buFontTx/>
              <a:buChar char="•"/>
            </a:pPr>
            <a:r>
              <a:rPr lang="en-US" sz="4100" dirty="0" smtClean="0">
                <a:solidFill>
                  <a:srgbClr val="000000"/>
                </a:solidFill>
                <a:latin typeface="Arial" pitchFamily="34" charset="0"/>
                <a:ea typeface="Calibri" pitchFamily="34" charset="0"/>
                <a:cs typeface="Calibri" pitchFamily="34" charset="0"/>
              </a:rPr>
              <a:t>Now make 3 groups. Ask to discuss what individual needs is and how she/he want to develop himself/herself.</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
                                        <p:tgtEl>
                                          <p:spTgt spid="3"/>
                                        </p:tgtEl>
                                      </p:cBhvr>
                                    </p:animEffect>
                                    <p:anim calcmode="lin" valueType="num">
                                      <p:cBhvr>
                                        <p:cTn id="13" dur="400" fill="hold"/>
                                        <p:tgtEl>
                                          <p:spTgt spid="3"/>
                                        </p:tgtEl>
                                        <p:attrNameLst>
                                          <p:attrName>ppt_x</p:attrName>
                                        </p:attrNameLst>
                                      </p:cBhvr>
                                      <p:tavLst>
                                        <p:tav tm="0">
                                          <p:val>
                                            <p:strVal val="#ppt_x"/>
                                          </p:val>
                                        </p:tav>
                                        <p:tav tm="100000">
                                          <p:val>
                                            <p:strVal val="#ppt_x"/>
                                          </p:val>
                                        </p:tav>
                                      </p:tavLst>
                                    </p:anim>
                                    <p:anim calcmode="lin" valueType="num">
                                      <p:cBhvr>
                                        <p:cTn id="14" dur="400" fill="hold"/>
                                        <p:tgtEl>
                                          <p:spTgt spid="3"/>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Bottom)">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61441"/>
                                        </p:tgtEl>
                                        <p:attrNameLst>
                                          <p:attrName>style.visibility</p:attrName>
                                        </p:attrNameLst>
                                      </p:cBhvr>
                                      <p:to>
                                        <p:strVal val="visible"/>
                                      </p:to>
                                    </p:set>
                                    <p:animEffect transition="in" filter="diamond(in)">
                                      <p:cBhvr>
                                        <p:cTn id="26" dur="2000"/>
                                        <p:tgtEl>
                                          <p:spTgt spid="6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14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17373600" cy="1851048"/>
          </a:xfrm>
          <a:prstGeom prst="rect">
            <a:avLst/>
          </a:prstGeom>
          <a:solidFill>
            <a:schemeClr val="accent5">
              <a:lumMod val="60000"/>
              <a:lumOff val="40000"/>
            </a:schemeClr>
          </a:solidFill>
          <a:ln w="28575">
            <a:solidFill>
              <a:srgbClr val="FF0000"/>
            </a:solidFill>
          </a:ln>
        </p:spPr>
        <p:txBody>
          <a:bodyPr wrap="square" lIns="156746" tIns="78373" rIns="156746" bIns="78373">
            <a:spAutoFit/>
          </a:bodyPr>
          <a:lstStyle/>
          <a:p>
            <a:pPr algn="ctr"/>
            <a:r>
              <a:rPr lang="en-US" sz="5500" b="1" dirty="0" smtClean="0"/>
              <a:t>Activity 2: Eliciting more communicative activities out of </a:t>
            </a:r>
            <a:r>
              <a:rPr lang="en-US" sz="5500" b="1" dirty="0" err="1" smtClean="0"/>
              <a:t>EfT</a:t>
            </a:r>
            <a:r>
              <a:rPr lang="en-US" sz="5500" b="1" dirty="0" smtClean="0"/>
              <a:t> texts </a:t>
            </a:r>
            <a:endParaRPr lang="en-US" sz="5500" dirty="0"/>
          </a:p>
        </p:txBody>
      </p:sp>
      <p:sp>
        <p:nvSpPr>
          <p:cNvPr id="15361" name="Rectangle 1"/>
          <p:cNvSpPr>
            <a:spLocks noChangeArrowheads="1"/>
          </p:cNvSpPr>
          <p:nvPr/>
        </p:nvSpPr>
        <p:spPr bwMode="auto">
          <a:xfrm>
            <a:off x="609600" y="3598664"/>
            <a:ext cx="16916400" cy="2620489"/>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pPr>
            <a:r>
              <a:rPr lang="en-US" sz="4000" dirty="0" smtClean="0">
                <a:solidFill>
                  <a:srgbClr val="000000"/>
                </a:solidFill>
                <a:latin typeface="Arial" pitchFamily="34" charset="0"/>
                <a:ea typeface="Calibri" pitchFamily="34" charset="0"/>
                <a:cs typeface="Calibri" pitchFamily="34" charset="0"/>
              </a:rPr>
              <a:t>Recall some communicative activities which have in our </a:t>
            </a:r>
            <a:r>
              <a:rPr lang="en-US" sz="4000" dirty="0" err="1" smtClean="0">
                <a:solidFill>
                  <a:srgbClr val="000000"/>
                </a:solidFill>
                <a:latin typeface="Arial" pitchFamily="34" charset="0"/>
                <a:ea typeface="Calibri" pitchFamily="34" charset="0"/>
                <a:cs typeface="Calibri" pitchFamily="34" charset="0"/>
              </a:rPr>
              <a:t>EfT</a:t>
            </a:r>
            <a:r>
              <a:rPr lang="en-US" sz="4000" dirty="0" smtClean="0">
                <a:solidFill>
                  <a:srgbClr val="000000"/>
                </a:solidFill>
                <a:latin typeface="Arial" pitchFamily="34" charset="0"/>
                <a:ea typeface="Calibri" pitchFamily="34" charset="0"/>
                <a:cs typeface="Calibri" pitchFamily="34" charset="0"/>
              </a:rPr>
              <a:t> books. Then make pairs and ask them to supply some interesting/ game like activities (SAs) which can help learners to develop their communication skills. Collect their ideas in plenary on poster paper or white board.</a:t>
            </a:r>
            <a:endParaRPr lang="en-US" sz="4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5361"/>
                                        </p:tgtEl>
                                        <p:attrNameLst>
                                          <p:attrName>style.visibility</p:attrName>
                                        </p:attrNameLst>
                                      </p:cBhvr>
                                      <p:to>
                                        <p:strVal val="visible"/>
                                      </p:to>
                                    </p:set>
                                    <p:anim calcmode="lin" valueType="num">
                                      <p:cBhvr>
                                        <p:cTn id="15" dur="500" fill="hold"/>
                                        <p:tgtEl>
                                          <p:spTgt spid="15361"/>
                                        </p:tgtEl>
                                        <p:attrNameLst>
                                          <p:attrName>ppt_w</p:attrName>
                                        </p:attrNameLst>
                                      </p:cBhvr>
                                      <p:tavLst>
                                        <p:tav tm="0">
                                          <p:val>
                                            <p:strVal val="#ppt_w*0.05"/>
                                          </p:val>
                                        </p:tav>
                                        <p:tav tm="100000">
                                          <p:val>
                                            <p:strVal val="#ppt_w"/>
                                          </p:val>
                                        </p:tav>
                                      </p:tavLst>
                                    </p:anim>
                                    <p:anim calcmode="lin" valueType="num">
                                      <p:cBhvr>
                                        <p:cTn id="16" dur="500" fill="hold"/>
                                        <p:tgtEl>
                                          <p:spTgt spid="15361"/>
                                        </p:tgtEl>
                                        <p:attrNameLst>
                                          <p:attrName>ppt_h</p:attrName>
                                        </p:attrNameLst>
                                      </p:cBhvr>
                                      <p:tavLst>
                                        <p:tav tm="0">
                                          <p:val>
                                            <p:strVal val="#ppt_h"/>
                                          </p:val>
                                        </p:tav>
                                        <p:tav tm="100000">
                                          <p:val>
                                            <p:strVal val="#ppt_h"/>
                                          </p:val>
                                        </p:tav>
                                      </p:tavLst>
                                    </p:anim>
                                    <p:anim calcmode="lin" valueType="num">
                                      <p:cBhvr>
                                        <p:cTn id="17" dur="500" fill="hold"/>
                                        <p:tgtEl>
                                          <p:spTgt spid="15361"/>
                                        </p:tgtEl>
                                        <p:attrNameLst>
                                          <p:attrName>ppt_x</p:attrName>
                                        </p:attrNameLst>
                                      </p:cBhvr>
                                      <p:tavLst>
                                        <p:tav tm="0">
                                          <p:val>
                                            <p:strVal val="#ppt_x-.2"/>
                                          </p:val>
                                        </p:tav>
                                        <p:tav tm="100000">
                                          <p:val>
                                            <p:strVal val="#ppt_x"/>
                                          </p:val>
                                        </p:tav>
                                      </p:tavLst>
                                    </p:anim>
                                    <p:anim calcmode="lin" valueType="num">
                                      <p:cBhvr>
                                        <p:cTn id="18" dur="500" fill="hold"/>
                                        <p:tgtEl>
                                          <p:spTgt spid="15361"/>
                                        </p:tgtEl>
                                        <p:attrNameLst>
                                          <p:attrName>ppt_y</p:attrName>
                                        </p:attrNameLst>
                                      </p:cBhvr>
                                      <p:tavLst>
                                        <p:tav tm="0">
                                          <p:val>
                                            <p:strVal val="#ppt_y"/>
                                          </p:val>
                                        </p:tav>
                                        <p:tav tm="100000">
                                          <p:val>
                                            <p:strVal val="#ppt_y"/>
                                          </p:val>
                                        </p:tav>
                                      </p:tavLst>
                                    </p:anim>
                                    <p:animEffect transition="in" filter="fade">
                                      <p:cBhvr>
                                        <p:cTn id="19"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04800" y="56723"/>
            <a:ext cx="17373600" cy="1420161"/>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buFontTx/>
              <a:buChar char="•"/>
            </a:pPr>
            <a:r>
              <a:rPr lang="en-US" sz="4100" dirty="0" smtClean="0">
                <a:solidFill>
                  <a:srgbClr val="000000"/>
                </a:solidFill>
                <a:latin typeface="Arial" pitchFamily="34" charset="0"/>
                <a:ea typeface="Calibri" pitchFamily="34" charset="0"/>
                <a:cs typeface="Calibri" pitchFamily="34" charset="0"/>
              </a:rPr>
              <a:t>Tell them how they could develop their professionalism in accordance with the </a:t>
            </a:r>
            <a:r>
              <a:rPr lang="en-US" sz="4100" b="1" u="sng" dirty="0" smtClean="0">
                <a:solidFill>
                  <a:srgbClr val="000000"/>
                </a:solidFill>
                <a:latin typeface="Arial" pitchFamily="34" charset="0"/>
                <a:ea typeface="Calibri" pitchFamily="34" charset="0"/>
                <a:cs typeface="Calibri" pitchFamily="34" charset="0"/>
              </a:rPr>
              <a:t>Resource Paper-41.</a:t>
            </a:r>
            <a:endParaRPr lang="en-US" sz="4100" dirty="0" smtClean="0">
              <a:latin typeface="Arial" pitchFamily="34" charset="0"/>
              <a:cs typeface="Arial" pitchFamily="34" charset="0"/>
            </a:endParaRPr>
          </a:p>
        </p:txBody>
      </p:sp>
      <p:graphicFrame>
        <p:nvGraphicFramePr>
          <p:cNvPr id="3" name="Table 2"/>
          <p:cNvGraphicFramePr>
            <a:graphicFrameLocks noGrp="1"/>
          </p:cNvGraphicFramePr>
          <p:nvPr/>
        </p:nvGraphicFramePr>
        <p:xfrm>
          <a:off x="457200" y="2971800"/>
          <a:ext cx="17145000" cy="6379464"/>
        </p:xfrm>
        <a:graphic>
          <a:graphicData uri="http://schemas.openxmlformats.org/drawingml/2006/table">
            <a:tbl>
              <a:tblPr/>
              <a:tblGrid>
                <a:gridCol w="8476278"/>
                <a:gridCol w="8668722"/>
              </a:tblGrid>
              <a:tr h="444186">
                <a:tc>
                  <a:txBody>
                    <a:bodyPr/>
                    <a:lstStyle/>
                    <a:p>
                      <a:pPr marL="0" marR="0" algn="just">
                        <a:lnSpc>
                          <a:spcPct val="115000"/>
                        </a:lnSpc>
                        <a:spcBef>
                          <a:spcPts val="0"/>
                        </a:spcBef>
                        <a:spcAft>
                          <a:spcPts val="1000"/>
                        </a:spcAft>
                      </a:pPr>
                      <a:r>
                        <a:rPr lang="en-US" sz="2800" dirty="0" smtClean="0">
                          <a:latin typeface="Calibri"/>
                          <a:ea typeface="Calibri"/>
                          <a:cs typeface="Calibri"/>
                        </a:rPr>
                        <a:t>            Subject Knowledge:</a:t>
                      </a:r>
                      <a:endParaRPr lang="en-US" sz="2800" dirty="0">
                        <a:latin typeface="Calibri"/>
                        <a:ea typeface="Calibri"/>
                        <a:cs typeface="Times New Roman"/>
                      </a:endParaRPr>
                    </a:p>
                  </a:txBody>
                  <a:tcPr marL="135592" marR="13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1000"/>
                        </a:spcAft>
                      </a:pPr>
                      <a:r>
                        <a:rPr lang="en-US" sz="2800" dirty="0">
                          <a:latin typeface="Calibri"/>
                          <a:ea typeface="Calibri"/>
                          <a:cs typeface="Calibri"/>
                        </a:rPr>
                        <a:t>     Pedagogical  Knowledge:</a:t>
                      </a:r>
                      <a:endParaRPr lang="en-US" sz="2800" dirty="0">
                        <a:latin typeface="Calibri"/>
                        <a:ea typeface="Calibri"/>
                        <a:cs typeface="Times New Roman"/>
                      </a:endParaRPr>
                    </a:p>
                  </a:txBody>
                  <a:tcPr marL="135592" marR="13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575614">
                <a:tc>
                  <a:txBody>
                    <a:bodyPr/>
                    <a:lstStyle/>
                    <a:p>
                      <a:pPr marL="457200" marR="0" algn="just">
                        <a:lnSpc>
                          <a:spcPct val="115000"/>
                        </a:lnSpc>
                        <a:spcBef>
                          <a:spcPts val="0"/>
                        </a:spcBef>
                        <a:spcAft>
                          <a:spcPts val="0"/>
                        </a:spcAft>
                      </a:pPr>
                      <a:endParaRPr lang="en-US" sz="2800" dirty="0">
                        <a:latin typeface="Calibri"/>
                        <a:ea typeface="Calibri"/>
                        <a:cs typeface="Calibri"/>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Have a strong background in subject area</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Subject area content knowledge</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Understand major concept, assumption, debate,  content or subject knowledge that they teach</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Linkage with </a:t>
                      </a:r>
                      <a:r>
                        <a:rPr lang="en-US" sz="2800" dirty="0" smtClean="0">
                          <a:latin typeface="Calibri"/>
                          <a:ea typeface="Calibri"/>
                          <a:cs typeface="Calibri"/>
                        </a:rPr>
                        <a:t>curriculum</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Sequence of contents they teach</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Subject specific technology</a:t>
                      </a:r>
                      <a:endParaRPr lang="en-US" sz="2800" dirty="0">
                        <a:latin typeface="Calibri"/>
                        <a:ea typeface="Calibri"/>
                        <a:cs typeface="Times New Roman"/>
                      </a:endParaRPr>
                    </a:p>
                  </a:txBody>
                  <a:tcPr marL="135592" marR="13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7200" marR="0" algn="just">
                        <a:lnSpc>
                          <a:spcPct val="115000"/>
                        </a:lnSpc>
                        <a:spcBef>
                          <a:spcPts val="0"/>
                        </a:spcBef>
                        <a:spcAft>
                          <a:spcPts val="0"/>
                        </a:spcAft>
                      </a:pPr>
                      <a:endParaRPr lang="en-US" sz="2800" dirty="0">
                        <a:latin typeface="Calibri"/>
                        <a:ea typeface="Calibri"/>
                        <a:cs typeface="Calibri"/>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Developmental theory of learning</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Understand how learning occurs</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How social group works</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Diverse cultural environment</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Methods and techniques</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Effective classroom management</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Effective teaching practice</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Effective assessment</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Curriculum alignment</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Diversification of instruction</a:t>
                      </a:r>
                      <a:endParaRPr lang="en-US" sz="2800" dirty="0">
                        <a:latin typeface="Calibri"/>
                        <a:ea typeface="Calibri"/>
                        <a:cs typeface="Times New Roman"/>
                      </a:endParaRPr>
                    </a:p>
                    <a:p>
                      <a:pPr marL="342900" marR="0" lvl="0" indent="-342900" algn="just">
                        <a:lnSpc>
                          <a:spcPct val="115000"/>
                        </a:lnSpc>
                        <a:spcBef>
                          <a:spcPts val="0"/>
                        </a:spcBef>
                        <a:spcAft>
                          <a:spcPts val="0"/>
                        </a:spcAft>
                        <a:buSzPts val="900"/>
                        <a:buFont typeface="Symbol"/>
                        <a:buChar char=""/>
                      </a:pPr>
                      <a:r>
                        <a:rPr lang="en-US" sz="2800" dirty="0">
                          <a:latin typeface="Calibri"/>
                          <a:ea typeface="Calibri"/>
                          <a:cs typeface="Calibri"/>
                        </a:rPr>
                        <a:t>Technological skill.</a:t>
                      </a:r>
                      <a:endParaRPr lang="en-US" sz="2800" dirty="0">
                        <a:latin typeface="Calibri"/>
                        <a:ea typeface="Calibri"/>
                        <a:cs typeface="Times New Roman"/>
                      </a:endParaRPr>
                    </a:p>
                  </a:txBody>
                  <a:tcPr marL="135592" marR="135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2466" name="Rectangle 2"/>
          <p:cNvSpPr>
            <a:spLocks noChangeArrowheads="1"/>
          </p:cNvSpPr>
          <p:nvPr/>
        </p:nvSpPr>
        <p:spPr bwMode="auto">
          <a:xfrm>
            <a:off x="304800" y="1600200"/>
            <a:ext cx="17373600" cy="1266272"/>
          </a:xfrm>
          <a:prstGeom prst="rect">
            <a:avLst/>
          </a:prstGeom>
          <a:solidFill>
            <a:schemeClr val="accent2">
              <a:lumMod val="20000"/>
              <a:lumOff val="8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783732" algn="l"/>
              </a:tabLst>
            </a:pPr>
            <a:r>
              <a:rPr lang="en-US" sz="3600" b="1" dirty="0" smtClean="0">
                <a:solidFill>
                  <a:srgbClr val="000000"/>
                </a:solidFill>
                <a:latin typeface="Arial" pitchFamily="34" charset="0"/>
                <a:ea typeface="Calibri" pitchFamily="34" charset="0"/>
                <a:cs typeface="Calibri" pitchFamily="34" charset="0"/>
              </a:rPr>
              <a:t>Resource Paper-41</a:t>
            </a:r>
            <a:endParaRPr lang="en-US" sz="3600" dirty="0" smtClean="0">
              <a:latin typeface="Arial" pitchFamily="34" charset="0"/>
              <a:cs typeface="Arial" pitchFamily="34" charset="0"/>
            </a:endParaRPr>
          </a:p>
          <a:p>
            <a:pPr algn="ctr" eaLnBrk="0" fontAlgn="base" hangingPunct="0">
              <a:spcBef>
                <a:spcPct val="0"/>
              </a:spcBef>
              <a:spcAft>
                <a:spcPct val="0"/>
              </a:spcAft>
              <a:buFontTx/>
              <a:buChar char="•"/>
              <a:tabLst>
                <a:tab pos="783732" algn="l"/>
              </a:tabLst>
            </a:pPr>
            <a:r>
              <a:rPr lang="en-GB" sz="3600" b="1" dirty="0" smtClean="0">
                <a:latin typeface="Arial" pitchFamily="34" charset="0"/>
                <a:ea typeface="Calibri" pitchFamily="34" charset="0"/>
                <a:cs typeface="Calibri" pitchFamily="34" charset="0"/>
              </a:rPr>
              <a:t>Elements of SK &amp;PK:</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2465"/>
                                        </p:tgtEl>
                                        <p:attrNameLst>
                                          <p:attrName>style.visibility</p:attrName>
                                        </p:attrNameLst>
                                      </p:cBhvr>
                                      <p:to>
                                        <p:strVal val="visible"/>
                                      </p:to>
                                    </p:set>
                                    <p:animEffect transition="in" filter="randombar(horizontal)">
                                      <p:cBhvr>
                                        <p:cTn id="7" dur="500"/>
                                        <p:tgtEl>
                                          <p:spTgt spid="62465"/>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62466"/>
                                        </p:tgtEl>
                                        <p:attrNameLst>
                                          <p:attrName>style.visibility</p:attrName>
                                        </p:attrNameLst>
                                      </p:cBhvr>
                                      <p:to>
                                        <p:strVal val="visible"/>
                                      </p:to>
                                    </p:set>
                                    <p:anim calcmode="lin" valueType="num">
                                      <p:cBhvr>
                                        <p:cTn id="12" dur="1000" fill="hold"/>
                                        <p:tgtEl>
                                          <p:spTgt spid="624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6246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62466"/>
                                        </p:tgtEl>
                                        <p:attrNameLst>
                                          <p:attrName>ppt_y</p:attrName>
                                        </p:attrNameLst>
                                      </p:cBhvr>
                                      <p:tavLst>
                                        <p:tav tm="0">
                                          <p:val>
                                            <p:strVal val="#ppt_y"/>
                                          </p:val>
                                        </p:tav>
                                        <p:tav tm="100000">
                                          <p:val>
                                            <p:strVal val="#ppt_y"/>
                                          </p:val>
                                        </p:tav>
                                      </p:tavLst>
                                    </p:anim>
                                    <p:animEffect transition="in" filter="fade">
                                      <p:cBhvr>
                                        <p:cTn id="15" dur="1000"/>
                                        <p:tgtEl>
                                          <p:spTgt spid="6246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animBg="1"/>
      <p:bldP spid="6246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524000"/>
          <a:ext cx="17221200" cy="7213600"/>
        </p:xfrm>
        <a:graphic>
          <a:graphicData uri="http://schemas.openxmlformats.org/drawingml/2006/table">
            <a:tbl>
              <a:tblPr/>
              <a:tblGrid>
                <a:gridCol w="17221200"/>
              </a:tblGrid>
              <a:tr h="7213600">
                <a:tc>
                  <a:txBody>
                    <a:bodyPr/>
                    <a:lstStyle/>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News paper</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Magazine</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Weekly magazine</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Internet/websites</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Journals </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English books</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English reference books</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English program on TV or Radio</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English movies</a:t>
                      </a:r>
                      <a:endParaRPr lang="en-US" sz="3700" dirty="0">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n-US" sz="3700" dirty="0">
                          <a:latin typeface="Calibri"/>
                          <a:ea typeface="Calibri"/>
                          <a:cs typeface="Calibri"/>
                        </a:rPr>
                        <a:t>Dictionary  </a:t>
                      </a:r>
                      <a:endParaRPr lang="en-US" sz="37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89" name="Rectangle 1"/>
          <p:cNvSpPr>
            <a:spLocks noChangeArrowheads="1"/>
          </p:cNvSpPr>
          <p:nvPr/>
        </p:nvSpPr>
        <p:spPr bwMode="auto">
          <a:xfrm>
            <a:off x="152400" y="35043"/>
            <a:ext cx="17526000" cy="1266272"/>
          </a:xfrm>
          <a:prstGeom prst="rect">
            <a:avLst/>
          </a:prstGeom>
          <a:solidFill>
            <a:schemeClr val="accent3">
              <a:lumMod val="20000"/>
              <a:lumOff val="8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buFontTx/>
              <a:buChar char="•"/>
            </a:pPr>
            <a:r>
              <a:rPr lang="en-US" sz="4100" b="1" dirty="0" smtClean="0">
                <a:latin typeface="Arial" pitchFamily="34" charset="0"/>
                <a:ea typeface="Calibri" pitchFamily="34" charset="0"/>
                <a:cs typeface="Calibri" pitchFamily="34" charset="0"/>
              </a:rPr>
              <a:t>Resources for development of SK &amp; PK</a:t>
            </a:r>
            <a:r>
              <a:rPr lang="en-US" sz="4100" dirty="0" smtClean="0">
                <a:latin typeface="Arial" pitchFamily="34" charset="0"/>
                <a:ea typeface="Calibri" pitchFamily="34" charset="0"/>
                <a:cs typeface="Calibri" pitchFamily="34" charset="0"/>
              </a:rPr>
              <a:t>:</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3489"/>
                                        </p:tgtEl>
                                        <p:attrNameLst>
                                          <p:attrName>style.visibility</p:attrName>
                                        </p:attrNameLst>
                                      </p:cBhvr>
                                      <p:to>
                                        <p:strVal val="visible"/>
                                      </p:to>
                                    </p:set>
                                    <p:animEffect transition="in" filter="diamond(in)">
                                      <p:cBhvr>
                                        <p:cTn id="7" dur="2000"/>
                                        <p:tgtEl>
                                          <p:spTgt spid="634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1"/>
            <a:ext cx="17068800" cy="789219"/>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r>
              <a:rPr lang="en-US" sz="4100" b="1" dirty="0" smtClean="0"/>
              <a:t>Activity-3: Micro teaching &amp; Peer observation and giving feedback </a:t>
            </a:r>
            <a:endParaRPr lang="en-US" sz="4100" dirty="0"/>
          </a:p>
        </p:txBody>
      </p:sp>
      <p:sp>
        <p:nvSpPr>
          <p:cNvPr id="64513" name="Rectangle 1"/>
          <p:cNvSpPr>
            <a:spLocks noChangeArrowheads="1"/>
          </p:cNvSpPr>
          <p:nvPr/>
        </p:nvSpPr>
        <p:spPr bwMode="auto">
          <a:xfrm>
            <a:off x="762000" y="1758930"/>
            <a:ext cx="17068800" cy="5390478"/>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buFontTx/>
              <a:buChar char="•"/>
            </a:pPr>
            <a:r>
              <a:rPr lang="en-US" sz="3400" dirty="0" smtClean="0">
                <a:solidFill>
                  <a:srgbClr val="000000"/>
                </a:solidFill>
                <a:latin typeface="Arial" pitchFamily="34" charset="0"/>
                <a:ea typeface="Times New Roman" pitchFamily="18" charset="0"/>
                <a:cs typeface="Calibri" pitchFamily="34" charset="0"/>
              </a:rPr>
              <a:t>Tell the participants that most effective way of pedagogical development in the training is micro-teaching and in school is peer observation. In peer observation presenter and observer both are colleagues. They observe each others’ lesson for mutual interest of professional development. Before the observation, they both discuss what he/she will observe. After the presentation they both sit together to discuss strength and weakness of the lesson with suggestion for further development (feedback).</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solidFill>
                  <a:srgbClr val="000000"/>
                </a:solidFill>
                <a:latin typeface="Arial" pitchFamily="34" charset="0"/>
                <a:ea typeface="Times New Roman" pitchFamily="18" charset="0"/>
                <a:cs typeface="Calibri" pitchFamily="34" charset="0"/>
              </a:rPr>
              <a:t>Ask the participants to work in the same group to prepare a lesson plan for class 1-5</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solidFill>
                  <a:srgbClr val="000000"/>
                </a:solidFill>
                <a:latin typeface="Arial" pitchFamily="34" charset="0"/>
                <a:ea typeface="Times New Roman" pitchFamily="18" charset="0"/>
                <a:cs typeface="Calibri" pitchFamily="34" charset="0"/>
              </a:rPr>
              <a:t>Ask one group to present their lesson/Micro Teaching.</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solidFill>
                  <a:srgbClr val="000000"/>
                </a:solidFill>
                <a:latin typeface="Arial" pitchFamily="34" charset="0"/>
                <a:ea typeface="Times New Roman" pitchFamily="18" charset="0"/>
                <a:cs typeface="Calibri" pitchFamily="34" charset="0"/>
              </a:rPr>
              <a:t>Tell 4 participants to observe the lesson using the observation checklist.</a:t>
            </a:r>
            <a:endParaRPr lang="en-US" sz="3400" dirty="0" smtClean="0">
              <a:latin typeface="Arial" pitchFamily="34" charset="0"/>
              <a:cs typeface="Arial" pitchFamily="34" charset="0"/>
            </a:endParaRPr>
          </a:p>
          <a:p>
            <a:pPr eaLnBrk="0" fontAlgn="base" hangingPunct="0">
              <a:spcBef>
                <a:spcPct val="0"/>
              </a:spcBef>
              <a:spcAft>
                <a:spcPct val="0"/>
              </a:spcAft>
              <a:buFontTx/>
              <a:buChar char="•"/>
            </a:pPr>
            <a:r>
              <a:rPr lang="en-US" sz="3400" dirty="0" smtClean="0">
                <a:solidFill>
                  <a:srgbClr val="000000"/>
                </a:solidFill>
                <a:latin typeface="Arial" pitchFamily="34" charset="0"/>
                <a:ea typeface="Times New Roman" pitchFamily="18" charset="0"/>
                <a:cs typeface="Calibri" pitchFamily="34" charset="0"/>
              </a:rPr>
              <a:t>After the presentation arrange a feedback session.</a:t>
            </a:r>
            <a:endParaRPr lang="en-US" sz="3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4513"/>
                                        </p:tgtEl>
                                        <p:attrNameLst>
                                          <p:attrName>style.visibility</p:attrName>
                                        </p:attrNameLst>
                                      </p:cBhvr>
                                      <p:to>
                                        <p:strVal val="visible"/>
                                      </p:to>
                                    </p:set>
                                    <p:animEffect transition="in" filter="diamond(in)">
                                      <p:cBhvr>
                                        <p:cTn id="15" dur="2000"/>
                                        <p:tgtEl>
                                          <p:spTgt spid="64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5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609600" y="76336"/>
            <a:ext cx="17221200" cy="8991464"/>
          </a:xfrm>
          <a:prstGeom prst="rect">
            <a:avLst/>
          </a:prstGeom>
          <a:solidFill>
            <a:schemeClr val="accent1">
              <a:lumMod val="20000"/>
              <a:lumOff val="8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783732" algn="l"/>
              </a:tabLst>
            </a:pPr>
            <a:r>
              <a:rPr lang="en-GB" sz="4100" b="1" u="sng" dirty="0" smtClean="0">
                <a:solidFill>
                  <a:srgbClr val="FF0000"/>
                </a:solidFill>
                <a:latin typeface="Arial" pitchFamily="34" charset="0"/>
                <a:ea typeface="Calibri" pitchFamily="34" charset="0"/>
                <a:cs typeface="Calibri" pitchFamily="34" charset="0"/>
              </a:rPr>
              <a:t>(Observation Format)</a:t>
            </a:r>
            <a:endParaRPr lang="en-US" sz="4100" u="sng" dirty="0" smtClean="0">
              <a:solidFill>
                <a:srgbClr val="FF0000"/>
              </a:solidFill>
              <a:latin typeface="Arial" pitchFamily="34" charset="0"/>
              <a:cs typeface="Arial" pitchFamily="34" charset="0"/>
            </a:endParaRPr>
          </a:p>
          <a:p>
            <a:pPr eaLnBrk="0" fontAlgn="base" hangingPunct="0">
              <a:spcBef>
                <a:spcPct val="0"/>
              </a:spcBef>
              <a:spcAft>
                <a:spcPct val="0"/>
              </a:spcAft>
              <a:tabLst>
                <a:tab pos="783732" algn="l"/>
              </a:tabLst>
            </a:pPr>
            <a:r>
              <a:rPr lang="en-GB" sz="4100" b="1" dirty="0" smtClean="0">
                <a:solidFill>
                  <a:srgbClr val="00000A"/>
                </a:solidFill>
                <a:latin typeface="Arial" pitchFamily="34" charset="0"/>
                <a:ea typeface="Calibri" pitchFamily="34" charset="0"/>
                <a:cs typeface="Calibri" pitchFamily="34" charset="0"/>
              </a:rPr>
              <a:t>Class:</a:t>
            </a:r>
            <a:endParaRPr lang="en-US" sz="4100" dirty="0" smtClean="0">
              <a:latin typeface="Arial" pitchFamily="34" charset="0"/>
              <a:cs typeface="Arial" pitchFamily="34" charset="0"/>
            </a:endParaRPr>
          </a:p>
          <a:p>
            <a:pPr eaLnBrk="0" fontAlgn="base" hangingPunct="0">
              <a:spcBef>
                <a:spcPct val="0"/>
              </a:spcBef>
              <a:spcAft>
                <a:spcPct val="0"/>
              </a:spcAft>
              <a:tabLst>
                <a:tab pos="783732" algn="l"/>
              </a:tabLst>
            </a:pPr>
            <a:r>
              <a:rPr lang="en-GB" sz="4100" b="1" dirty="0" smtClean="0">
                <a:solidFill>
                  <a:srgbClr val="00000A"/>
                </a:solidFill>
                <a:latin typeface="Arial" pitchFamily="34" charset="0"/>
                <a:ea typeface="Calibri" pitchFamily="34" charset="0"/>
                <a:cs typeface="Calibri" pitchFamily="34" charset="0"/>
              </a:rPr>
              <a:t>Lesson: </a:t>
            </a:r>
            <a:endParaRPr lang="en-US" sz="4100" dirty="0" smtClean="0">
              <a:latin typeface="Arial" pitchFamily="34" charset="0"/>
              <a:cs typeface="Arial" pitchFamily="34" charset="0"/>
            </a:endParaRPr>
          </a:p>
          <a:p>
            <a:pPr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Lesson/Part of the Lesson Observed:</a:t>
            </a:r>
            <a:endParaRPr lang="en-US" sz="4100" dirty="0" smtClean="0">
              <a:latin typeface="Arial" pitchFamily="34" charset="0"/>
              <a:cs typeface="Arial" pitchFamily="34" charset="0"/>
            </a:endParaRPr>
          </a:p>
          <a:p>
            <a:pPr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Taught/performed/simulated/demonstrated area:</a:t>
            </a:r>
            <a:endParaRPr lang="en-US" sz="4100" dirty="0" smtClean="0">
              <a:latin typeface="Arial" pitchFamily="34" charset="0"/>
              <a:cs typeface="Arial" pitchFamily="34" charset="0"/>
            </a:endParaRPr>
          </a:p>
          <a:p>
            <a:pPr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Name of the teacher/performer/simulator/demonstrator:</a:t>
            </a:r>
            <a:endParaRPr lang="en-US" sz="4100" dirty="0" smtClean="0">
              <a:latin typeface="Arial" pitchFamily="34" charset="0"/>
              <a:cs typeface="Arial" pitchFamily="34" charset="0"/>
            </a:endParaRPr>
          </a:p>
          <a:p>
            <a:pPr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Name of the observer:</a:t>
            </a:r>
            <a:endParaRPr lang="en-US" sz="4100" dirty="0" smtClean="0">
              <a:latin typeface="Arial" pitchFamily="34" charset="0"/>
              <a:cs typeface="Arial" pitchFamily="34" charset="0"/>
            </a:endParaRPr>
          </a:p>
          <a:p>
            <a:pPr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Date:</a:t>
            </a:r>
            <a:endParaRPr lang="en-US" sz="4100" dirty="0" smtClean="0">
              <a:latin typeface="Arial" pitchFamily="34" charset="0"/>
              <a:cs typeface="Arial" pitchFamily="34" charset="0"/>
            </a:endParaRPr>
          </a:p>
          <a:p>
            <a:pPr lvl="2"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Describe how the “teacher” has shown the indicators of the pre-determined area.</a:t>
            </a:r>
            <a:endParaRPr lang="en-US" sz="4100" dirty="0" smtClean="0">
              <a:latin typeface="Arial" pitchFamily="34" charset="0"/>
              <a:cs typeface="Arial" pitchFamily="34" charset="0"/>
            </a:endParaRPr>
          </a:p>
          <a:p>
            <a:pPr lvl="2" eaLnBrk="0" fontAlgn="base" hangingPunct="0">
              <a:spcBef>
                <a:spcPct val="0"/>
              </a:spcBef>
              <a:spcAft>
                <a:spcPct val="0"/>
              </a:spcAft>
              <a:buFontTx/>
              <a:buChar char="•"/>
              <a:tabLst>
                <a:tab pos="783732" algn="l"/>
              </a:tabLst>
            </a:pPr>
            <a:r>
              <a:rPr lang="en-GB" sz="4100" b="1" dirty="0" smtClean="0">
                <a:solidFill>
                  <a:srgbClr val="00000A"/>
                </a:solidFill>
                <a:latin typeface="Arial" pitchFamily="34" charset="0"/>
                <a:ea typeface="Calibri" pitchFamily="34" charset="0"/>
                <a:cs typeface="Calibri" pitchFamily="34" charset="0"/>
              </a:rPr>
              <a:t>How do the peers (the students who play the role of primary school students) respond to each activity?</a:t>
            </a:r>
            <a:endParaRPr lang="en-US" sz="4100" dirty="0" smtClean="0">
              <a:latin typeface="Arial" pitchFamily="34" charset="0"/>
              <a:cs typeface="Arial" pitchFamily="34" charset="0"/>
            </a:endParaRPr>
          </a:p>
          <a:p>
            <a:pPr eaLnBrk="0" fontAlgn="base" hangingPunct="0">
              <a:spcBef>
                <a:spcPct val="0"/>
              </a:spcBef>
              <a:spcAft>
                <a:spcPct val="0"/>
              </a:spcAft>
              <a:tabLst>
                <a:tab pos="783732" algn="l"/>
              </a:tabLst>
            </a:pPr>
            <a:r>
              <a:rPr lang="en-GB" sz="4100" b="1" dirty="0" smtClean="0">
                <a:solidFill>
                  <a:srgbClr val="00000A"/>
                </a:solidFill>
                <a:latin typeface="Arial" pitchFamily="34" charset="0"/>
                <a:ea typeface="Calibri" pitchFamily="34" charset="0"/>
                <a:cs typeface="Calibri" pitchFamily="34" charset="0"/>
              </a:rPr>
              <a:t>Write your remarks on the observed part of the lesson for the pre-determined area.</a:t>
            </a:r>
            <a:r>
              <a:rPr lang="en-US" sz="41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5537"/>
                                        </p:tgtEl>
                                        <p:attrNameLst>
                                          <p:attrName>style.visibility</p:attrName>
                                        </p:attrNameLst>
                                      </p:cBhvr>
                                      <p:to>
                                        <p:strVal val="visible"/>
                                      </p:to>
                                    </p:set>
                                    <p:animEffect transition="in" filter="randombar(horizontal)">
                                      <p:cBhvr>
                                        <p:cTn id="7" dur="500"/>
                                        <p:tgtEl>
                                          <p:spTgt spid="65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4).jpg"/>
          <p:cNvPicPr>
            <a:picLocks noChangeAspect="1"/>
          </p:cNvPicPr>
          <p:nvPr/>
        </p:nvPicPr>
        <p:blipFill>
          <a:blip r:embed="rId2" cstate="print"/>
          <a:stretch>
            <a:fillRect/>
          </a:stretch>
        </p:blipFill>
        <p:spPr>
          <a:xfrm>
            <a:off x="609600" y="508000"/>
            <a:ext cx="17221200" cy="772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17373600" cy="16356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28575">
            <a:solidFill>
              <a:srgbClr val="FF0000"/>
            </a:solidFill>
          </a:ln>
        </p:spPr>
        <p:txBody>
          <a:bodyPr wrap="square" lIns="156746" tIns="78373" rIns="156746" bIns="78373">
            <a:spAutoFit/>
          </a:bodyPr>
          <a:lstStyle/>
          <a:p>
            <a:pPr algn="ctr"/>
            <a:r>
              <a:rPr lang="en-US" sz="4800" b="1" dirty="0" smtClean="0"/>
              <a:t>Activity 3:</a:t>
            </a:r>
            <a:r>
              <a:rPr lang="en-US" sz="4800" dirty="0" smtClean="0"/>
              <a:t> </a:t>
            </a:r>
            <a:r>
              <a:rPr lang="en-US" sz="4800" b="1" dirty="0" smtClean="0"/>
              <a:t>Conducting extra communicative activities beyond the </a:t>
            </a:r>
            <a:r>
              <a:rPr lang="en-US" sz="4800" b="1" dirty="0" err="1" smtClean="0"/>
              <a:t>EfT</a:t>
            </a:r>
            <a:r>
              <a:rPr lang="en-US" sz="4800" b="1" dirty="0" smtClean="0"/>
              <a:t> texts</a:t>
            </a:r>
            <a:endParaRPr lang="en-US" sz="4800" dirty="0"/>
          </a:p>
        </p:txBody>
      </p:sp>
      <p:sp>
        <p:nvSpPr>
          <p:cNvPr id="18433" name="Rectangle 1"/>
          <p:cNvSpPr>
            <a:spLocks noChangeArrowheads="1"/>
          </p:cNvSpPr>
          <p:nvPr/>
        </p:nvSpPr>
        <p:spPr bwMode="auto">
          <a:xfrm>
            <a:off x="457200" y="2362200"/>
            <a:ext cx="17373600" cy="1420161"/>
          </a:xfrm>
          <a:prstGeom prst="rect">
            <a:avLst/>
          </a:prstGeom>
          <a:solidFill>
            <a:schemeClr val="accent6">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Make 5 groups. Give </a:t>
            </a:r>
            <a:r>
              <a:rPr lang="en-US" sz="4100" b="1" u="sng" dirty="0" smtClean="0">
                <a:solidFill>
                  <a:srgbClr val="000000"/>
                </a:solidFill>
                <a:latin typeface="Arial" pitchFamily="34" charset="0"/>
                <a:ea typeface="Calibri" pitchFamily="34" charset="0"/>
                <a:cs typeface="Calibri" pitchFamily="34" charset="0"/>
              </a:rPr>
              <a:t>Resource Paper-34</a:t>
            </a:r>
            <a:r>
              <a:rPr lang="en-US" sz="4100" dirty="0" smtClean="0">
                <a:solidFill>
                  <a:srgbClr val="000000"/>
                </a:solidFill>
                <a:latin typeface="Arial" pitchFamily="34" charset="0"/>
                <a:ea typeface="Calibri" pitchFamily="34" charset="0"/>
                <a:cs typeface="Calibri" pitchFamily="34" charset="0"/>
              </a:rPr>
              <a:t> to the groups. Ask each group to choose 1 game like/ joyful communicative activity.  </a:t>
            </a:r>
            <a:endParaRPr lang="en-US" sz="4100" dirty="0" smtClean="0">
              <a:latin typeface="Arial" pitchFamily="34" charset="0"/>
              <a:cs typeface="Arial" pitchFamily="34" charset="0"/>
            </a:endParaRPr>
          </a:p>
        </p:txBody>
      </p:sp>
      <p:sp>
        <p:nvSpPr>
          <p:cNvPr id="4" name="Rectangle 3"/>
          <p:cNvSpPr/>
          <p:nvPr/>
        </p:nvSpPr>
        <p:spPr>
          <a:xfrm>
            <a:off x="533400" y="4267200"/>
            <a:ext cx="17297400" cy="1420161"/>
          </a:xfrm>
          <a:prstGeom prst="rect">
            <a:avLst/>
          </a:prstGeom>
          <a:solidFill>
            <a:schemeClr val="accent5">
              <a:lumMod val="60000"/>
              <a:lumOff val="40000"/>
            </a:schemeClr>
          </a:solidFill>
          <a:ln w="28575">
            <a:solidFill>
              <a:srgbClr val="FF0000"/>
            </a:solidFill>
          </a:ln>
        </p:spPr>
        <p:txBody>
          <a:bodyPr wrap="square" lIns="156746" tIns="78373" rIns="156746" bIns="78373">
            <a:spAutoFit/>
          </a:bodyPr>
          <a:lstStyle/>
          <a:p>
            <a:r>
              <a:rPr lang="en-US" sz="4100" dirty="0" smtClean="0"/>
              <a:t>Ask each group to write the demonstration note of how to use game in class and also to identify the lesson in which they want to use it and when. </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8433"/>
                                        </p:tgtEl>
                                        <p:attrNameLst>
                                          <p:attrName>style.visibility</p:attrName>
                                        </p:attrNameLst>
                                      </p:cBhvr>
                                      <p:to>
                                        <p:strVal val="visible"/>
                                      </p:to>
                                    </p:set>
                                    <p:anim calcmode="lin" valueType="num">
                                      <p:cBhvr>
                                        <p:cTn id="17" dur="500" fill="hold"/>
                                        <p:tgtEl>
                                          <p:spTgt spid="18433"/>
                                        </p:tgtEl>
                                        <p:attrNameLst>
                                          <p:attrName>ppt_w</p:attrName>
                                        </p:attrNameLst>
                                      </p:cBhvr>
                                      <p:tavLst>
                                        <p:tav tm="0">
                                          <p:val>
                                            <p:fltVal val="0"/>
                                          </p:val>
                                        </p:tav>
                                        <p:tav tm="100000">
                                          <p:val>
                                            <p:strVal val="#ppt_w"/>
                                          </p:val>
                                        </p:tav>
                                      </p:tavLst>
                                    </p:anim>
                                    <p:anim calcmode="lin" valueType="num">
                                      <p:cBhvr>
                                        <p:cTn id="18" dur="500" fill="hold"/>
                                        <p:tgtEl>
                                          <p:spTgt spid="18433"/>
                                        </p:tgtEl>
                                        <p:attrNameLst>
                                          <p:attrName>ppt_h</p:attrName>
                                        </p:attrNameLst>
                                      </p:cBhvr>
                                      <p:tavLst>
                                        <p:tav tm="0">
                                          <p:val>
                                            <p:fltVal val="0"/>
                                          </p:val>
                                        </p:tav>
                                        <p:tav tm="100000">
                                          <p:val>
                                            <p:strVal val="#ppt_h"/>
                                          </p:val>
                                        </p:tav>
                                      </p:tavLst>
                                    </p:anim>
                                    <p:animEffect transition="in" filter="fade">
                                      <p:cBhvr>
                                        <p:cTn id="19" dur="500"/>
                                        <p:tgtEl>
                                          <p:spTgt spid="18433"/>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4800" y="137433"/>
            <a:ext cx="17526000" cy="8268189"/>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kumimoji="0" lang="en-US"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Resources Paper -34</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algn="ctr" eaLnBrk="0" fontAlgn="base" hangingPunct="0">
              <a:spcBef>
                <a:spcPct val="0"/>
              </a:spcBef>
              <a:spcAft>
                <a:spcPct val="0"/>
              </a:spcAft>
            </a:pPr>
            <a:r>
              <a:rPr kumimoji="0" lang="en-US"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Some supplementary activities:</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algn="just" eaLnBrk="0" fontAlgn="base" hangingPunct="0">
              <a:spcBef>
                <a:spcPct val="0"/>
              </a:spcBef>
              <a:spcAft>
                <a:spcPct val="0"/>
              </a:spcAft>
              <a:buFontTx/>
              <a:buChar char="•"/>
            </a:pP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Bingo game:</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teacher asks students to write 3/4 words out of 7-10 in their exercise. Then teacher either tell or show words at random. If the students have written one of the words ask them to circle/cross it out. When a student’s has crossed off all his words, tell him/her to shout ‘’bingo’’ and he/ she will be the winner. It is suitable for revising for alphabet, number, short-long form, present-past tenses, vocabulary etc.</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buFontTx/>
              <a:buChar char="•"/>
            </a:pP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Preposition game:</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Vocabulary used: NOUNS table, pen, book, bag, window, floor, apple, wall, ball, bed, box, calendar, chair, cup, doll, door, fan, glass, picture, pillow, shelf, shoe, corner.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PREPOSITIONS:</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 near, under, in front of, on, above, into, with.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children look at the picture and ask each other, ‘’Where is the…………….?’’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One child look at the picture, the other says, ‘’I have lost my………….Is it/Are they in/on/near/etc. the……………….…?’’ The first child then says where the object can be found.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buFontTx/>
              <a:buChar char="•"/>
            </a:pPr>
            <a:r>
              <a:rPr kumimoji="0" 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Hunt the pencil game: </a:t>
            </a: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One child goes out of the room or covers his/her eyes. Another child places a pencil/…. somewhere in the room. The first child has to find the pencil by asking questions to the other children in the class. This is also a good game for practicing nouns and prepositions. Is it………..?  Yes, it is. Or no, it is not.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ipe(down)">
                                      <p:cBhvr>
                                        <p:cTn id="7" dur="580">
                                          <p:stCondLst>
                                            <p:cond delay="0"/>
                                          </p:stCondLst>
                                        </p:cTn>
                                        <p:tgtEl>
                                          <p:spTgt spid="20481"/>
                                        </p:tgtEl>
                                      </p:cBhvr>
                                    </p:animEffect>
                                    <p:anim calcmode="lin" valueType="num">
                                      <p:cBhvr>
                                        <p:cTn id="8" dur="1822" tmFilter="0,0; 0.14,0.36; 0.43,0.73; 0.71,0.91; 1.0,1.0">
                                          <p:stCondLst>
                                            <p:cond delay="0"/>
                                          </p:stCondLst>
                                        </p:cTn>
                                        <p:tgtEl>
                                          <p:spTgt spid="2048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1"/>
                                        </p:tgtEl>
                                      </p:cBhvr>
                                      <p:to x="100000" y="60000"/>
                                    </p:animScale>
                                    <p:animScale>
                                      <p:cBhvr>
                                        <p:cTn id="14" dur="166" decel="50000">
                                          <p:stCondLst>
                                            <p:cond delay="676"/>
                                          </p:stCondLst>
                                        </p:cTn>
                                        <p:tgtEl>
                                          <p:spTgt spid="20481"/>
                                        </p:tgtEl>
                                      </p:cBhvr>
                                      <p:to x="100000" y="100000"/>
                                    </p:animScale>
                                    <p:animScale>
                                      <p:cBhvr>
                                        <p:cTn id="15" dur="26">
                                          <p:stCondLst>
                                            <p:cond delay="1312"/>
                                          </p:stCondLst>
                                        </p:cTn>
                                        <p:tgtEl>
                                          <p:spTgt spid="20481"/>
                                        </p:tgtEl>
                                      </p:cBhvr>
                                      <p:to x="100000" y="80000"/>
                                    </p:animScale>
                                    <p:animScale>
                                      <p:cBhvr>
                                        <p:cTn id="16" dur="166" decel="50000">
                                          <p:stCondLst>
                                            <p:cond delay="1338"/>
                                          </p:stCondLst>
                                        </p:cTn>
                                        <p:tgtEl>
                                          <p:spTgt spid="20481"/>
                                        </p:tgtEl>
                                      </p:cBhvr>
                                      <p:to x="100000" y="100000"/>
                                    </p:animScale>
                                    <p:animScale>
                                      <p:cBhvr>
                                        <p:cTn id="17" dur="26">
                                          <p:stCondLst>
                                            <p:cond delay="1642"/>
                                          </p:stCondLst>
                                        </p:cTn>
                                        <p:tgtEl>
                                          <p:spTgt spid="20481"/>
                                        </p:tgtEl>
                                      </p:cBhvr>
                                      <p:to x="100000" y="90000"/>
                                    </p:animScale>
                                    <p:animScale>
                                      <p:cBhvr>
                                        <p:cTn id="18" dur="166" decel="50000">
                                          <p:stCondLst>
                                            <p:cond delay="1668"/>
                                          </p:stCondLst>
                                        </p:cTn>
                                        <p:tgtEl>
                                          <p:spTgt spid="20481"/>
                                        </p:tgtEl>
                                      </p:cBhvr>
                                      <p:to x="100000" y="100000"/>
                                    </p:animScale>
                                    <p:animScale>
                                      <p:cBhvr>
                                        <p:cTn id="19" dur="26">
                                          <p:stCondLst>
                                            <p:cond delay="1808"/>
                                          </p:stCondLst>
                                        </p:cTn>
                                        <p:tgtEl>
                                          <p:spTgt spid="20481"/>
                                        </p:tgtEl>
                                      </p:cBhvr>
                                      <p:to x="100000" y="95000"/>
                                    </p:animScale>
                                    <p:animScale>
                                      <p:cBhvr>
                                        <p:cTn id="20" dur="166" decel="50000">
                                          <p:stCondLst>
                                            <p:cond delay="1834"/>
                                          </p:stCondLst>
                                        </p:cTn>
                                        <p:tgtEl>
                                          <p:spTgt spid="204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09600" y="915015"/>
            <a:ext cx="17068800" cy="7360248"/>
          </a:xfrm>
          <a:prstGeom prst="rect">
            <a:avLst/>
          </a:prstGeom>
          <a:solidFill>
            <a:schemeClr val="accent5">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buFontTx/>
              <a:buChar char="•"/>
            </a:pPr>
            <a:r>
              <a:rPr lang="en-US" sz="3600" b="1" dirty="0" smtClean="0">
                <a:latin typeface="Arial" pitchFamily="34" charset="0"/>
                <a:ea typeface="Calibri" pitchFamily="34" charset="0"/>
                <a:cs typeface="Times New Roman" pitchFamily="18" charset="0"/>
              </a:rPr>
              <a:t>Mime game: </a:t>
            </a:r>
            <a:r>
              <a:rPr lang="en-US" sz="3600" dirty="0" smtClean="0">
                <a:latin typeface="Arial" pitchFamily="34" charset="0"/>
                <a:ea typeface="Calibri" pitchFamily="34" charset="0"/>
                <a:cs typeface="Times New Roman" pitchFamily="18" charset="0"/>
              </a:rPr>
              <a:t>One child mimes an action. The other says or writes, ‘’ she/he is…….</a:t>
            </a:r>
            <a:r>
              <a:rPr lang="en-US" sz="3600" dirty="0" err="1" smtClean="0">
                <a:latin typeface="Arial" pitchFamily="34" charset="0"/>
                <a:ea typeface="Calibri" pitchFamily="34" charset="0"/>
                <a:cs typeface="Times New Roman" pitchFamily="18" charset="0"/>
              </a:rPr>
              <a:t>ing</a:t>
            </a:r>
            <a:r>
              <a:rPr lang="en-US" sz="3600" dirty="0" smtClean="0">
                <a:latin typeface="Arial" pitchFamily="34" charset="0"/>
                <a:ea typeface="Calibri" pitchFamily="34" charset="0"/>
                <a:cs typeface="Times New Roman" pitchFamily="18" charset="0"/>
              </a:rPr>
              <a:t>.’’  Can also be played in pairs or in groups.</a:t>
            </a:r>
            <a:endParaRPr lang="en-US" sz="3600" dirty="0" smtClean="0">
              <a:latin typeface="Arial" pitchFamily="34" charset="0"/>
              <a:cs typeface="Arial" pitchFamily="34" charset="0"/>
            </a:endParaRPr>
          </a:p>
          <a:p>
            <a:pPr algn="just" eaLnBrk="0" fontAlgn="base" hangingPunct="0">
              <a:spcBef>
                <a:spcPct val="0"/>
              </a:spcBef>
              <a:spcAft>
                <a:spcPct val="0"/>
              </a:spcAft>
              <a:buFontTx/>
              <a:buChar char="•"/>
            </a:pPr>
            <a:r>
              <a:rPr lang="en-US" sz="3600" b="1" dirty="0" smtClean="0">
                <a:latin typeface="Arial" pitchFamily="34" charset="0"/>
                <a:ea typeface="Calibri" pitchFamily="34" charset="0"/>
                <a:cs typeface="Times New Roman" pitchFamily="18" charset="0"/>
              </a:rPr>
              <a:t>Guessing game: </a:t>
            </a:r>
            <a:r>
              <a:rPr lang="en-US" sz="3600" dirty="0" smtClean="0">
                <a:latin typeface="Arial" pitchFamily="34" charset="0"/>
                <a:ea typeface="Calibri" pitchFamily="34" charset="0"/>
                <a:cs typeface="Times New Roman" pitchFamily="18" charset="0"/>
              </a:rPr>
              <a:t>A child thinks of an object in the room and says its initial letter. The other child or children guess what the object is by looking round for things beginning with that letter. A child thinks of a number and the other(s) ask yes/no questions. For example- ‘’ Is it an odd number? Is it an even number? Is it bigger than 20? Is it less than…..? ’’ to guess the number.</a:t>
            </a:r>
            <a:endParaRPr lang="en-US" sz="3600" dirty="0" smtClean="0">
              <a:latin typeface="Arial" pitchFamily="34" charset="0"/>
              <a:cs typeface="Arial" pitchFamily="34" charset="0"/>
            </a:endParaRPr>
          </a:p>
          <a:p>
            <a:pPr algn="just" eaLnBrk="0" fontAlgn="base" hangingPunct="0">
              <a:spcBef>
                <a:spcPct val="0"/>
              </a:spcBef>
              <a:spcAft>
                <a:spcPct val="0"/>
              </a:spcAft>
              <a:buFontTx/>
              <a:buChar char="•"/>
            </a:pPr>
            <a:r>
              <a:rPr lang="en-US" sz="3600" b="1" dirty="0" smtClean="0">
                <a:latin typeface="Arial" pitchFamily="34" charset="0"/>
                <a:ea typeface="Calibri" pitchFamily="34" charset="0"/>
                <a:cs typeface="Times New Roman" pitchFamily="18" charset="0"/>
              </a:rPr>
              <a:t>Information gap: </a:t>
            </a:r>
            <a:r>
              <a:rPr lang="en-US" sz="3600" dirty="0" smtClean="0">
                <a:latin typeface="Arial" pitchFamily="34" charset="0"/>
                <a:ea typeface="Calibri" pitchFamily="34" charset="0"/>
                <a:cs typeface="Times New Roman" pitchFamily="18" charset="0"/>
              </a:rPr>
              <a:t>A gap in information between two or more people which means they have to communicate with each other and asks questions to fill up the gap and to find out all the required information. For example- Student ‘A’ is given a part of the information and student ‘B’ is given the other part. They must not show each other their sheets, but must ask each other questions to find out the missing information to complete their </a:t>
            </a:r>
            <a:r>
              <a:rPr lang="en-US" sz="3600" dirty="0" err="1" smtClean="0">
                <a:latin typeface="Arial" pitchFamily="34" charset="0"/>
                <a:ea typeface="Calibri" pitchFamily="34" charset="0"/>
                <a:cs typeface="Times New Roman" pitchFamily="18" charset="0"/>
              </a:rPr>
              <a:t>sheet.e.g</a:t>
            </a:r>
            <a:r>
              <a:rPr lang="en-US" sz="3600" dirty="0" smtClean="0">
                <a:latin typeface="Arial" pitchFamily="34" charset="0"/>
                <a:ea typeface="Calibri" pitchFamily="34" charset="0"/>
                <a:cs typeface="Times New Roman" pitchFamily="18" charset="0"/>
              </a:rPr>
              <a:t>. </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500" fill="hold"/>
                                        <p:tgtEl>
                                          <p:spTgt spid="2150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09600" y="995680"/>
          <a:ext cx="16764000" cy="3005665"/>
        </p:xfrm>
        <a:graphic>
          <a:graphicData uri="http://schemas.openxmlformats.org/drawingml/2006/table">
            <a:tbl>
              <a:tblPr firstRow="1" bandRow="1">
                <a:tableStyleId>{5C22544A-7EE6-4342-B048-85BDC9FD1C3A}</a:tableStyleId>
              </a:tblPr>
              <a:tblGrid>
                <a:gridCol w="8382000"/>
                <a:gridCol w="8382000"/>
              </a:tblGrid>
              <a:tr h="528320">
                <a:tc>
                  <a:txBody>
                    <a:bodyPr/>
                    <a:lstStyle/>
                    <a:p>
                      <a:endParaRPr lang="en-US" sz="2400" dirty="0"/>
                    </a:p>
                  </a:txBody>
                  <a:tcPr marL="182880" marR="182880" marT="60960" marB="60960"/>
                </a:tc>
                <a:tc>
                  <a:txBody>
                    <a:bodyPr/>
                    <a:lstStyle/>
                    <a:p>
                      <a:endParaRPr lang="en-US" sz="2700"/>
                    </a:p>
                  </a:txBody>
                  <a:tcPr marL="182880" marR="182880" marT="60960" marB="6096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Cat</a:t>
                      </a:r>
                    </a:p>
                  </a:txBody>
                  <a:tcPr marL="137160" marR="137160" marT="0" marB="0"/>
                </a:tc>
                <a:tc>
                  <a:txBody>
                    <a:bodyPr/>
                    <a:lstStyle/>
                    <a:p>
                      <a:pPr marL="0" marR="0" algn="ctr">
                        <a:lnSpc>
                          <a:spcPct val="115000"/>
                        </a:lnSpc>
                        <a:spcBef>
                          <a:spcPts val="0"/>
                        </a:spcBef>
                        <a:spcAft>
                          <a:spcPts val="1000"/>
                        </a:spcAft>
                      </a:pPr>
                      <a:r>
                        <a:rPr lang="en-US" sz="2700" dirty="0">
                          <a:latin typeface="Calibri"/>
                          <a:ea typeface="Calibri"/>
                          <a:cs typeface="Times New Roman"/>
                        </a:rPr>
                        <a:t>7</a:t>
                      </a: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Kite</a:t>
                      </a:r>
                    </a:p>
                  </a:txBody>
                  <a:tcPr marL="137160" marR="137160" marT="0" marB="0"/>
                </a:tc>
                <a:tc>
                  <a:txBody>
                    <a:bodyPr/>
                    <a:lstStyle/>
                    <a:p>
                      <a:pPr marL="0" marR="0" algn="ctr">
                        <a:lnSpc>
                          <a:spcPct val="115000"/>
                        </a:lnSpc>
                        <a:spcBef>
                          <a:spcPts val="0"/>
                        </a:spcBef>
                        <a:spcAft>
                          <a:spcPts val="1000"/>
                        </a:spcAft>
                      </a:pPr>
                      <a:endParaRPr lang="en-US" sz="2700" dirty="0">
                        <a:latin typeface="Calibri"/>
                        <a:ea typeface="Calibri"/>
                        <a:cs typeface="Times New Roman"/>
                      </a:endParaRP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Mango</a:t>
                      </a:r>
                    </a:p>
                  </a:txBody>
                  <a:tcPr marL="137160" marR="137160" marT="0" marB="0"/>
                </a:tc>
                <a:tc>
                  <a:txBody>
                    <a:bodyPr/>
                    <a:lstStyle/>
                    <a:p>
                      <a:pPr marL="0" marR="0" algn="ctr">
                        <a:lnSpc>
                          <a:spcPct val="115000"/>
                        </a:lnSpc>
                        <a:spcBef>
                          <a:spcPts val="0"/>
                        </a:spcBef>
                        <a:spcAft>
                          <a:spcPts val="1000"/>
                        </a:spcAft>
                      </a:pPr>
                      <a:r>
                        <a:rPr lang="en-US" sz="2700">
                          <a:latin typeface="Calibri"/>
                          <a:ea typeface="Calibri"/>
                          <a:cs typeface="Times New Roman"/>
                        </a:rPr>
                        <a:t>4</a:t>
                      </a: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Egg</a:t>
                      </a:r>
                    </a:p>
                  </a:txBody>
                  <a:tcPr marL="137160" marR="137160" marT="0" marB="0"/>
                </a:tc>
                <a:tc>
                  <a:txBody>
                    <a:bodyPr/>
                    <a:lstStyle/>
                    <a:p>
                      <a:pPr marL="0" marR="0" algn="ctr">
                        <a:lnSpc>
                          <a:spcPct val="115000"/>
                        </a:lnSpc>
                        <a:spcBef>
                          <a:spcPts val="0"/>
                        </a:spcBef>
                        <a:spcAft>
                          <a:spcPts val="1000"/>
                        </a:spcAft>
                      </a:pPr>
                      <a:endParaRPr lang="en-US" sz="2700">
                        <a:latin typeface="Calibri"/>
                        <a:ea typeface="Calibri"/>
                        <a:cs typeface="Times New Roman"/>
                      </a:endParaRP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Bat</a:t>
                      </a:r>
                    </a:p>
                  </a:txBody>
                  <a:tcPr marL="137160" marR="137160" marT="0" marB="0"/>
                </a:tc>
                <a:tc>
                  <a:txBody>
                    <a:bodyPr/>
                    <a:lstStyle/>
                    <a:p>
                      <a:pPr marL="0" marR="0" algn="ctr">
                        <a:lnSpc>
                          <a:spcPct val="115000"/>
                        </a:lnSpc>
                        <a:spcBef>
                          <a:spcPts val="0"/>
                        </a:spcBef>
                        <a:spcAft>
                          <a:spcPts val="1000"/>
                        </a:spcAft>
                      </a:pPr>
                      <a:r>
                        <a:rPr lang="en-US" sz="2700" dirty="0">
                          <a:latin typeface="Calibri"/>
                          <a:ea typeface="Calibri"/>
                          <a:cs typeface="Times New Roman"/>
                        </a:rPr>
                        <a:t>9</a:t>
                      </a:r>
                    </a:p>
                  </a:txBody>
                  <a:tcPr marL="137160" marR="137160" marT="0" marB="0"/>
                </a:tc>
              </a:tr>
            </a:tbl>
          </a:graphicData>
        </a:graphic>
      </p:graphicFrame>
      <p:sp>
        <p:nvSpPr>
          <p:cNvPr id="22534" name="WordArt 6"/>
          <p:cNvSpPr>
            <a:spLocks noChangeArrowheads="1" noChangeShapeType="1" noTextEdit="1"/>
          </p:cNvSpPr>
          <p:nvPr/>
        </p:nvSpPr>
        <p:spPr bwMode="auto">
          <a:xfrm rot="5400000">
            <a:off x="8706381" y="162455"/>
            <a:ext cx="249767" cy="403226"/>
          </a:xfrm>
          <a:prstGeom prst="rect">
            <a:avLst/>
          </a:prstGeom>
        </p:spPr>
        <p:txBody>
          <a:bodyPr vert="wordArtVert" wrap="none" lIns="156746" tIns="78373" rIns="156746" bIns="78373" fromWordArt="1">
            <a:prstTxWarp prst="textPlain">
              <a:avLst>
                <a:gd name="adj" fmla="val 50000"/>
              </a:avLst>
            </a:prstTxWarp>
          </a:bodyPr>
          <a:lstStyle/>
          <a:p>
            <a:pPr algn="ctr" rtl="0" fontAlgn="auto"/>
            <a:endParaRPr lang="en-US" sz="6200" kern="10" dirty="0">
              <a:ln w="9525">
                <a:solidFill>
                  <a:srgbClr val="000000"/>
                </a:solidFill>
                <a:round/>
                <a:headEnd/>
                <a:tailEnd/>
              </a:ln>
              <a:solidFill>
                <a:srgbClr val="000000"/>
              </a:solidFill>
              <a:latin typeface="Arabic Typesetting"/>
              <a:cs typeface="Arabic Typesetting"/>
            </a:endParaRPr>
          </a:p>
        </p:txBody>
      </p:sp>
      <p:sp>
        <p:nvSpPr>
          <p:cNvPr id="22535" name="Rectangle 7"/>
          <p:cNvSpPr>
            <a:spLocks noChangeArrowheads="1"/>
          </p:cNvSpPr>
          <p:nvPr/>
        </p:nvSpPr>
        <p:spPr bwMode="auto">
          <a:xfrm>
            <a:off x="609600" y="110415"/>
            <a:ext cx="16764000" cy="789219"/>
          </a:xfrm>
          <a:prstGeom prst="rect">
            <a:avLst/>
          </a:prstGeom>
          <a:solidFill>
            <a:schemeClr val="accent1">
              <a:lumMod val="40000"/>
              <a:lumOff val="60000"/>
            </a:schemeClr>
          </a:solidFill>
          <a:ln w="9525">
            <a:no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b="1" dirty="0" smtClean="0">
                <a:latin typeface="Arial" pitchFamily="34" charset="0"/>
                <a:ea typeface="Calibri" pitchFamily="34" charset="0"/>
                <a:cs typeface="Times New Roman" pitchFamily="18" charset="0"/>
              </a:rPr>
              <a:t>Student A</a:t>
            </a:r>
            <a:r>
              <a:rPr lang="en-US" sz="4100" dirty="0" smtClean="0">
                <a:latin typeface="Arial" pitchFamily="34" charset="0"/>
                <a:ea typeface="Calibri" pitchFamily="34" charset="0"/>
                <a:cs typeface="Times New Roman" pitchFamily="18" charset="0"/>
              </a:rPr>
              <a:t>: How many kites have you got? </a:t>
            </a:r>
            <a:endParaRPr lang="en-US" sz="4100" dirty="0" smtClean="0">
              <a:latin typeface="Arial" pitchFamily="34" charset="0"/>
              <a:cs typeface="Arial" pitchFamily="34" charset="0"/>
            </a:endParaRPr>
          </a:p>
        </p:txBody>
      </p:sp>
      <p:sp>
        <p:nvSpPr>
          <p:cNvPr id="22536" name="Rectangle 8"/>
          <p:cNvSpPr>
            <a:spLocks noChangeArrowheads="1"/>
          </p:cNvSpPr>
          <p:nvPr/>
        </p:nvSpPr>
        <p:spPr bwMode="auto">
          <a:xfrm>
            <a:off x="0" y="291935"/>
            <a:ext cx="316618" cy="635330"/>
          </a:xfrm>
          <a:prstGeom prst="rect">
            <a:avLst/>
          </a:prstGeom>
          <a:noFill/>
          <a:ln w="9525">
            <a:noFill/>
            <a:miter lim="800000"/>
            <a:headEnd/>
            <a:tailEnd/>
          </a:ln>
          <a:effectLst/>
        </p:spPr>
        <p:txBody>
          <a:bodyPr vert="horz" wrap="none" lIns="156746" tIns="78373" rIns="156746" bIns="78373" numCol="1" anchor="ctr" anchorCtr="0" compatLnSpc="1">
            <a:prstTxWarp prst="textNoShape">
              <a:avLst/>
            </a:prstTxWarp>
            <a:spAutoFit/>
          </a:bodyPr>
          <a:lstStyle/>
          <a:p>
            <a:endParaRPr lang="en-US"/>
          </a:p>
        </p:txBody>
      </p:sp>
      <p:sp>
        <p:nvSpPr>
          <p:cNvPr id="22537" name="Rectangle 9"/>
          <p:cNvSpPr>
            <a:spLocks noChangeArrowheads="1"/>
          </p:cNvSpPr>
          <p:nvPr/>
        </p:nvSpPr>
        <p:spPr bwMode="auto">
          <a:xfrm>
            <a:off x="0" y="345796"/>
            <a:ext cx="791042" cy="527609"/>
          </a:xfrm>
          <a:prstGeom prst="rect">
            <a:avLst/>
          </a:prstGeom>
          <a:noFill/>
          <a:ln w="9525">
            <a:noFill/>
            <a:miter lim="800000"/>
            <a:headEnd/>
            <a:tailEnd/>
          </a:ln>
          <a:effectLst/>
        </p:spPr>
        <p:txBody>
          <a:bodyPr vert="horz" wrap="none" lIns="156746" tIns="78373" rIns="156746" bIns="78373" numCol="1" anchor="ctr" anchorCtr="0" compatLnSpc="1">
            <a:prstTxWarp prst="textNoShape">
              <a:avLst/>
            </a:prstTxWarp>
            <a:spAutoFit/>
          </a:bodyPr>
          <a:lstStyle/>
          <a:p>
            <a:pPr fontAlgn="base">
              <a:spcBef>
                <a:spcPct val="0"/>
              </a:spcBef>
              <a:spcAft>
                <a:spcPct val="0"/>
              </a:spcAft>
            </a:pPr>
            <a:r>
              <a:rPr lang="en-US" sz="2400" dirty="0" smtClean="0">
                <a:latin typeface="Arial" pitchFamily="34" charset="0"/>
                <a:ea typeface="Calibri" pitchFamily="34" charset="0"/>
                <a:cs typeface="Times New Roman" pitchFamily="18" charset="0"/>
              </a:rPr>
              <a:t>     </a:t>
            </a:r>
            <a:r>
              <a:rPr lang="en-US" sz="1400" dirty="0" smtClean="0">
                <a:latin typeface="Arial" pitchFamily="34" charset="0"/>
                <a:cs typeface="Arial" pitchFamily="34" charset="0"/>
              </a:rPr>
              <a:t> </a:t>
            </a:r>
            <a:endParaRPr lang="en-US" dirty="0" smtClean="0">
              <a:latin typeface="Arial" pitchFamily="34" charset="0"/>
              <a:cs typeface="Arial" pitchFamily="34" charset="0"/>
            </a:endParaRPr>
          </a:p>
        </p:txBody>
      </p:sp>
      <p:graphicFrame>
        <p:nvGraphicFramePr>
          <p:cNvPr id="13" name="Table 12"/>
          <p:cNvGraphicFramePr>
            <a:graphicFrameLocks noGrp="1"/>
          </p:cNvGraphicFramePr>
          <p:nvPr/>
        </p:nvGraphicFramePr>
        <p:xfrm>
          <a:off x="609600" y="5486400"/>
          <a:ext cx="16764000" cy="3099476"/>
        </p:xfrm>
        <a:graphic>
          <a:graphicData uri="http://schemas.openxmlformats.org/drawingml/2006/table">
            <a:tbl>
              <a:tblPr firstRow="1" bandRow="1">
                <a:tableStyleId>{5C22544A-7EE6-4342-B048-85BDC9FD1C3A}</a:tableStyleId>
              </a:tblPr>
              <a:tblGrid>
                <a:gridCol w="8382000"/>
                <a:gridCol w="8382000"/>
              </a:tblGrid>
              <a:tr h="494453">
                <a:tc>
                  <a:txBody>
                    <a:bodyPr/>
                    <a:lstStyle/>
                    <a:p>
                      <a:endParaRPr lang="en-US" sz="2400" dirty="0"/>
                    </a:p>
                  </a:txBody>
                  <a:tcPr marL="182880" marR="182880" marT="60960" marB="60960"/>
                </a:tc>
                <a:tc>
                  <a:txBody>
                    <a:bodyPr/>
                    <a:lstStyle/>
                    <a:p>
                      <a:endParaRPr lang="en-US" sz="2400" dirty="0"/>
                    </a:p>
                  </a:txBody>
                  <a:tcPr marL="182880" marR="182880" marT="60960" marB="60960"/>
                </a:tc>
              </a:tr>
              <a:tr h="560832">
                <a:tc>
                  <a:txBody>
                    <a:bodyPr/>
                    <a:lstStyle/>
                    <a:p>
                      <a:pPr marL="0" marR="0" algn="ctr">
                        <a:lnSpc>
                          <a:spcPct val="115000"/>
                        </a:lnSpc>
                        <a:spcBef>
                          <a:spcPts val="0"/>
                        </a:spcBef>
                        <a:spcAft>
                          <a:spcPts val="1000"/>
                        </a:spcAft>
                      </a:pPr>
                      <a:r>
                        <a:rPr lang="en-US" sz="2700" dirty="0">
                          <a:latin typeface="Calibri"/>
                          <a:ea typeface="Calibri"/>
                          <a:cs typeface="Times New Roman"/>
                        </a:rPr>
                        <a:t>Cat</a:t>
                      </a:r>
                    </a:p>
                  </a:txBody>
                  <a:tcPr marL="137160" marR="137160" marT="0" marB="0"/>
                </a:tc>
                <a:tc>
                  <a:txBody>
                    <a:bodyPr/>
                    <a:lstStyle/>
                    <a:p>
                      <a:pPr marL="0" marR="0" algn="ctr">
                        <a:lnSpc>
                          <a:spcPct val="115000"/>
                        </a:lnSpc>
                        <a:spcBef>
                          <a:spcPts val="0"/>
                        </a:spcBef>
                        <a:spcAft>
                          <a:spcPts val="1000"/>
                        </a:spcAft>
                      </a:pPr>
                      <a:endParaRPr lang="en-US" sz="3200" dirty="0">
                        <a:latin typeface="Calibri"/>
                        <a:ea typeface="Calibri"/>
                        <a:cs typeface="Times New Roman"/>
                      </a:endParaRP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Kite</a:t>
                      </a:r>
                    </a:p>
                  </a:txBody>
                  <a:tcPr marL="137160" marR="137160" marT="0" marB="0"/>
                </a:tc>
                <a:tc>
                  <a:txBody>
                    <a:bodyPr/>
                    <a:lstStyle/>
                    <a:p>
                      <a:pPr marL="0" marR="0" algn="ctr">
                        <a:lnSpc>
                          <a:spcPct val="115000"/>
                        </a:lnSpc>
                        <a:spcBef>
                          <a:spcPts val="0"/>
                        </a:spcBef>
                        <a:spcAft>
                          <a:spcPts val="1000"/>
                        </a:spcAft>
                      </a:pPr>
                      <a:r>
                        <a:rPr lang="en-US" sz="2700" dirty="0">
                          <a:latin typeface="Calibri"/>
                          <a:ea typeface="Calibri"/>
                          <a:cs typeface="Times New Roman"/>
                        </a:rPr>
                        <a:t>5</a:t>
                      </a: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Mango</a:t>
                      </a:r>
                    </a:p>
                  </a:txBody>
                  <a:tcPr marL="137160" marR="137160" marT="0" marB="0"/>
                </a:tc>
                <a:tc>
                  <a:txBody>
                    <a:bodyPr/>
                    <a:lstStyle/>
                    <a:p>
                      <a:pPr marL="0" marR="0" algn="ctr">
                        <a:lnSpc>
                          <a:spcPct val="115000"/>
                        </a:lnSpc>
                        <a:spcBef>
                          <a:spcPts val="0"/>
                        </a:spcBef>
                        <a:spcAft>
                          <a:spcPts val="1000"/>
                        </a:spcAft>
                      </a:pPr>
                      <a:endParaRPr lang="en-US" sz="2700" dirty="0">
                        <a:latin typeface="Calibri"/>
                        <a:ea typeface="Calibri"/>
                        <a:cs typeface="Times New Roman"/>
                      </a:endParaRPr>
                    </a:p>
                  </a:txBody>
                  <a:tcPr marL="137160" marR="137160" marT="0" marB="0"/>
                </a:tc>
              </a:tr>
              <a:tr h="494453">
                <a:tc>
                  <a:txBody>
                    <a:bodyPr/>
                    <a:lstStyle/>
                    <a:p>
                      <a:pPr marL="0" marR="0" algn="ctr">
                        <a:lnSpc>
                          <a:spcPct val="115000"/>
                        </a:lnSpc>
                        <a:spcBef>
                          <a:spcPts val="0"/>
                        </a:spcBef>
                        <a:spcAft>
                          <a:spcPts val="1000"/>
                        </a:spcAft>
                      </a:pPr>
                      <a:r>
                        <a:rPr lang="en-US" sz="2700" dirty="0">
                          <a:latin typeface="Calibri"/>
                          <a:ea typeface="Calibri"/>
                          <a:cs typeface="Times New Roman"/>
                        </a:rPr>
                        <a:t>Egg</a:t>
                      </a:r>
                    </a:p>
                  </a:txBody>
                  <a:tcPr marL="137160" marR="137160" marT="0" marB="0"/>
                </a:tc>
                <a:tc>
                  <a:txBody>
                    <a:bodyPr/>
                    <a:lstStyle/>
                    <a:p>
                      <a:pPr marL="0" marR="0" algn="ctr">
                        <a:lnSpc>
                          <a:spcPct val="115000"/>
                        </a:lnSpc>
                        <a:spcBef>
                          <a:spcPts val="0"/>
                        </a:spcBef>
                        <a:spcAft>
                          <a:spcPts val="1000"/>
                        </a:spcAft>
                      </a:pPr>
                      <a:r>
                        <a:rPr lang="en-US" sz="2700" dirty="0">
                          <a:latin typeface="Calibri"/>
                          <a:ea typeface="Calibri"/>
                          <a:cs typeface="Times New Roman"/>
                        </a:rPr>
                        <a:t>8</a:t>
                      </a:r>
                    </a:p>
                  </a:txBody>
                  <a:tcPr marL="137160" marR="137160" marT="0" marB="0"/>
                </a:tc>
              </a:tr>
              <a:tr h="560832">
                <a:tc>
                  <a:txBody>
                    <a:bodyPr/>
                    <a:lstStyle/>
                    <a:p>
                      <a:pPr marL="0" marR="0" algn="ctr">
                        <a:lnSpc>
                          <a:spcPct val="115000"/>
                        </a:lnSpc>
                        <a:spcBef>
                          <a:spcPts val="0"/>
                        </a:spcBef>
                        <a:spcAft>
                          <a:spcPts val="1000"/>
                        </a:spcAft>
                      </a:pPr>
                      <a:r>
                        <a:rPr lang="en-US" sz="2700" dirty="0">
                          <a:latin typeface="Calibri"/>
                          <a:ea typeface="Calibri"/>
                          <a:cs typeface="Times New Roman"/>
                        </a:rPr>
                        <a:t>Bat</a:t>
                      </a:r>
                    </a:p>
                  </a:txBody>
                  <a:tcPr marL="137160" marR="137160" marT="0" marB="0"/>
                </a:tc>
                <a:tc>
                  <a:txBody>
                    <a:bodyPr/>
                    <a:lstStyle/>
                    <a:p>
                      <a:pPr marL="0" marR="0" algn="ctr">
                        <a:lnSpc>
                          <a:spcPct val="115000"/>
                        </a:lnSpc>
                        <a:spcBef>
                          <a:spcPts val="0"/>
                        </a:spcBef>
                        <a:spcAft>
                          <a:spcPts val="1000"/>
                        </a:spcAft>
                      </a:pPr>
                      <a:endParaRPr lang="en-US" sz="3200" dirty="0">
                        <a:latin typeface="Calibri"/>
                        <a:ea typeface="Calibri"/>
                        <a:cs typeface="Times New Roman"/>
                      </a:endParaRPr>
                    </a:p>
                  </a:txBody>
                  <a:tcPr marL="137160" marR="137160" marT="0" marB="0"/>
                </a:tc>
              </a:tr>
            </a:tbl>
          </a:graphicData>
        </a:graphic>
      </p:graphicFrame>
      <p:sp>
        <p:nvSpPr>
          <p:cNvPr id="14" name="Rectangle 13"/>
          <p:cNvSpPr/>
          <p:nvPr/>
        </p:nvSpPr>
        <p:spPr>
          <a:xfrm>
            <a:off x="609600" y="4368801"/>
            <a:ext cx="16764000" cy="1004662"/>
          </a:xfrm>
          <a:prstGeom prst="rect">
            <a:avLst/>
          </a:prstGeom>
          <a:solidFill>
            <a:schemeClr val="accent2">
              <a:lumMod val="60000"/>
              <a:lumOff val="40000"/>
            </a:schemeClr>
          </a:solidFill>
          <a:ln w="28575">
            <a:solidFill>
              <a:srgbClr val="FF0000"/>
            </a:solidFill>
          </a:ln>
        </p:spPr>
        <p:txBody>
          <a:bodyPr wrap="square" lIns="156746" tIns="78373" rIns="156746" bIns="78373">
            <a:spAutoFit/>
          </a:bodyPr>
          <a:lstStyle/>
          <a:p>
            <a:pPr algn="ctr"/>
            <a:r>
              <a:rPr lang="en-US" sz="5500" dirty="0" smtClean="0"/>
              <a:t> </a:t>
            </a:r>
            <a:r>
              <a:rPr lang="en-US" sz="5500" b="1" dirty="0" smtClean="0"/>
              <a:t>Student B:</a:t>
            </a:r>
            <a:r>
              <a:rPr lang="en-US" sz="5500" dirty="0" smtClean="0"/>
              <a:t> I have got 5.</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1000" fill="hold"/>
                                        <p:tgtEl>
                                          <p:spTgt spid="225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253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2535"/>
                                        </p:tgtEl>
                                        <p:attrNameLst>
                                          <p:attrName>ppt_y</p:attrName>
                                        </p:attrNameLst>
                                      </p:cBhvr>
                                      <p:tavLst>
                                        <p:tav tm="0">
                                          <p:val>
                                            <p:strVal val="#ppt_y"/>
                                          </p:val>
                                        </p:tav>
                                        <p:tav tm="100000">
                                          <p:val>
                                            <p:strVal val="#ppt_y"/>
                                          </p:val>
                                        </p:tav>
                                      </p:tavLst>
                                    </p:anim>
                                    <p:animEffect transition="in" filter="fade">
                                      <p:cBhvr>
                                        <p:cTn id="10" dur="1000"/>
                                        <p:tgtEl>
                                          <p:spTgt spid="22535"/>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fade">
                                      <p:cBhvr>
                                        <p:cTn id="22" dur="1000"/>
                                        <p:tgtEl>
                                          <p:spTgt spid="14"/>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3641</Words>
  <Application>Microsoft Office PowerPoint</Application>
  <PresentationFormat>Custom</PresentationFormat>
  <Paragraphs>322</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How do you Scaffold?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Lutfor Rahman</dc:creator>
  <cp:lastModifiedBy>Home</cp:lastModifiedBy>
  <cp:revision>154</cp:revision>
  <dcterms:created xsi:type="dcterms:W3CDTF">2006-08-16T00:00:00Z</dcterms:created>
  <dcterms:modified xsi:type="dcterms:W3CDTF">2020-01-07T16:33:16Z</dcterms:modified>
</cp:coreProperties>
</file>