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sldIdLst>
    <p:sldId id="432" r:id="rId2"/>
    <p:sldId id="468" r:id="rId3"/>
    <p:sldId id="347" r:id="rId4"/>
    <p:sldId id="429" r:id="rId5"/>
    <p:sldId id="349" r:id="rId6"/>
    <p:sldId id="453" r:id="rId7"/>
    <p:sldId id="458" r:id="rId8"/>
    <p:sldId id="457" r:id="rId9"/>
    <p:sldId id="454" r:id="rId10"/>
    <p:sldId id="455" r:id="rId11"/>
    <p:sldId id="456" r:id="rId12"/>
    <p:sldId id="443" r:id="rId13"/>
    <p:sldId id="444" r:id="rId14"/>
    <p:sldId id="445" r:id="rId15"/>
    <p:sldId id="446" r:id="rId16"/>
    <p:sldId id="447" r:id="rId17"/>
    <p:sldId id="448" r:id="rId18"/>
    <p:sldId id="442" r:id="rId19"/>
    <p:sldId id="449" r:id="rId20"/>
    <p:sldId id="467" r:id="rId21"/>
    <p:sldId id="450" r:id="rId22"/>
    <p:sldId id="451" r:id="rId23"/>
    <p:sldId id="460" r:id="rId24"/>
    <p:sldId id="461" r:id="rId25"/>
    <p:sldId id="463" r:id="rId26"/>
    <p:sldId id="462" r:id="rId27"/>
    <p:sldId id="459" r:id="rId28"/>
    <p:sldId id="46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CCFFCC"/>
    <a:srgbClr val="006699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88612" autoAdjust="0"/>
  </p:normalViewPr>
  <p:slideViewPr>
    <p:cSldViewPr>
      <p:cViewPr varScale="1">
        <p:scale>
          <a:sx n="64" d="100"/>
          <a:sy n="64" d="100"/>
        </p:scale>
        <p:origin x="-15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E78E8-C00B-4385-BC99-2691FCD6303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CABA6F55-D124-4A9C-9C2B-A7EF9661DC51}">
      <dgm:prSet phldrT="[Text]" custT="1"/>
      <dgm:spPr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পূজা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08A8AD-0580-4B10-8AA2-C19A59FEBB69}" type="parTrans" cxnId="{B9762547-9FCD-418B-9B76-6EF26C1408AA}">
      <dgm:prSet/>
      <dgm:spPr/>
      <dgm:t>
        <a:bodyPr/>
        <a:lstStyle/>
        <a:p>
          <a:endParaRPr lang="en-US"/>
        </a:p>
      </dgm:t>
    </dgm:pt>
    <dgm:pt modelId="{42018C99-1CA7-4B2C-A10E-D0F2ABC54796}" type="sibTrans" cxnId="{B9762547-9FCD-418B-9B76-6EF26C1408AA}">
      <dgm:prSet/>
      <dgm:spPr/>
      <dgm:t>
        <a:bodyPr/>
        <a:lstStyle/>
        <a:p>
          <a:endParaRPr lang="en-US"/>
        </a:p>
      </dgm:t>
    </dgm:pt>
    <dgm:pt modelId="{3404E1C2-CDDA-492B-A3D0-4EA53F0ABD99}">
      <dgm:prSet phldrT="[Text]"/>
      <dgm:spPr>
        <a:solidFill>
          <a:schemeClr val="accent6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থানমানা</a:t>
          </a:r>
          <a:endParaRPr lang="en-US" dirty="0"/>
        </a:p>
      </dgm:t>
    </dgm:pt>
    <dgm:pt modelId="{F05025DA-5A1C-45DD-A907-FDA43ED789E9}" type="parTrans" cxnId="{F5E4DDBC-A782-405C-8D9B-A2D6CF408448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244FF2C9-CDFA-4230-8A82-26C42A89AF43}" type="sibTrans" cxnId="{F5E4DDBC-A782-405C-8D9B-A2D6CF408448}">
      <dgm:prSet/>
      <dgm:spPr/>
      <dgm:t>
        <a:bodyPr/>
        <a:lstStyle/>
        <a:p>
          <a:endParaRPr lang="en-US"/>
        </a:p>
      </dgm:t>
    </dgm:pt>
    <dgm:pt modelId="{F749C1A4-11EC-4395-AE4F-EB52673643B6}">
      <dgm:prSet phldrT="[Text]"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ধর্মকাম</a:t>
          </a:r>
          <a:endParaRPr lang="en-US" dirty="0"/>
        </a:p>
      </dgm:t>
    </dgm:pt>
    <dgm:pt modelId="{DBE965A2-9AAA-4E30-8B93-FEC88362D4B0}" type="parTrans" cxnId="{8EF4924C-38A2-4C72-BC89-122AF3266EA8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8065D339-1953-46D6-9648-3E2A7E87C550}" type="sibTrans" cxnId="{8EF4924C-38A2-4C72-BC89-122AF3266EA8}">
      <dgm:prSet/>
      <dgm:spPr/>
      <dgm:t>
        <a:bodyPr/>
        <a:lstStyle/>
        <a:p>
          <a:endParaRPr lang="en-US"/>
        </a:p>
      </dgm:t>
    </dgm:pt>
    <dgm:pt modelId="{6EA5DB91-257E-47A3-8B75-7E0EEDF4F239}">
      <dgm:prSet phldrT="[Text]"/>
      <dgm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ভতদ্যা</a:t>
          </a:r>
          <a:endParaRPr lang="en-US" dirty="0"/>
        </a:p>
      </dgm:t>
    </dgm:pt>
    <dgm:pt modelId="{B1733308-4CDA-4C18-AD74-BF30A9548117}" type="parTrans" cxnId="{85724F1C-2253-4817-84D7-750D90F98C84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9270F852-627E-46AC-AFFA-A391BD9FF45A}" type="sibTrans" cxnId="{85724F1C-2253-4817-84D7-750D90F98C84}">
      <dgm:prSet/>
      <dgm:spPr/>
      <dgm:t>
        <a:bodyPr/>
        <a:lstStyle/>
        <a:p>
          <a:endParaRPr lang="en-US"/>
        </a:p>
      </dgm:t>
    </dgm:pt>
    <dgm:pt modelId="{165218D3-E3B6-4EED-9A29-9D5710F5F7A8}">
      <dgm:prSet phldrT="[Text]"/>
      <dgm:spPr>
        <a:solidFill>
          <a:schemeClr val="accent2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পাংপূজা</a:t>
          </a:r>
          <a:endParaRPr lang="en-US" dirty="0"/>
        </a:p>
      </dgm:t>
    </dgm:pt>
    <dgm:pt modelId="{BEEC929A-D473-470C-AC57-63836ACBA641}" type="parTrans" cxnId="{898F0786-3307-40B0-A244-DFA824B3384A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4AEAA7CE-C427-473E-8E2E-F2C83874D009}" type="sibTrans" cxnId="{898F0786-3307-40B0-A244-DFA824B3384A}">
      <dgm:prSet/>
      <dgm:spPr/>
      <dgm:t>
        <a:bodyPr/>
        <a:lstStyle/>
        <a:p>
          <a:endParaRPr lang="en-US"/>
        </a:p>
      </dgm:t>
    </dgm:pt>
    <dgm:pt modelId="{F4C64698-7DC1-44AD-8DAA-D6F85B5B2351}">
      <dgm:prSet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জুমমারা পূজা</a:t>
          </a:r>
          <a:endParaRPr lang="en-US" dirty="0"/>
        </a:p>
      </dgm:t>
    </dgm:pt>
    <dgm:pt modelId="{61EDA8D3-C9E4-4AB2-AED0-C4BBC334BC0F}" type="parTrans" cxnId="{21B242FF-DDA7-4B56-B11B-EF10AD38A935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65E42D77-E6DB-48E1-92E6-08EC1AF558D5}" type="sibTrans" cxnId="{21B242FF-DDA7-4B56-B11B-EF10AD38A935}">
      <dgm:prSet/>
      <dgm:spPr/>
      <dgm:t>
        <a:bodyPr/>
        <a:lstStyle/>
        <a:p>
          <a:endParaRPr lang="en-US"/>
        </a:p>
      </dgm:t>
    </dgm:pt>
    <dgm:pt modelId="{C9AB0C40-005E-4EC6-9FE8-2391C5621B1D}" type="pres">
      <dgm:prSet presAssocID="{BAFE78E8-C00B-4385-BC99-2691FCD630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B4F3C6-E324-4C33-B8D7-39C618A834F0}" type="pres">
      <dgm:prSet presAssocID="{CABA6F55-D124-4A9C-9C2B-A7EF9661DC51}" presName="centerShape" presStyleLbl="node0" presStyleIdx="0" presStyleCnt="1"/>
      <dgm:spPr/>
      <dgm:t>
        <a:bodyPr/>
        <a:lstStyle/>
        <a:p>
          <a:endParaRPr lang="en-US"/>
        </a:p>
      </dgm:t>
    </dgm:pt>
    <dgm:pt modelId="{C6CE1708-6A0F-40A0-A93A-A0F5AE3AF360}" type="pres">
      <dgm:prSet presAssocID="{F05025DA-5A1C-45DD-A907-FDA43ED789E9}" presName="parTrans" presStyleLbl="sibTrans2D1" presStyleIdx="0" presStyleCnt="5"/>
      <dgm:spPr/>
      <dgm:t>
        <a:bodyPr/>
        <a:lstStyle/>
        <a:p>
          <a:endParaRPr lang="en-US"/>
        </a:p>
      </dgm:t>
    </dgm:pt>
    <dgm:pt modelId="{AA2EE294-0FAE-4920-BAE0-EC27A279C776}" type="pres">
      <dgm:prSet presAssocID="{F05025DA-5A1C-45DD-A907-FDA43ED789E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5ED15CA-0388-4001-89EC-D5756633C606}" type="pres">
      <dgm:prSet presAssocID="{3404E1C2-CDDA-492B-A3D0-4EA53F0ABD9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37FAD-9044-406B-9E23-4CE562429DB2}" type="pres">
      <dgm:prSet presAssocID="{DBE965A2-9AAA-4E30-8B93-FEC88362D4B0}" presName="parTrans" presStyleLbl="sibTrans2D1" presStyleIdx="1" presStyleCnt="5"/>
      <dgm:spPr/>
      <dgm:t>
        <a:bodyPr/>
        <a:lstStyle/>
        <a:p>
          <a:endParaRPr lang="en-US"/>
        </a:p>
      </dgm:t>
    </dgm:pt>
    <dgm:pt modelId="{A6E3BD8F-802A-4A96-814F-8EE92E9BFE4E}" type="pres">
      <dgm:prSet presAssocID="{DBE965A2-9AAA-4E30-8B93-FEC88362D4B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56A8632-DBBE-41A4-8170-494DC7C10D34}" type="pres">
      <dgm:prSet presAssocID="{F749C1A4-11EC-4395-AE4F-EB52673643B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E3E5A-FFBE-4DAF-A8E8-BB6A2CE375E0}" type="pres">
      <dgm:prSet presAssocID="{B1733308-4CDA-4C18-AD74-BF30A9548117}" presName="parTrans" presStyleLbl="sibTrans2D1" presStyleIdx="2" presStyleCnt="5"/>
      <dgm:spPr/>
      <dgm:t>
        <a:bodyPr/>
        <a:lstStyle/>
        <a:p>
          <a:endParaRPr lang="en-US"/>
        </a:p>
      </dgm:t>
    </dgm:pt>
    <dgm:pt modelId="{139EE984-2111-4110-BF19-0BB101841EBA}" type="pres">
      <dgm:prSet presAssocID="{B1733308-4CDA-4C18-AD74-BF30A954811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50AE2DD-FBFC-4049-9C7C-5FCB064CF0CD}" type="pres">
      <dgm:prSet presAssocID="{6EA5DB91-257E-47A3-8B75-7E0EEDF4F23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1569B-39EE-4AEA-9E17-2B90F988785E}" type="pres">
      <dgm:prSet presAssocID="{BEEC929A-D473-470C-AC57-63836ACBA641}" presName="parTrans" presStyleLbl="sibTrans2D1" presStyleIdx="3" presStyleCnt="5"/>
      <dgm:spPr/>
      <dgm:t>
        <a:bodyPr/>
        <a:lstStyle/>
        <a:p>
          <a:endParaRPr lang="en-US"/>
        </a:p>
      </dgm:t>
    </dgm:pt>
    <dgm:pt modelId="{760D2320-5057-4366-9B6D-05329A4C9B39}" type="pres">
      <dgm:prSet presAssocID="{BEEC929A-D473-470C-AC57-63836ACBA64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A38A7DA-9F29-488F-A9F9-4B1578B8966D}" type="pres">
      <dgm:prSet presAssocID="{165218D3-E3B6-4EED-9A29-9D5710F5F7A8}" presName="node" presStyleLbl="node1" presStyleIdx="3" presStyleCnt="5" custRadScaleRad="99460" custRadScaleInc="-1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3C025-32E4-429B-8C84-3FA979F2302B}" type="pres">
      <dgm:prSet presAssocID="{61EDA8D3-C9E4-4AB2-AED0-C4BBC334BC0F}" presName="parTrans" presStyleLbl="sibTrans2D1" presStyleIdx="4" presStyleCnt="5"/>
      <dgm:spPr/>
      <dgm:t>
        <a:bodyPr/>
        <a:lstStyle/>
        <a:p>
          <a:endParaRPr lang="en-US"/>
        </a:p>
      </dgm:t>
    </dgm:pt>
    <dgm:pt modelId="{07786A22-D96E-48EA-B650-5890C19ECB5B}" type="pres">
      <dgm:prSet presAssocID="{61EDA8D3-C9E4-4AB2-AED0-C4BBC334BC0F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4C96F416-2931-44AE-93B3-2BB0E1CE8B89}" type="pres">
      <dgm:prSet presAssocID="{F4C64698-7DC1-44AD-8DAA-D6F85B5B235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F4924C-38A2-4C72-BC89-122AF3266EA8}" srcId="{CABA6F55-D124-4A9C-9C2B-A7EF9661DC51}" destId="{F749C1A4-11EC-4395-AE4F-EB52673643B6}" srcOrd="1" destOrd="0" parTransId="{DBE965A2-9AAA-4E30-8B93-FEC88362D4B0}" sibTransId="{8065D339-1953-46D6-9648-3E2A7E87C550}"/>
    <dgm:cxn modelId="{0A815A3F-8E2F-4AD4-8684-8A8A47CA4A2A}" type="presOf" srcId="{F749C1A4-11EC-4395-AE4F-EB52673643B6}" destId="{D56A8632-DBBE-41A4-8170-494DC7C10D34}" srcOrd="0" destOrd="0" presId="urn:microsoft.com/office/officeart/2005/8/layout/radial5"/>
    <dgm:cxn modelId="{26B675ED-F848-46C1-AE42-B1D99C115D3D}" type="presOf" srcId="{BEEC929A-D473-470C-AC57-63836ACBA641}" destId="{A6A1569B-39EE-4AEA-9E17-2B90F988785E}" srcOrd="0" destOrd="0" presId="urn:microsoft.com/office/officeart/2005/8/layout/radial5"/>
    <dgm:cxn modelId="{B03B260C-360A-45DA-8FF3-29F0F637A084}" type="presOf" srcId="{DBE965A2-9AAA-4E30-8B93-FEC88362D4B0}" destId="{40A37FAD-9044-406B-9E23-4CE562429DB2}" srcOrd="0" destOrd="0" presId="urn:microsoft.com/office/officeart/2005/8/layout/radial5"/>
    <dgm:cxn modelId="{76931846-8C1A-44F8-B951-BCB5DB3228D6}" type="presOf" srcId="{DBE965A2-9AAA-4E30-8B93-FEC88362D4B0}" destId="{A6E3BD8F-802A-4A96-814F-8EE92E9BFE4E}" srcOrd="1" destOrd="0" presId="urn:microsoft.com/office/officeart/2005/8/layout/radial5"/>
    <dgm:cxn modelId="{03A66FD0-AC2C-4F98-AE09-641B532FD2F9}" type="presOf" srcId="{165218D3-E3B6-4EED-9A29-9D5710F5F7A8}" destId="{4A38A7DA-9F29-488F-A9F9-4B1578B8966D}" srcOrd="0" destOrd="0" presId="urn:microsoft.com/office/officeart/2005/8/layout/radial5"/>
    <dgm:cxn modelId="{F5E4DDBC-A782-405C-8D9B-A2D6CF408448}" srcId="{CABA6F55-D124-4A9C-9C2B-A7EF9661DC51}" destId="{3404E1C2-CDDA-492B-A3D0-4EA53F0ABD99}" srcOrd="0" destOrd="0" parTransId="{F05025DA-5A1C-45DD-A907-FDA43ED789E9}" sibTransId="{244FF2C9-CDFA-4230-8A82-26C42A89AF43}"/>
    <dgm:cxn modelId="{898F0786-3307-40B0-A244-DFA824B3384A}" srcId="{CABA6F55-D124-4A9C-9C2B-A7EF9661DC51}" destId="{165218D3-E3B6-4EED-9A29-9D5710F5F7A8}" srcOrd="3" destOrd="0" parTransId="{BEEC929A-D473-470C-AC57-63836ACBA641}" sibTransId="{4AEAA7CE-C427-473E-8E2E-F2C83874D009}"/>
    <dgm:cxn modelId="{BC09ECDE-E7E6-4B1E-B24B-BB42059F57A5}" type="presOf" srcId="{3404E1C2-CDDA-492B-A3D0-4EA53F0ABD99}" destId="{45ED15CA-0388-4001-89EC-D5756633C606}" srcOrd="0" destOrd="0" presId="urn:microsoft.com/office/officeart/2005/8/layout/radial5"/>
    <dgm:cxn modelId="{21B242FF-DDA7-4B56-B11B-EF10AD38A935}" srcId="{CABA6F55-D124-4A9C-9C2B-A7EF9661DC51}" destId="{F4C64698-7DC1-44AD-8DAA-D6F85B5B2351}" srcOrd="4" destOrd="0" parTransId="{61EDA8D3-C9E4-4AB2-AED0-C4BBC334BC0F}" sibTransId="{65E42D77-E6DB-48E1-92E6-08EC1AF558D5}"/>
    <dgm:cxn modelId="{1B883227-3240-4A39-9584-92CE26F9A837}" type="presOf" srcId="{B1733308-4CDA-4C18-AD74-BF30A9548117}" destId="{139EE984-2111-4110-BF19-0BB101841EBA}" srcOrd="1" destOrd="0" presId="urn:microsoft.com/office/officeart/2005/8/layout/radial5"/>
    <dgm:cxn modelId="{7AF67202-FD9F-491E-B804-0245BEEBCB2E}" type="presOf" srcId="{61EDA8D3-C9E4-4AB2-AED0-C4BBC334BC0F}" destId="{07786A22-D96E-48EA-B650-5890C19ECB5B}" srcOrd="1" destOrd="0" presId="urn:microsoft.com/office/officeart/2005/8/layout/radial5"/>
    <dgm:cxn modelId="{8D937324-6E9E-42BE-B6DE-CA7AA6D8DDFE}" type="presOf" srcId="{F05025DA-5A1C-45DD-A907-FDA43ED789E9}" destId="{AA2EE294-0FAE-4920-BAE0-EC27A279C776}" srcOrd="1" destOrd="0" presId="urn:microsoft.com/office/officeart/2005/8/layout/radial5"/>
    <dgm:cxn modelId="{B5029263-4CD8-42BA-8120-A50B1B2ABC29}" type="presOf" srcId="{F05025DA-5A1C-45DD-A907-FDA43ED789E9}" destId="{C6CE1708-6A0F-40A0-A93A-A0F5AE3AF360}" srcOrd="0" destOrd="0" presId="urn:microsoft.com/office/officeart/2005/8/layout/radial5"/>
    <dgm:cxn modelId="{226D26AC-1289-4BDA-AB91-F4FEAE2EC52C}" type="presOf" srcId="{61EDA8D3-C9E4-4AB2-AED0-C4BBC334BC0F}" destId="{E363C025-32E4-429B-8C84-3FA979F2302B}" srcOrd="0" destOrd="0" presId="urn:microsoft.com/office/officeart/2005/8/layout/radial5"/>
    <dgm:cxn modelId="{BA3E57E7-42CD-4738-A948-BEFA208784E4}" type="presOf" srcId="{F4C64698-7DC1-44AD-8DAA-D6F85B5B2351}" destId="{4C96F416-2931-44AE-93B3-2BB0E1CE8B89}" srcOrd="0" destOrd="0" presId="urn:microsoft.com/office/officeart/2005/8/layout/radial5"/>
    <dgm:cxn modelId="{6C01CF94-0CFC-4F80-B47D-A80AC71FF08F}" type="presOf" srcId="{6EA5DB91-257E-47A3-8B75-7E0EEDF4F239}" destId="{B50AE2DD-FBFC-4049-9C7C-5FCB064CF0CD}" srcOrd="0" destOrd="0" presId="urn:microsoft.com/office/officeart/2005/8/layout/radial5"/>
    <dgm:cxn modelId="{E5DDB1AA-70D5-4D03-914B-0A1A4FFB98EA}" type="presOf" srcId="{B1733308-4CDA-4C18-AD74-BF30A9548117}" destId="{484E3E5A-FFBE-4DAF-A8E8-BB6A2CE375E0}" srcOrd="0" destOrd="0" presId="urn:microsoft.com/office/officeart/2005/8/layout/radial5"/>
    <dgm:cxn modelId="{B9762547-9FCD-418B-9B76-6EF26C1408AA}" srcId="{BAFE78E8-C00B-4385-BC99-2691FCD6303A}" destId="{CABA6F55-D124-4A9C-9C2B-A7EF9661DC51}" srcOrd="0" destOrd="0" parTransId="{5508A8AD-0580-4B10-8AA2-C19A59FEBB69}" sibTransId="{42018C99-1CA7-4B2C-A10E-D0F2ABC54796}"/>
    <dgm:cxn modelId="{84DECCF8-26E2-4F44-8685-80748EA87219}" type="presOf" srcId="{BEEC929A-D473-470C-AC57-63836ACBA641}" destId="{760D2320-5057-4366-9B6D-05329A4C9B39}" srcOrd="1" destOrd="0" presId="urn:microsoft.com/office/officeart/2005/8/layout/radial5"/>
    <dgm:cxn modelId="{900BF6C7-37EF-4A73-B746-3567E3D24F8A}" type="presOf" srcId="{CABA6F55-D124-4A9C-9C2B-A7EF9661DC51}" destId="{AEB4F3C6-E324-4C33-B8D7-39C618A834F0}" srcOrd="0" destOrd="0" presId="urn:microsoft.com/office/officeart/2005/8/layout/radial5"/>
    <dgm:cxn modelId="{85724F1C-2253-4817-84D7-750D90F98C84}" srcId="{CABA6F55-D124-4A9C-9C2B-A7EF9661DC51}" destId="{6EA5DB91-257E-47A3-8B75-7E0EEDF4F239}" srcOrd="2" destOrd="0" parTransId="{B1733308-4CDA-4C18-AD74-BF30A9548117}" sibTransId="{9270F852-627E-46AC-AFFA-A391BD9FF45A}"/>
    <dgm:cxn modelId="{DAAC9432-C786-415C-95F8-3C6EB5511843}" type="presOf" srcId="{BAFE78E8-C00B-4385-BC99-2691FCD6303A}" destId="{C9AB0C40-005E-4EC6-9FE8-2391C5621B1D}" srcOrd="0" destOrd="0" presId="urn:microsoft.com/office/officeart/2005/8/layout/radial5"/>
    <dgm:cxn modelId="{2FE06ABF-E8F5-4906-ADCD-703BD7A47AC9}" type="presParOf" srcId="{C9AB0C40-005E-4EC6-9FE8-2391C5621B1D}" destId="{AEB4F3C6-E324-4C33-B8D7-39C618A834F0}" srcOrd="0" destOrd="0" presId="urn:microsoft.com/office/officeart/2005/8/layout/radial5"/>
    <dgm:cxn modelId="{CC545745-40F3-48CB-8D85-90E4141435E9}" type="presParOf" srcId="{C9AB0C40-005E-4EC6-9FE8-2391C5621B1D}" destId="{C6CE1708-6A0F-40A0-A93A-A0F5AE3AF360}" srcOrd="1" destOrd="0" presId="urn:microsoft.com/office/officeart/2005/8/layout/radial5"/>
    <dgm:cxn modelId="{CA62BF74-B83F-4DD6-98A5-296547967122}" type="presParOf" srcId="{C6CE1708-6A0F-40A0-A93A-A0F5AE3AF360}" destId="{AA2EE294-0FAE-4920-BAE0-EC27A279C776}" srcOrd="0" destOrd="0" presId="urn:microsoft.com/office/officeart/2005/8/layout/radial5"/>
    <dgm:cxn modelId="{73C87316-1D5B-40AD-B2BB-2F907E930604}" type="presParOf" srcId="{C9AB0C40-005E-4EC6-9FE8-2391C5621B1D}" destId="{45ED15CA-0388-4001-89EC-D5756633C606}" srcOrd="2" destOrd="0" presId="urn:microsoft.com/office/officeart/2005/8/layout/radial5"/>
    <dgm:cxn modelId="{DC4AEE07-D2C4-4043-8130-2BBCB855D62A}" type="presParOf" srcId="{C9AB0C40-005E-4EC6-9FE8-2391C5621B1D}" destId="{40A37FAD-9044-406B-9E23-4CE562429DB2}" srcOrd="3" destOrd="0" presId="urn:microsoft.com/office/officeart/2005/8/layout/radial5"/>
    <dgm:cxn modelId="{76E79177-E9C0-4D23-A724-1FA93E982CC1}" type="presParOf" srcId="{40A37FAD-9044-406B-9E23-4CE562429DB2}" destId="{A6E3BD8F-802A-4A96-814F-8EE92E9BFE4E}" srcOrd="0" destOrd="0" presId="urn:microsoft.com/office/officeart/2005/8/layout/radial5"/>
    <dgm:cxn modelId="{739710A9-80E2-4398-81F7-B40EF3EB8B09}" type="presParOf" srcId="{C9AB0C40-005E-4EC6-9FE8-2391C5621B1D}" destId="{D56A8632-DBBE-41A4-8170-494DC7C10D34}" srcOrd="4" destOrd="0" presId="urn:microsoft.com/office/officeart/2005/8/layout/radial5"/>
    <dgm:cxn modelId="{F4BB09D7-4569-45C9-833F-9004FD6A747D}" type="presParOf" srcId="{C9AB0C40-005E-4EC6-9FE8-2391C5621B1D}" destId="{484E3E5A-FFBE-4DAF-A8E8-BB6A2CE375E0}" srcOrd="5" destOrd="0" presId="urn:microsoft.com/office/officeart/2005/8/layout/radial5"/>
    <dgm:cxn modelId="{50D2C2A0-7FEF-47FC-A022-F124780AECC7}" type="presParOf" srcId="{484E3E5A-FFBE-4DAF-A8E8-BB6A2CE375E0}" destId="{139EE984-2111-4110-BF19-0BB101841EBA}" srcOrd="0" destOrd="0" presId="urn:microsoft.com/office/officeart/2005/8/layout/radial5"/>
    <dgm:cxn modelId="{8B767214-5C2B-4596-BB05-A20B475A371C}" type="presParOf" srcId="{C9AB0C40-005E-4EC6-9FE8-2391C5621B1D}" destId="{B50AE2DD-FBFC-4049-9C7C-5FCB064CF0CD}" srcOrd="6" destOrd="0" presId="urn:microsoft.com/office/officeart/2005/8/layout/radial5"/>
    <dgm:cxn modelId="{5A29AC83-0CA8-443C-A01F-765CE86B6076}" type="presParOf" srcId="{C9AB0C40-005E-4EC6-9FE8-2391C5621B1D}" destId="{A6A1569B-39EE-4AEA-9E17-2B90F988785E}" srcOrd="7" destOrd="0" presId="urn:microsoft.com/office/officeart/2005/8/layout/radial5"/>
    <dgm:cxn modelId="{7E9EFE75-EE9C-49CA-8E98-E78E6D6AEDED}" type="presParOf" srcId="{A6A1569B-39EE-4AEA-9E17-2B90F988785E}" destId="{760D2320-5057-4366-9B6D-05329A4C9B39}" srcOrd="0" destOrd="0" presId="urn:microsoft.com/office/officeart/2005/8/layout/radial5"/>
    <dgm:cxn modelId="{2DA60FA2-BFF3-4095-81F1-49F85C162ABD}" type="presParOf" srcId="{C9AB0C40-005E-4EC6-9FE8-2391C5621B1D}" destId="{4A38A7DA-9F29-488F-A9F9-4B1578B8966D}" srcOrd="8" destOrd="0" presId="urn:microsoft.com/office/officeart/2005/8/layout/radial5"/>
    <dgm:cxn modelId="{ADF17D06-254E-45D6-B8D9-196738AE5106}" type="presParOf" srcId="{C9AB0C40-005E-4EC6-9FE8-2391C5621B1D}" destId="{E363C025-32E4-429B-8C84-3FA979F2302B}" srcOrd="9" destOrd="0" presId="urn:microsoft.com/office/officeart/2005/8/layout/radial5"/>
    <dgm:cxn modelId="{0730252F-CC5F-4F36-9AEC-87B03B47E03A}" type="presParOf" srcId="{E363C025-32E4-429B-8C84-3FA979F2302B}" destId="{07786A22-D96E-48EA-B650-5890C19ECB5B}" srcOrd="0" destOrd="0" presId="urn:microsoft.com/office/officeart/2005/8/layout/radial5"/>
    <dgm:cxn modelId="{FA1DB137-41A3-4341-B14A-A6C397840D23}" type="presParOf" srcId="{C9AB0C40-005E-4EC6-9FE8-2391C5621B1D}" destId="{4C96F416-2931-44AE-93B3-2BB0E1CE8B89}" srcOrd="10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4F3C6-E324-4C33-B8D7-39C618A834F0}">
      <dsp:nvSpPr>
        <dsp:cNvPr id="0" name=""/>
        <dsp:cNvSpPr/>
      </dsp:nvSpPr>
      <dsp:spPr>
        <a:xfrm>
          <a:off x="1552277" y="1745837"/>
          <a:ext cx="1162645" cy="1162645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পূজা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22542" y="1916102"/>
        <a:ext cx="822115" cy="822115"/>
      </dsp:txXfrm>
    </dsp:sp>
    <dsp:sp modelId="{C6CE1708-6A0F-40A0-A93A-A0F5AE3AF360}">
      <dsp:nvSpPr>
        <dsp:cNvPr id="0" name=""/>
        <dsp:cNvSpPr/>
      </dsp:nvSpPr>
      <dsp:spPr>
        <a:xfrm rot="16200000">
          <a:off x="2009924" y="1321838"/>
          <a:ext cx="247350" cy="39529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047027" y="1438001"/>
        <a:ext cx="173145" cy="237179"/>
      </dsp:txXfrm>
    </dsp:sp>
    <dsp:sp modelId="{45ED15CA-0388-4001-89EC-D5756633C606}">
      <dsp:nvSpPr>
        <dsp:cNvPr id="0" name=""/>
        <dsp:cNvSpPr/>
      </dsp:nvSpPr>
      <dsp:spPr>
        <a:xfrm>
          <a:off x="1552277" y="116492"/>
          <a:ext cx="1162645" cy="116264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থানমানা</a:t>
          </a:r>
          <a:endParaRPr lang="en-US" sz="2300" kern="1200" dirty="0"/>
        </a:p>
      </dsp:txBody>
      <dsp:txXfrm>
        <a:off x="1722542" y="286757"/>
        <a:ext cx="822115" cy="822115"/>
      </dsp:txXfrm>
    </dsp:sp>
    <dsp:sp modelId="{40A37FAD-9044-406B-9E23-4CE562429DB2}">
      <dsp:nvSpPr>
        <dsp:cNvPr id="0" name=""/>
        <dsp:cNvSpPr/>
      </dsp:nvSpPr>
      <dsp:spPr>
        <a:xfrm rot="20520000">
          <a:off x="2778066" y="1879926"/>
          <a:ext cx="247350" cy="39529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779882" y="1970451"/>
        <a:ext cx="173145" cy="237179"/>
      </dsp:txXfrm>
    </dsp:sp>
    <dsp:sp modelId="{D56A8632-DBBE-41A4-8170-494DC7C10D34}">
      <dsp:nvSpPr>
        <dsp:cNvPr id="0" name=""/>
        <dsp:cNvSpPr/>
      </dsp:nvSpPr>
      <dsp:spPr>
        <a:xfrm>
          <a:off x="3101876" y="1242342"/>
          <a:ext cx="1162645" cy="1162645"/>
        </a:xfrm>
        <a:prstGeom prst="ellipse">
          <a:avLst/>
        </a:prstGeom>
        <a:solidFill>
          <a:srgbClr val="00206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ধর্মকাম</a:t>
          </a:r>
          <a:endParaRPr lang="en-US" sz="2300" kern="1200" dirty="0"/>
        </a:p>
      </dsp:txBody>
      <dsp:txXfrm>
        <a:off x="3272141" y="1412607"/>
        <a:ext cx="822115" cy="822115"/>
      </dsp:txXfrm>
    </dsp:sp>
    <dsp:sp modelId="{484E3E5A-FFBE-4DAF-A8E8-BB6A2CE375E0}">
      <dsp:nvSpPr>
        <dsp:cNvPr id="0" name=""/>
        <dsp:cNvSpPr/>
      </dsp:nvSpPr>
      <dsp:spPr>
        <a:xfrm rot="3240000">
          <a:off x="2484662" y="2782930"/>
          <a:ext cx="247350" cy="39529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499956" y="2831973"/>
        <a:ext cx="173145" cy="237179"/>
      </dsp:txXfrm>
    </dsp:sp>
    <dsp:sp modelId="{B50AE2DD-FBFC-4049-9C7C-5FCB064CF0CD}">
      <dsp:nvSpPr>
        <dsp:cNvPr id="0" name=""/>
        <dsp:cNvSpPr/>
      </dsp:nvSpPr>
      <dsp:spPr>
        <a:xfrm>
          <a:off x="2509982" y="3064004"/>
          <a:ext cx="1162645" cy="1162645"/>
        </a:xfrm>
        <a:prstGeom prst="ellipse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ভতদ্যা</a:t>
          </a:r>
          <a:endParaRPr lang="en-US" sz="2300" kern="1200" dirty="0"/>
        </a:p>
      </dsp:txBody>
      <dsp:txXfrm>
        <a:off x="2680247" y="3234269"/>
        <a:ext cx="822115" cy="822115"/>
      </dsp:txXfrm>
    </dsp:sp>
    <dsp:sp modelId="{A6A1569B-39EE-4AEA-9E17-2B90F988785E}">
      <dsp:nvSpPr>
        <dsp:cNvPr id="0" name=""/>
        <dsp:cNvSpPr/>
      </dsp:nvSpPr>
      <dsp:spPr>
        <a:xfrm rot="7534210">
          <a:off x="1544916" y="2783002"/>
          <a:ext cx="242687" cy="39529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1602495" y="2832452"/>
        <a:ext cx="169881" cy="237179"/>
      </dsp:txXfrm>
    </dsp:sp>
    <dsp:sp modelId="{4A38A7DA-9F29-488F-A9F9-4B1578B8966D}">
      <dsp:nvSpPr>
        <dsp:cNvPr id="0" name=""/>
        <dsp:cNvSpPr/>
      </dsp:nvSpPr>
      <dsp:spPr>
        <a:xfrm>
          <a:off x="609606" y="3063995"/>
          <a:ext cx="1162645" cy="1162645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পাংপূজা</a:t>
          </a:r>
          <a:endParaRPr lang="en-US" sz="2300" kern="1200" dirty="0"/>
        </a:p>
      </dsp:txBody>
      <dsp:txXfrm>
        <a:off x="779871" y="3234260"/>
        <a:ext cx="822115" cy="822115"/>
      </dsp:txXfrm>
    </dsp:sp>
    <dsp:sp modelId="{E363C025-32E4-429B-8C84-3FA979F2302B}">
      <dsp:nvSpPr>
        <dsp:cNvPr id="0" name=""/>
        <dsp:cNvSpPr/>
      </dsp:nvSpPr>
      <dsp:spPr>
        <a:xfrm rot="11880000">
          <a:off x="1241783" y="1879926"/>
          <a:ext cx="247350" cy="39529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1314172" y="1970451"/>
        <a:ext cx="173145" cy="237179"/>
      </dsp:txXfrm>
    </dsp:sp>
    <dsp:sp modelId="{4C96F416-2931-44AE-93B3-2BB0E1CE8B89}">
      <dsp:nvSpPr>
        <dsp:cNvPr id="0" name=""/>
        <dsp:cNvSpPr/>
      </dsp:nvSpPr>
      <dsp:spPr>
        <a:xfrm>
          <a:off x="2678" y="1242342"/>
          <a:ext cx="1162645" cy="1162645"/>
        </a:xfrm>
        <a:prstGeom prst="ellipse">
          <a:avLst/>
        </a:prstGeom>
        <a:solidFill>
          <a:srgbClr val="7030A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জুমমারা পূজা</a:t>
          </a:r>
          <a:endParaRPr lang="en-US" sz="2300" kern="1200" dirty="0"/>
        </a:p>
      </dsp:txBody>
      <dsp:txXfrm>
        <a:off x="172943" y="1412607"/>
        <a:ext cx="822115" cy="822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নিষ্প্রয়োজন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102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4301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8845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8571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791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9093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3055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68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5532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 দিয়ে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9909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অপশন এ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ক্লিক করতে হবে।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656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ঘোষণার পূর্বে ছবিগুলো দেখিয়ে প্রশ্নোত্তর এর মাধ্যমে শিক্ষার্থীদের কাছ থেকে আজকের পাঠের বিষয়টি বের করা হবে। শিক্ষক নিজের পছন্দ অনুযায়ী পাঠসংশ্লিষ্ট অন্য উপায়েও পাঠ ঘোষণা করতে পারবেন।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0298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1718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ঘোষণার পর লেখকের নাম শিক্ষার্থীদের কাছ থেকে জানতে চাওয়া হবে তারপর ক্লিক করা হবে এবং  লেখকের নাম আসবে।</a:t>
            </a:r>
            <a:r>
              <a:rPr lang="en-US" sz="1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1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1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1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1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1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1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endParaRPr lang="en-US" sz="1200" b="1" spc="10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spc="10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9444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শিক্ষকের</a:t>
            </a:r>
            <a:r>
              <a:rPr lang="bn-BD" baseline="0" dirty="0" smtClean="0"/>
              <a:t> জন্য শিখনফল , শিক্ষার্থীদের নাও দেখানো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9755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647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2331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3908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1581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268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01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33400" y="533400"/>
            <a:ext cx="8077200" cy="5807075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DF7D-3C72-4E1E-BD12-9FB58670CD0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444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4302DF7D-3C72-4E1E-BD12-9FB58670CD0B}" type="datetime1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 smtClean="0"/>
              <a:t>সাবরিনা জেরিন,বিসিপিএসসি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80" r:id="rId8"/>
    <p:sldLayoutId id="2147483776" r:id="rId9"/>
    <p:sldLayoutId id="2147483777" r:id="rId10"/>
    <p:sldLayoutId id="2147483778" r:id="rId11"/>
    <p:sldLayoutId id="2147483779" r:id="rId12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11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0" y="838200"/>
            <a:ext cx="464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spc="50" dirty="0" smtClean="0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719F-3F04-4B25-BE31-ED822F3F7880}" type="datetime1">
              <a:rPr lang="en-US" smtClean="0"/>
              <a:pPr/>
              <a:t>1/8/2020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2362200"/>
            <a:ext cx="4765813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16347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64524" y="2134360"/>
            <a:ext cx="1600200" cy="6615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আর্যভাষা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86400" y="1626508"/>
            <a:ext cx="3048000" cy="16500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ইউরোপে  প্রথম উদ্ভব ঘটেছে এমন একটি প্রধান ভাষার শাখার নাম আর্যভাষা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86400" y="4343400"/>
            <a:ext cx="30480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হাতে কাটা সুতা দিয়ে তৈরি কাপড়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57400" y="640187"/>
            <a:ext cx="4191000" cy="5472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Date Placeholder 10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75AEA-2BF4-4400-8AD8-EA6742C5BFD2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91355" y="4492530"/>
            <a:ext cx="16764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626508"/>
            <a:ext cx="3040051" cy="1677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 descr="khadi02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1" y="3962401"/>
            <a:ext cx="2844936" cy="1752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742089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9600" y="2005437"/>
            <a:ext cx="1905000" cy="6615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ঐতিহ্য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91200" y="1828800"/>
            <a:ext cx="2743200" cy="1676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অতীতের প্রথা, রীতি-নীতি এখনও প্রচলিত আছে এমন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91200" y="3969506"/>
            <a:ext cx="2743200" cy="2202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জাতি বিশেষের ঐতিহ্যগত আচার -অনুষ্ঠান যার মধ্যে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বর্তমান নাগরিক রুচির প্রভাব পড়ে নি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0" y="640187"/>
            <a:ext cx="2362200" cy="5472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শব্দার্থসমূহ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6" name="Date Placeholder 10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75AEA-2BF4-4400-8AD8-EA6742C5BFD2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09600" y="4724400"/>
            <a:ext cx="19050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লৌকিক আচার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1391989"/>
            <a:ext cx="2986074" cy="22656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92"/>
          <a:stretch/>
        </p:blipFill>
        <p:spPr>
          <a:xfrm>
            <a:off x="2710869" y="3969506"/>
            <a:ext cx="2942205" cy="1966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280000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2895600" cy="365125"/>
          </a:xfrm>
        </p:spPr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611301"/>
            <a:ext cx="4114800" cy="5679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3800" y="5161861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5138" y="4771284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9369" y="4305973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বরগুনা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5100" y="2441450"/>
            <a:ext cx="112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2200654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2825" y="2819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8950" y="223515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2397948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129" y="2664349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77100" y="2271054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1500" y="1447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58225" y="4038600"/>
            <a:ext cx="1399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পার্বত্যচট্টগ্রাম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27200" y="766792"/>
            <a:ext cx="2324100" cy="1762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609601" y="5648980"/>
            <a:ext cx="708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কোন কোন জেলায়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 বসবাস রয়েছে?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1100" y="2798058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জাতিসত্তা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574" y="5648980"/>
            <a:ext cx="708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জাতিসত্তারা আমাদের থেকে কোন কোন বিষয়ে আলাদা?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2150" y="5561971"/>
            <a:ext cx="708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 রয়েছে নিজস্ব ভাষা, সাহিত্য ও সংস্কৃতি।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7200" y="3580622"/>
            <a:ext cx="287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প্রায় ৪৬টি ক্ষুদ্র জাতিসত্তার বসবাস রয়েছে।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726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1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3044" y="5867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বসবাসরত ক্ষুদ্র জাতিসত্তার উল্লেখযোগ্য কয়েকটির নাম বল।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1100" y="2891135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7" t="8889" r="-1667" b="23333"/>
          <a:stretch/>
        </p:blipFill>
        <p:spPr>
          <a:xfrm>
            <a:off x="757718" y="704842"/>
            <a:ext cx="2137882" cy="2090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705549"/>
            <a:ext cx="2785581" cy="20891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076700" y="2895600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6100" y="2960945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0759" y="5638800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36" t="3333" r="17481" b="52995"/>
          <a:stretch/>
        </p:blipFill>
        <p:spPr>
          <a:xfrm>
            <a:off x="6210299" y="715735"/>
            <a:ext cx="2247901" cy="21036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55" b="16667"/>
          <a:stretch/>
        </p:blipFill>
        <p:spPr>
          <a:xfrm>
            <a:off x="774074" y="3488323"/>
            <a:ext cx="1827995" cy="20901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3471031"/>
            <a:ext cx="2518882" cy="21026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848100" y="5634335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8900" y="5638800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66" b="45556"/>
          <a:stretch/>
        </p:blipFill>
        <p:spPr>
          <a:xfrm>
            <a:off x="5562600" y="3490175"/>
            <a:ext cx="2870368" cy="20734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64193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সাবরিনা জেরিন,বিসিপিএসসি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36342" y="3043535"/>
            <a:ext cx="90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00" t="17429" r="10551" b="2693"/>
          <a:stretch/>
        </p:blipFill>
        <p:spPr>
          <a:xfrm>
            <a:off x="609600" y="685800"/>
            <a:ext cx="2949849" cy="2348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781800" y="3094059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9725" y="5920758"/>
            <a:ext cx="82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কোচ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1197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9550" y="5939135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হাজং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9900" y="5920759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ওরাঁও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878"/>
          <a:stretch/>
        </p:blipFill>
        <p:spPr>
          <a:xfrm>
            <a:off x="3733800" y="685800"/>
            <a:ext cx="2402870" cy="2348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" b="20000"/>
          <a:stretch/>
        </p:blipFill>
        <p:spPr>
          <a:xfrm>
            <a:off x="6324600" y="685800"/>
            <a:ext cx="2131971" cy="2380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64" t="20000" b="23332"/>
          <a:stretch/>
        </p:blipFill>
        <p:spPr>
          <a:xfrm>
            <a:off x="3352800" y="3581400"/>
            <a:ext cx="2242264" cy="2360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27" r="5732" b="14505"/>
          <a:stretch/>
        </p:blipFill>
        <p:spPr>
          <a:xfrm>
            <a:off x="5791200" y="3567447"/>
            <a:ext cx="2697961" cy="2353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83" r="1"/>
          <a:stretch/>
        </p:blipFill>
        <p:spPr>
          <a:xfrm>
            <a:off x="685800" y="3563077"/>
            <a:ext cx="2486822" cy="2380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83195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038600" y="609600"/>
            <a:ext cx="1676400" cy="533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চাকমা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663"/>
          <a:stretch/>
        </p:blipFill>
        <p:spPr>
          <a:xfrm>
            <a:off x="685800" y="773121"/>
            <a:ext cx="2362200" cy="1817679"/>
          </a:xfrm>
          <a:prstGeom prst="ellipse">
            <a:avLst/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693044" y="5867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কোন জনগোষ্ঠীর অন্তর্গত?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5445314"/>
            <a:ext cx="412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মঙ্গোলীয় গোষ্ঠীর অন্তর্গত?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471214" y="1566296"/>
            <a:ext cx="5097172" cy="3525471"/>
            <a:chOff x="3471214" y="1566296"/>
            <a:chExt cx="5097172" cy="352547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71214" y="1566296"/>
              <a:ext cx="5097172" cy="3525471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810876" y="1981200"/>
              <a:ext cx="1590720" cy="1390815"/>
              <a:chOff x="5810876" y="1981200"/>
              <a:chExt cx="1590720" cy="139081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810876" y="1981200"/>
                <a:ext cx="1409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মঙ্গোলীয়া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991896" y="2910350"/>
                <a:ext cx="1409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চীন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5" name="Down Arrow 14"/>
          <p:cNvSpPr/>
          <p:nvPr/>
        </p:nvSpPr>
        <p:spPr>
          <a:xfrm>
            <a:off x="6172200" y="2387130"/>
            <a:ext cx="228600" cy="3081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172200" y="2756276"/>
            <a:ext cx="228600" cy="3081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6023020" y="3075777"/>
            <a:ext cx="228600" cy="3081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877596" y="3433013"/>
            <a:ext cx="228600" cy="3081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5611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 animBg="1"/>
      <p:bldP spid="18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238825" y="611301"/>
            <a:ext cx="4143175" cy="5679848"/>
            <a:chOff x="4419600" y="611301"/>
            <a:chExt cx="4143175" cy="56798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19600" y="611301"/>
              <a:ext cx="4114800" cy="567984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91625" y="4318743"/>
              <a:ext cx="942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রাঙামাটি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000" y="4800038"/>
              <a:ext cx="942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বান্দরবান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4668449">
              <a:off x="7504869" y="3678259"/>
              <a:ext cx="942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খাগড়াছড়ি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546" y="5801380"/>
            <a:ext cx="679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বাংলাদেশের কোন কোন জেলায় বসবাস করে?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0" t="16666" r="2500" b="13333"/>
          <a:stretch/>
        </p:blipFill>
        <p:spPr>
          <a:xfrm>
            <a:off x="703842" y="3689539"/>
            <a:ext cx="3864105" cy="2254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Freeform 17"/>
          <p:cNvSpPr/>
          <p:nvPr/>
        </p:nvSpPr>
        <p:spPr>
          <a:xfrm>
            <a:off x="7508383" y="3453679"/>
            <a:ext cx="762687" cy="2307480"/>
          </a:xfrm>
          <a:custGeom>
            <a:avLst/>
            <a:gdLst>
              <a:gd name="connsiteX0" fmla="*/ 0 w 762687"/>
              <a:gd name="connsiteY0" fmla="*/ 564529 h 2307480"/>
              <a:gd name="connsiteX1" fmla="*/ 38637 w 762687"/>
              <a:gd name="connsiteY1" fmla="*/ 628924 h 2307480"/>
              <a:gd name="connsiteX2" fmla="*/ 77273 w 762687"/>
              <a:gd name="connsiteY2" fmla="*/ 667560 h 2307480"/>
              <a:gd name="connsiteX3" fmla="*/ 115910 w 762687"/>
              <a:gd name="connsiteY3" fmla="*/ 1144079 h 2307480"/>
              <a:gd name="connsiteX4" fmla="*/ 154547 w 762687"/>
              <a:gd name="connsiteY4" fmla="*/ 1285746 h 2307480"/>
              <a:gd name="connsiteX5" fmla="*/ 180304 w 762687"/>
              <a:gd name="connsiteY5" fmla="*/ 1337262 h 2307480"/>
              <a:gd name="connsiteX6" fmla="*/ 231820 w 762687"/>
              <a:gd name="connsiteY6" fmla="*/ 1530445 h 2307480"/>
              <a:gd name="connsiteX7" fmla="*/ 270456 w 762687"/>
              <a:gd name="connsiteY7" fmla="*/ 1633476 h 2307480"/>
              <a:gd name="connsiteX8" fmla="*/ 296214 w 762687"/>
              <a:gd name="connsiteY8" fmla="*/ 1710749 h 2307480"/>
              <a:gd name="connsiteX9" fmla="*/ 309093 w 762687"/>
              <a:gd name="connsiteY9" fmla="*/ 1749386 h 2307480"/>
              <a:gd name="connsiteX10" fmla="*/ 334851 w 762687"/>
              <a:gd name="connsiteY10" fmla="*/ 1788022 h 2307480"/>
              <a:gd name="connsiteX11" fmla="*/ 347730 w 762687"/>
              <a:gd name="connsiteY11" fmla="*/ 1826659 h 2307480"/>
              <a:gd name="connsiteX12" fmla="*/ 373487 w 762687"/>
              <a:gd name="connsiteY12" fmla="*/ 1891053 h 2307480"/>
              <a:gd name="connsiteX13" fmla="*/ 412124 w 762687"/>
              <a:gd name="connsiteY13" fmla="*/ 2019842 h 2307480"/>
              <a:gd name="connsiteX14" fmla="*/ 450761 w 762687"/>
              <a:gd name="connsiteY14" fmla="*/ 2045600 h 2307480"/>
              <a:gd name="connsiteX15" fmla="*/ 463640 w 762687"/>
              <a:gd name="connsiteY15" fmla="*/ 2097115 h 2307480"/>
              <a:gd name="connsiteX16" fmla="*/ 605307 w 762687"/>
              <a:gd name="connsiteY16" fmla="*/ 2148631 h 2307480"/>
              <a:gd name="connsiteX17" fmla="*/ 618186 w 762687"/>
              <a:gd name="connsiteY17" fmla="*/ 2187267 h 2307480"/>
              <a:gd name="connsiteX18" fmla="*/ 695459 w 762687"/>
              <a:gd name="connsiteY18" fmla="*/ 2251662 h 2307480"/>
              <a:gd name="connsiteX19" fmla="*/ 721217 w 762687"/>
              <a:gd name="connsiteY19" fmla="*/ 2290298 h 2307480"/>
              <a:gd name="connsiteX20" fmla="*/ 759854 w 762687"/>
              <a:gd name="connsiteY20" fmla="*/ 2303177 h 2307480"/>
              <a:gd name="connsiteX21" fmla="*/ 746975 w 762687"/>
              <a:gd name="connsiteY21" fmla="*/ 2238783 h 2307480"/>
              <a:gd name="connsiteX22" fmla="*/ 759854 w 762687"/>
              <a:gd name="connsiteY22" fmla="*/ 1852417 h 2307480"/>
              <a:gd name="connsiteX23" fmla="*/ 746975 w 762687"/>
              <a:gd name="connsiteY23" fmla="*/ 1504687 h 2307480"/>
              <a:gd name="connsiteX24" fmla="*/ 695459 w 762687"/>
              <a:gd name="connsiteY24" fmla="*/ 1427414 h 2307480"/>
              <a:gd name="connsiteX25" fmla="*/ 669702 w 762687"/>
              <a:gd name="connsiteY25" fmla="*/ 1118321 h 2307480"/>
              <a:gd name="connsiteX26" fmla="*/ 656823 w 762687"/>
              <a:gd name="connsiteY26" fmla="*/ 1041048 h 2307480"/>
              <a:gd name="connsiteX27" fmla="*/ 643944 w 762687"/>
              <a:gd name="connsiteY27" fmla="*/ 1002411 h 2307480"/>
              <a:gd name="connsiteX28" fmla="*/ 631065 w 762687"/>
              <a:gd name="connsiteY28" fmla="*/ 925138 h 2307480"/>
              <a:gd name="connsiteX29" fmla="*/ 605307 w 762687"/>
              <a:gd name="connsiteY29" fmla="*/ 847865 h 2307480"/>
              <a:gd name="connsiteX30" fmla="*/ 579549 w 762687"/>
              <a:gd name="connsiteY30" fmla="*/ 731955 h 2307480"/>
              <a:gd name="connsiteX31" fmla="*/ 540913 w 762687"/>
              <a:gd name="connsiteY31" fmla="*/ 706197 h 2307480"/>
              <a:gd name="connsiteX32" fmla="*/ 528034 w 762687"/>
              <a:gd name="connsiteY32" fmla="*/ 667560 h 2307480"/>
              <a:gd name="connsiteX33" fmla="*/ 502276 w 762687"/>
              <a:gd name="connsiteY33" fmla="*/ 384225 h 2307480"/>
              <a:gd name="connsiteX34" fmla="*/ 476518 w 762687"/>
              <a:gd name="connsiteY34" fmla="*/ 281194 h 2307480"/>
              <a:gd name="connsiteX35" fmla="*/ 450761 w 762687"/>
              <a:gd name="connsiteY35" fmla="*/ 242558 h 2307480"/>
              <a:gd name="connsiteX36" fmla="*/ 437882 w 762687"/>
              <a:gd name="connsiteY36" fmla="*/ 178163 h 2307480"/>
              <a:gd name="connsiteX37" fmla="*/ 412124 w 762687"/>
              <a:gd name="connsiteY37" fmla="*/ 10738 h 2307480"/>
              <a:gd name="connsiteX38" fmla="*/ 141668 w 762687"/>
              <a:gd name="connsiteY38" fmla="*/ 62253 h 2307480"/>
              <a:gd name="connsiteX39" fmla="*/ 128789 w 762687"/>
              <a:gd name="connsiteY39" fmla="*/ 100890 h 2307480"/>
              <a:gd name="connsiteX40" fmla="*/ 115910 w 762687"/>
              <a:gd name="connsiteY40" fmla="*/ 242558 h 2307480"/>
              <a:gd name="connsiteX41" fmla="*/ 51516 w 762687"/>
              <a:gd name="connsiteY41" fmla="*/ 319831 h 2307480"/>
              <a:gd name="connsiteX42" fmla="*/ 12879 w 762687"/>
              <a:gd name="connsiteY42" fmla="*/ 384225 h 2307480"/>
              <a:gd name="connsiteX43" fmla="*/ 25758 w 762687"/>
              <a:gd name="connsiteY43" fmla="*/ 564529 h 2307480"/>
              <a:gd name="connsiteX44" fmla="*/ 51516 w 762687"/>
              <a:gd name="connsiteY44" fmla="*/ 667560 h 2307480"/>
              <a:gd name="connsiteX45" fmla="*/ 38637 w 762687"/>
              <a:gd name="connsiteY45" fmla="*/ 628924 h 2307480"/>
              <a:gd name="connsiteX46" fmla="*/ 0 w 762687"/>
              <a:gd name="connsiteY46" fmla="*/ 564529 h 230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62687" h="2307480">
                <a:moveTo>
                  <a:pt x="0" y="564529"/>
                </a:moveTo>
                <a:cubicBezTo>
                  <a:pt x="0" y="564529"/>
                  <a:pt x="23618" y="608898"/>
                  <a:pt x="38637" y="628924"/>
                </a:cubicBezTo>
                <a:cubicBezTo>
                  <a:pt x="49565" y="643495"/>
                  <a:pt x="75315" y="649452"/>
                  <a:pt x="77273" y="667560"/>
                </a:cubicBezTo>
                <a:cubicBezTo>
                  <a:pt x="133189" y="1184787"/>
                  <a:pt x="4639" y="977172"/>
                  <a:pt x="115910" y="1144079"/>
                </a:cubicBezTo>
                <a:cubicBezTo>
                  <a:pt x="125332" y="1191188"/>
                  <a:pt x="132759" y="1242169"/>
                  <a:pt x="154547" y="1285746"/>
                </a:cubicBezTo>
                <a:lnTo>
                  <a:pt x="180304" y="1337262"/>
                </a:lnTo>
                <a:cubicBezTo>
                  <a:pt x="208607" y="1507076"/>
                  <a:pt x="177092" y="1448353"/>
                  <a:pt x="231820" y="1530445"/>
                </a:cubicBezTo>
                <a:cubicBezTo>
                  <a:pt x="262352" y="1683102"/>
                  <a:pt x="222221" y="1524946"/>
                  <a:pt x="270456" y="1633476"/>
                </a:cubicBezTo>
                <a:cubicBezTo>
                  <a:pt x="281483" y="1658287"/>
                  <a:pt x="287628" y="1684991"/>
                  <a:pt x="296214" y="1710749"/>
                </a:cubicBezTo>
                <a:cubicBezTo>
                  <a:pt x="300507" y="1723628"/>
                  <a:pt x="301562" y="1738090"/>
                  <a:pt x="309093" y="1749386"/>
                </a:cubicBezTo>
                <a:lnTo>
                  <a:pt x="334851" y="1788022"/>
                </a:lnTo>
                <a:cubicBezTo>
                  <a:pt x="339144" y="1800901"/>
                  <a:pt x="342963" y="1813948"/>
                  <a:pt x="347730" y="1826659"/>
                </a:cubicBezTo>
                <a:cubicBezTo>
                  <a:pt x="355847" y="1848305"/>
                  <a:pt x="366177" y="1869121"/>
                  <a:pt x="373487" y="1891053"/>
                </a:cubicBezTo>
                <a:cubicBezTo>
                  <a:pt x="380852" y="1913147"/>
                  <a:pt x="399328" y="2011311"/>
                  <a:pt x="412124" y="2019842"/>
                </a:cubicBezTo>
                <a:lnTo>
                  <a:pt x="450761" y="2045600"/>
                </a:lnTo>
                <a:cubicBezTo>
                  <a:pt x="455054" y="2062772"/>
                  <a:pt x="456668" y="2080846"/>
                  <a:pt x="463640" y="2097115"/>
                </a:cubicBezTo>
                <a:cubicBezTo>
                  <a:pt x="493216" y="2166126"/>
                  <a:pt x="518578" y="2138994"/>
                  <a:pt x="605307" y="2148631"/>
                </a:cubicBezTo>
                <a:cubicBezTo>
                  <a:pt x="609600" y="2161510"/>
                  <a:pt x="610656" y="2175972"/>
                  <a:pt x="618186" y="2187267"/>
                </a:cubicBezTo>
                <a:cubicBezTo>
                  <a:pt x="638019" y="2217015"/>
                  <a:pt x="666950" y="2232656"/>
                  <a:pt x="695459" y="2251662"/>
                </a:cubicBezTo>
                <a:cubicBezTo>
                  <a:pt x="704045" y="2264541"/>
                  <a:pt x="709130" y="2280629"/>
                  <a:pt x="721217" y="2290298"/>
                </a:cubicBezTo>
                <a:cubicBezTo>
                  <a:pt x="731818" y="2298779"/>
                  <a:pt x="753783" y="2315319"/>
                  <a:pt x="759854" y="2303177"/>
                </a:cubicBezTo>
                <a:cubicBezTo>
                  <a:pt x="769644" y="2283598"/>
                  <a:pt x="751268" y="2260248"/>
                  <a:pt x="746975" y="2238783"/>
                </a:cubicBezTo>
                <a:cubicBezTo>
                  <a:pt x="751268" y="2109994"/>
                  <a:pt x="759854" y="1981277"/>
                  <a:pt x="759854" y="1852417"/>
                </a:cubicBezTo>
                <a:cubicBezTo>
                  <a:pt x="759854" y="1736428"/>
                  <a:pt x="764351" y="1619368"/>
                  <a:pt x="746975" y="1504687"/>
                </a:cubicBezTo>
                <a:cubicBezTo>
                  <a:pt x="742337" y="1474079"/>
                  <a:pt x="695459" y="1427414"/>
                  <a:pt x="695459" y="1427414"/>
                </a:cubicBezTo>
                <a:cubicBezTo>
                  <a:pt x="683462" y="1223459"/>
                  <a:pt x="691812" y="1262039"/>
                  <a:pt x="669702" y="1118321"/>
                </a:cubicBezTo>
                <a:cubicBezTo>
                  <a:pt x="665731" y="1092512"/>
                  <a:pt x="662488" y="1066539"/>
                  <a:pt x="656823" y="1041048"/>
                </a:cubicBezTo>
                <a:cubicBezTo>
                  <a:pt x="653878" y="1027796"/>
                  <a:pt x="646889" y="1015663"/>
                  <a:pt x="643944" y="1002411"/>
                </a:cubicBezTo>
                <a:cubicBezTo>
                  <a:pt x="638279" y="976920"/>
                  <a:pt x="637398" y="950471"/>
                  <a:pt x="631065" y="925138"/>
                </a:cubicBezTo>
                <a:cubicBezTo>
                  <a:pt x="624480" y="898798"/>
                  <a:pt x="610632" y="874489"/>
                  <a:pt x="605307" y="847865"/>
                </a:cubicBezTo>
                <a:cubicBezTo>
                  <a:pt x="605023" y="846446"/>
                  <a:pt x="584746" y="739751"/>
                  <a:pt x="579549" y="731955"/>
                </a:cubicBezTo>
                <a:cubicBezTo>
                  <a:pt x="570963" y="719076"/>
                  <a:pt x="553792" y="714783"/>
                  <a:pt x="540913" y="706197"/>
                </a:cubicBezTo>
                <a:cubicBezTo>
                  <a:pt x="536620" y="693318"/>
                  <a:pt x="530266" y="680951"/>
                  <a:pt x="528034" y="667560"/>
                </a:cubicBezTo>
                <a:cubicBezTo>
                  <a:pt x="500062" y="499731"/>
                  <a:pt x="530968" y="585067"/>
                  <a:pt x="502276" y="384225"/>
                </a:cubicBezTo>
                <a:cubicBezTo>
                  <a:pt x="497270" y="349180"/>
                  <a:pt x="496155" y="310649"/>
                  <a:pt x="476518" y="281194"/>
                </a:cubicBezTo>
                <a:lnTo>
                  <a:pt x="450761" y="242558"/>
                </a:lnTo>
                <a:cubicBezTo>
                  <a:pt x="446468" y="221093"/>
                  <a:pt x="440775" y="199861"/>
                  <a:pt x="437882" y="178163"/>
                </a:cubicBezTo>
                <a:cubicBezTo>
                  <a:pt x="415747" y="12151"/>
                  <a:pt x="441134" y="97767"/>
                  <a:pt x="412124" y="10738"/>
                </a:cubicBezTo>
                <a:cubicBezTo>
                  <a:pt x="248254" y="19363"/>
                  <a:pt x="194486" y="-43384"/>
                  <a:pt x="141668" y="62253"/>
                </a:cubicBezTo>
                <a:cubicBezTo>
                  <a:pt x="135597" y="74395"/>
                  <a:pt x="133082" y="88011"/>
                  <a:pt x="128789" y="100890"/>
                </a:cubicBezTo>
                <a:cubicBezTo>
                  <a:pt x="124496" y="148113"/>
                  <a:pt x="125845" y="196193"/>
                  <a:pt x="115910" y="242558"/>
                </a:cubicBezTo>
                <a:cubicBezTo>
                  <a:pt x="109904" y="270585"/>
                  <a:pt x="65966" y="300564"/>
                  <a:pt x="51516" y="319831"/>
                </a:cubicBezTo>
                <a:cubicBezTo>
                  <a:pt x="36497" y="339857"/>
                  <a:pt x="25758" y="362760"/>
                  <a:pt x="12879" y="384225"/>
                </a:cubicBezTo>
                <a:cubicBezTo>
                  <a:pt x="17172" y="444326"/>
                  <a:pt x="18718" y="504687"/>
                  <a:pt x="25758" y="564529"/>
                </a:cubicBezTo>
                <a:cubicBezTo>
                  <a:pt x="35921" y="650910"/>
                  <a:pt x="51516" y="546354"/>
                  <a:pt x="51516" y="667560"/>
                </a:cubicBezTo>
                <a:cubicBezTo>
                  <a:pt x="51516" y="681135"/>
                  <a:pt x="44708" y="641066"/>
                  <a:pt x="38637" y="628924"/>
                </a:cubicBezTo>
                <a:cubicBezTo>
                  <a:pt x="10498" y="572646"/>
                  <a:pt x="0" y="564529"/>
                  <a:pt x="0" y="56452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54235" y="580138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কোন ভাষা গোষ্ঠীর অন্তর্ভুক্ত?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97891" y="533400"/>
            <a:ext cx="3228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আর্য ভাষা গোষ্ঠীর অন্তর্ভূক্ত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3286780"/>
            <a:ext cx="3716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12" r="41385"/>
          <a:stretch/>
        </p:blipFill>
        <p:spPr>
          <a:xfrm>
            <a:off x="1191893" y="1096841"/>
            <a:ext cx="2237108" cy="2169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1524000" y="533400"/>
            <a:ext cx="3228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পিতা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9792" y="3272417"/>
            <a:ext cx="3958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 গ্রাম প্রধানকে কি বলা 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3649" y="521174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 গ্রাম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প্রধানকে কারবারি বলা হয়।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3" r="21777" b="4412"/>
          <a:stretch/>
        </p:blipFill>
        <p:spPr>
          <a:xfrm>
            <a:off x="1219200" y="1066800"/>
            <a:ext cx="2307962" cy="2206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523266" y="3319381"/>
            <a:ext cx="3958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 সমাজ প্রধান 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9810" y="584413"/>
            <a:ext cx="4314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 সমাজ প্রধানকে রাজা বলা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63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22" grpId="0"/>
      <p:bldP spid="23" grpId="0"/>
      <p:bldP spid="16" grpId="0"/>
      <p:bldP spid="19" grpId="0"/>
      <p:bldP spid="20" grpId="0"/>
      <p:bldP spid="21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8250" y="938824"/>
            <a:ext cx="6743700" cy="505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24000" y="58775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গ্রাম নিয়ে কি গঠিত হয়?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685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মৌজা গঠিত হয়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981200"/>
            <a:ext cx="42291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-1566370" y="22098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মৌজা প্রধান কে?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5158" y="590446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মৌজা প্রধান হেডম্যান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5443" y="58775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কীভাবে নির্বাচিত হন?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8358" y="568437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জনগণ কর্তৃক নির্বাচিত ও রাজা কর্তৃক মনোনীত হন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427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194562"/>
            <a:ext cx="6563944" cy="4343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932811166"/>
              </p:ext>
            </p:extLst>
          </p:nvPr>
        </p:nvGraphicFramePr>
        <p:xfrm>
          <a:off x="2590800" y="1194561"/>
          <a:ext cx="4267200" cy="4343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85871" y="58679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কোন ধর্মাবলম্বী?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02677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বৌদ্ধ ধর্মাবলম্বী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0215" y="5667993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 ধর্ম ছাড়া তারা আর কী  পূজা করে?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262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B4F3C6-E324-4C33-B8D7-39C618A83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EB4F3C6-E324-4C33-B8D7-39C618A83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AEB4F3C6-E324-4C33-B8D7-39C618A83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AEB4F3C6-E324-4C33-B8D7-39C618A834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CE1708-6A0F-40A0-A93A-A0F5AE3AF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C6CE1708-6A0F-40A0-A93A-A0F5AE3AF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C6CE1708-6A0F-40A0-A93A-A0F5AE3AF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C6CE1708-6A0F-40A0-A93A-A0F5AE3AF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ED15CA-0388-4001-89EC-D5756633C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45ED15CA-0388-4001-89EC-D5756633C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45ED15CA-0388-4001-89EC-D5756633C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45ED15CA-0388-4001-89EC-D5756633C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A37FAD-9044-406B-9E23-4CE562429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40A37FAD-9044-406B-9E23-4CE562429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40A37FAD-9044-406B-9E23-4CE562429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40A37FAD-9044-406B-9E23-4CE562429D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6A8632-DBBE-41A4-8170-494DC7C10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D56A8632-DBBE-41A4-8170-494DC7C10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D56A8632-DBBE-41A4-8170-494DC7C10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D56A8632-DBBE-41A4-8170-494DC7C10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4E3E5A-FFBE-4DAF-A8E8-BB6A2CE37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484E3E5A-FFBE-4DAF-A8E8-BB6A2CE37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484E3E5A-FFBE-4DAF-A8E8-BB6A2CE37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484E3E5A-FFBE-4DAF-A8E8-BB6A2CE37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0AE2DD-FBFC-4049-9C7C-5FCB064CF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B50AE2DD-FBFC-4049-9C7C-5FCB064CF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graphicEl>
                                              <a:dgm id="{B50AE2DD-FBFC-4049-9C7C-5FCB064CF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graphicEl>
                                              <a:dgm id="{B50AE2DD-FBFC-4049-9C7C-5FCB064CF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A1569B-39EE-4AEA-9E17-2B90F9887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A6A1569B-39EE-4AEA-9E17-2B90F9887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graphicEl>
                                              <a:dgm id="{A6A1569B-39EE-4AEA-9E17-2B90F9887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graphicEl>
                                              <a:dgm id="{A6A1569B-39EE-4AEA-9E17-2B90F9887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38A7DA-9F29-488F-A9F9-4B1578B89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4A38A7DA-9F29-488F-A9F9-4B1578B89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4A38A7DA-9F29-488F-A9F9-4B1578B89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graphicEl>
                                              <a:dgm id="{4A38A7DA-9F29-488F-A9F9-4B1578B89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63C025-32E4-429B-8C84-3FA979F23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E363C025-32E4-429B-8C84-3FA979F23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dgm id="{E363C025-32E4-429B-8C84-3FA979F23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>
                                            <p:graphicEl>
                                              <a:dgm id="{E363C025-32E4-429B-8C84-3FA979F23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96F416-2931-44AE-93B3-2BB0E1CE8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4C96F416-2931-44AE-93B3-2BB0E1CE8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4C96F416-2931-44AE-93B3-2BB0E1CE8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4C96F416-2931-44AE-93B3-2BB0E1CE8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7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85871" y="58679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প্রধান খাদ্য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99" y="1623295"/>
            <a:ext cx="5100571" cy="38254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4963" y="577958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ভাত, মাছ, মাংস ও শাক-সবজি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954" y="5824953"/>
            <a:ext cx="6662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আর  কী লৌকিক আচার অনুষ্ঠান আছে?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1315" y="1406897"/>
            <a:ext cx="6511831" cy="40418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74940" y="520939"/>
            <a:ext cx="316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বিয়ের অনুষ্ঠান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1315" y="1390273"/>
            <a:ext cx="6511831" cy="40590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36661" y="129302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বিজু উৎসব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80"/>
          <a:stretch/>
        </p:blipFill>
        <p:spPr>
          <a:xfrm>
            <a:off x="1149350" y="1219200"/>
            <a:ext cx="6845300" cy="4508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863939" y="600117"/>
            <a:ext cx="368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জুম নাচ ও বিজু নাচ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736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2819400"/>
            <a:ext cx="7023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as-IN" sz="4000" dirty="0" smtClean="0"/>
              <a:t>মোঃ মর্তুজার রহমান (সবুজ)</a:t>
            </a:r>
          </a:p>
          <a:p>
            <a:pPr algn="ctr"/>
            <a:r>
              <a:rPr lang="bn-BD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</a:t>
            </a:r>
            <a:r>
              <a:rPr lang="bn-BD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/>
              <a:t>গোলমুন্ডা ফাজিল মাদরাসা</a:t>
            </a:r>
            <a:endParaRPr lang="en-US" sz="3200" dirty="0" smtClean="0"/>
          </a:p>
          <a:p>
            <a:r>
              <a:rPr lang="en-US" sz="3200" dirty="0" smtClean="0"/>
              <a:t>madrasha.gol@gmail.com</a:t>
            </a:r>
            <a:endParaRPr lang="en-US" sz="3200" dirty="0"/>
          </a:p>
        </p:txBody>
      </p:sp>
      <p:pic>
        <p:nvPicPr>
          <p:cNvPr id="9" name="Picture 8" descr="picture-22606-1389684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838200"/>
            <a:ext cx="1981200" cy="2209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226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Vertical Scroll 4"/>
          <p:cNvSpPr/>
          <p:nvPr/>
        </p:nvSpPr>
        <p:spPr>
          <a:xfrm>
            <a:off x="2286000" y="741135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914400" y="2669721"/>
            <a:ext cx="7010400" cy="2667000"/>
          </a:xfrm>
          <a:prstGeom prst="clou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জাতিসত্তার সংকৃতি সম্পর্কে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দশটি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 আলোচনা করে লেখ।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25555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038600" y="609600"/>
            <a:ext cx="1676400" cy="533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গারো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0215" y="5667993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 জনগোষ্ঠীর প্রধান বসতি কোথায়?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2398132"/>
            <a:ext cx="3515128" cy="23908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828800" y="1135327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ময়মনসিংহ, টাঙ্গাইল ও সিলেট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6110" y="5667993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 পরিবারে সম্পত্তির মালিক কে?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356128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 মালিক মা। তবে পরিবার ও সমাজ পরিচালনা করে পুরুষরাই।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9025" y="5667993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ধর্ম সম্পর্কে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210" y="98581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গারোরা প্রকৃতি পূজারী। ‘তাতারা রাবুগা’ তাদের দেবতার নাম। অন্যান্য দেবতারা হলো- সালজং (সূর্য), ছোছুম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(চন্দ্র), মেন (পৃথিবী), নবাং( মৃতের রক্ষক) ইত্যাদি।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6110" y="5728776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অধিকাংশ গারো কোন ধর্মাবলম্বী?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67" t="5876" r="20833" b="4036"/>
          <a:stretch/>
        </p:blipFill>
        <p:spPr>
          <a:xfrm>
            <a:off x="2020910" y="1143000"/>
            <a:ext cx="5257800" cy="3733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1885682" y="1407669"/>
            <a:ext cx="506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অধিকাংশ গারো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ধর্মাবলম্বী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113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82840" y="5750562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পেশা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7582" y="2048504"/>
            <a:ext cx="3530618" cy="2927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424" y="2048504"/>
            <a:ext cx="3759306" cy="2904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27024" y="646093"/>
            <a:ext cx="783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প্রধান পেশা কৃষি। পাহাড়ে বসবাসকারীরা জুম চাষ করে। সমতলের গারোরা সাধারণ নিয়মে কৃষি কাজ করে।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7512" y="5732895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গারোরা কী ধরণের খাবার খায়?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3933" y="2574535"/>
            <a:ext cx="2692366" cy="20237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75" t="2056" r="7291"/>
          <a:stretch/>
        </p:blipFill>
        <p:spPr>
          <a:xfrm>
            <a:off x="1065402" y="1682768"/>
            <a:ext cx="4117595" cy="35445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855624" y="762879"/>
            <a:ext cx="783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গারোরা ভাত, মাছ, পশু পাখির মাংস এবং শাক-সবজি খেয়ে থাকে।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7942" y="5405797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পোশাক কেমন?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5093" y="1784395"/>
            <a:ext cx="4671482" cy="31143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705853" y="646092"/>
            <a:ext cx="783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পুরুষদের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পরনে থাকে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গান্দো, পান্ত্রা, জামা, কাদি ইত্যাদি পোশাক আর মেয়েরা পরে রেকিং, জারন, আনপান, কপিং ইত্যাদি।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33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476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2" grpId="0"/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সাবরিনা জেরিন,বিসিপিএতসসি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" y="4724400"/>
            <a:ext cx="78486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জুম চাষের যে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উপকরণগুলো রয়েছে তা লেখ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যে কোন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3048000" y="685800"/>
            <a:ext cx="2438400" cy="457200"/>
          </a:xfrm>
          <a:prstGeom prst="round2Diag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1295400"/>
            <a:ext cx="5378137" cy="3334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65219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975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975350"/>
            <a:ext cx="2895600" cy="365125"/>
          </a:xfrm>
        </p:spPr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75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2082175"/>
            <a:ext cx="80772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বাংলাদেশে প্রায় কতটি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 বসবাস রয়েছে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Multiply 6"/>
          <p:cNvSpPr/>
          <p:nvPr/>
        </p:nvSpPr>
        <p:spPr>
          <a:xfrm>
            <a:off x="3805518" y="3886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alf Frame 7"/>
          <p:cNvSpPr/>
          <p:nvPr/>
        </p:nvSpPr>
        <p:spPr>
          <a:xfrm rot="14014148">
            <a:off x="7989354" y="3816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54102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৩৬টি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85800" y="3810000"/>
            <a:ext cx="2971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৬০টি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85800" y="54102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৪০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724400" y="38100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৪৬টি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1499629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7924800" y="5486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3881718" y="5562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57977" y="606380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956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3951" y="1143000"/>
            <a:ext cx="76142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 বসবাস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গারো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চাকমা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সাঁওতাল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6" name="Multiply 5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 rot="14014148">
            <a:off x="7760753" y="5340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257800" y="4267200"/>
            <a:ext cx="2133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295400" y="5410200"/>
            <a:ext cx="2057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257800" y="5369109"/>
            <a:ext cx="2057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623552"/>
            <a:ext cx="24384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3729318" y="5486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648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396446"/>
            <a:ext cx="7772400" cy="2971799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u="sng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নিচের উদ্দীপকটি পড়ে সংশ্লিষ্ট প্রশ্নের উত্তর দেওয়ার চেষ্টা কর ।</a:t>
            </a:r>
          </a:p>
          <a:p>
            <a:pPr algn="just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আঃ রাজ্জাক টাঙ্গাইল ও ময়মনসিংহ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বেড়াতে গিয়ে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ক্ষুদ্র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জাতিসত্তার বসবাস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দেখতে পান। তিনি সেখানে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ঐ ক্ষুদ্র জাতিসত্তার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সবচেয়ে বড় উৎসবটি উপভোগ করেন। 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উদ্দীপকের উৎসবটি ছিল কি উপলক্ষে? </a:t>
            </a:r>
          </a:p>
        </p:txBody>
      </p:sp>
      <p:sp>
        <p:nvSpPr>
          <p:cNvPr id="6" name="Multiply 5"/>
          <p:cNvSpPr/>
          <p:nvPr/>
        </p:nvSpPr>
        <p:spPr>
          <a:xfrm>
            <a:off x="7959692" y="4800600"/>
            <a:ext cx="34610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 rot="14014148">
            <a:off x="4362413" y="5532336"/>
            <a:ext cx="257644" cy="386004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4856384"/>
            <a:ext cx="2818022" cy="4014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পূজা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উপলক্ষে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334000" y="4856384"/>
            <a:ext cx="2510118" cy="4014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</a:t>
            </a:r>
            <a:r>
              <a:rPr lang="bn-BD" sz="24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 নবীন বরণ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উপলক্ষে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5122" y="5638800"/>
            <a:ext cx="2513478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উপলক্ষে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5638800"/>
            <a:ext cx="2818022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ধান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কাটা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4276882" y="4856385"/>
            <a:ext cx="37131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8035892" y="5638800"/>
            <a:ext cx="34610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86229" y="649688"/>
            <a:ext cx="2595282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080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819471"/>
            <a:ext cx="79248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জাতিসত্তা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সংস্কৃতিকে কীভাবে সমৃদ্ধ করেছে সে সম্পর্কে ৫টি বাক্য লিখে নিয়ে আসবে।</a:t>
            </a:r>
            <a:endParaRPr lang="bn-BD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7069" y="1238071"/>
            <a:ext cx="3258796" cy="10479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3298" y="1524000"/>
            <a:ext cx="3419804" cy="27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3364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2133600"/>
            <a:ext cx="3733800" cy="340014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43200" y="762000"/>
            <a:ext cx="3810000" cy="1219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028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380918"/>
            <a:ext cx="4999876" cy="33332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/>
          <p:cNvSpPr txBox="1"/>
          <p:nvPr/>
        </p:nvSpPr>
        <p:spPr>
          <a:xfrm>
            <a:off x="1143000" y="564898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চিত্রের মানুষগুলো কোন দেশের?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3800" y="655360"/>
            <a:ext cx="198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0777" y="5641582"/>
            <a:ext cx="7696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অধিকাংশ মানুষে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ভাষা ও সংস্কৃতি কি তাদের মতো?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62099" y="630696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না, তাদের ভাষা,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আমাদের থেকে আলাদা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18305" y="4996190"/>
            <a:ext cx="7696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জাতি হিসেবে এরা  কি দেশের বৃহৎ জনগোষ্ঠী?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76500" y="775648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জাতি হিসেবে </a:t>
            </a:r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ক্ষুদ্র জনগোষ্ঠী</a:t>
            </a:r>
            <a:endParaRPr lang="en-US" sz="2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629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707822"/>
            <a:ext cx="7467600" cy="56007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1219200" y="3122074"/>
            <a:ext cx="6834925" cy="3043615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864" algn="r">
              <a:spcBef>
                <a:spcPct val="0"/>
              </a:spcBef>
              <a:defRPr/>
            </a:pPr>
            <a:endParaRPr lang="bn-BD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 algn="r">
              <a:spcBef>
                <a:spcPct val="0"/>
              </a:spcBef>
              <a:defRPr/>
            </a:pPr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ক্ষুদ্র জাতিসত্তা </a:t>
            </a:r>
            <a:endParaRPr lang="en-US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 lvl="0" algn="r">
              <a:spcBef>
                <a:spcPct val="0"/>
              </a:spcBef>
              <a:defRPr/>
            </a:pPr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1368" y="4174846"/>
            <a:ext cx="3310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r">
              <a:spcBef>
                <a:spcPct val="0"/>
              </a:spcBef>
              <a:defRPr/>
            </a:pPr>
            <a:r>
              <a:rPr lang="bn-BD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4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শেরাম</a:t>
            </a:r>
            <a:endParaRPr lang="en-US" sz="4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9693" y="4944287"/>
            <a:ext cx="3310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r">
              <a:spcBef>
                <a:spcPct val="0"/>
              </a:spcBef>
              <a:defRPr/>
            </a:pPr>
            <a:endParaRPr lang="en-US" sz="4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574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685800" y="1371600"/>
            <a:ext cx="7848600" cy="4724400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লেখক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 করতে পারবে।</a:t>
            </a:r>
          </a:p>
          <a:p>
            <a:pPr marL="628650" indent="-628650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বাক্য ও অনুচ্ছেদ গঠন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ক্ষুদ্র জাতিসত্তার (চাকমা, গারো) বর্ণনা দিতে পারবে।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743200" y="685800"/>
            <a:ext cx="24384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4780" y="4169163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 প্রবন্ধের লেখক কে?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3124" y="683914"/>
            <a:ext cx="2260242" cy="1371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 খ্রিষ্টাব্দে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733800" y="2438400"/>
            <a:ext cx="1981200" cy="1752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শেরাম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587" y="2133600"/>
            <a:ext cx="4084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কত খ্রিষ্টাব্দে জন্মগ্রহণ করেন?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024095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কোথায় জন্মগ্রহণ করেন?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93124" y="2628900"/>
            <a:ext cx="2260242" cy="1371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 জেলায়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2055583"/>
            <a:ext cx="5737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 কোন সাহিত্য সংকলনের সম্পাদক ছিলেন?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2000" y="4476492"/>
            <a:ext cx="2260242" cy="1371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ব্যাংকে চাকুরি করতেন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29000" y="533400"/>
            <a:ext cx="2590799" cy="1600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 সাহিত্য সংকলন মৈরা’র প্রধান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 ছিলেন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25462" y="5801932"/>
            <a:ext cx="475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 উল্লেখযোগ্য কয়েকটি গ্রন্থের নাম কি?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8280" y="5833794"/>
            <a:ext cx="3587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কোথায় চাকুরি করতেন?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58596" y="729687"/>
            <a:ext cx="2260242" cy="1371600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 কুন্নি পাগলী লৈরাং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81671" y="2558063"/>
            <a:ext cx="2260242" cy="1371600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 কবিতা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248400" y="4495800"/>
            <a:ext cx="2260242" cy="1371600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চৈতন্যে অধিবাস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29001" y="4495800"/>
            <a:ext cx="2590798" cy="1371600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মনিদীপ্ত মণিপুরি ও বিষ্ণুপ্রিয়া বিতর্ক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349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971800"/>
            <a:ext cx="381000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6300" y="685800"/>
            <a:ext cx="3733800" cy="2800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572000" y="4343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সরব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838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আদর্শ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100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609600"/>
            <a:ext cx="2475137" cy="621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105400"/>
            <a:ext cx="7772400" cy="11367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আজকের 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কোন শব্দের সাথে ছবিগুলোর মিল রয়েছে তা খাতায় লেখ।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7406" y="3170434"/>
            <a:ext cx="2951406" cy="1831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8206" y="1728615"/>
            <a:ext cx="2943165" cy="1824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9" r="5272" b="6760"/>
          <a:stretch/>
        </p:blipFill>
        <p:spPr>
          <a:xfrm>
            <a:off x="838200" y="1687217"/>
            <a:ext cx="2590800" cy="1866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109275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1776837"/>
            <a:ext cx="1600200" cy="6615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নৃতত্ত্ব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1828800"/>
            <a:ext cx="30480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 উদ্ভব ও পরিচয় সম্পর্কে যে শাস্ত্রে আলোচনা করা হয়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86400" y="4343400"/>
            <a:ext cx="30480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ব্যক্তি বা গোষ্ঠীর আত্মপরিচয় পাওয়া যায় এমন বৈশিষ্ট্য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12890" y="588224"/>
            <a:ext cx="4343400" cy="5472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Date Placeholder 10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75AEA-2BF4-4400-8AD8-EA6742C5BFD2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09600" y="5029200"/>
            <a:ext cx="16764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1" y="1377569"/>
            <a:ext cx="2972932" cy="22296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67" b="10361"/>
          <a:stretch/>
        </p:blipFill>
        <p:spPr>
          <a:xfrm>
            <a:off x="3124200" y="3941732"/>
            <a:ext cx="1942770" cy="2252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07971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7553</TotalTime>
  <Words>1395</Words>
  <Application>Microsoft Office PowerPoint</Application>
  <PresentationFormat>On-screen Show (4:3)</PresentationFormat>
  <Paragraphs>305</Paragraphs>
  <Slides>28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Pairul</cp:lastModifiedBy>
  <cp:revision>823</cp:revision>
  <dcterms:created xsi:type="dcterms:W3CDTF">2006-08-16T00:00:00Z</dcterms:created>
  <dcterms:modified xsi:type="dcterms:W3CDTF">2020-01-08T12:28:17Z</dcterms:modified>
</cp:coreProperties>
</file>