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62" r:id="rId6"/>
    <p:sldId id="263" r:id="rId7"/>
    <p:sldId id="272" r:id="rId8"/>
    <p:sldId id="27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CC4D-28C2-434B-BFCD-D312DEF1F704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AD5C8-2CD4-4F2C-89F2-FECA9DFB7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2BD48-A42C-4A95-9D95-04743BA67CAE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B569-7C20-46C4-90CC-9B43D21ACE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ছকটি</a:t>
            </a:r>
            <a:r>
              <a:rPr lang="bn-IN" baseline="0" dirty="0" smtClean="0"/>
              <a:t>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খাতায় লিখতে বলা যেতে পারে। উদ্যেশ্য হলো-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খাতার একই পাতায় সংকেত সহ এসিড ও ক্ষার/ক্ষারক লিখা হলো।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শিক্ষার্থীদের এসিড এবং ক্ষার/ক্ষারক সম্পর্কে ধারনা আরো স্পষ্ট হবে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99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A86F1D-F6B0-4B1B-AA98-F78067AEEB3F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1D5994-F5F0-4E36-8FBE-7942D9556C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2192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7200" dirty="0" smtClean="0">
                <a:latin typeface="SutonnyMJ" pitchFamily="2" charset="0"/>
                <a:cs typeface="SutonnyMJ" pitchFamily="2" charset="0"/>
              </a:rPr>
            </a:br>
            <a:r>
              <a:rPr lang="en-US" sz="7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7200" dirty="0" smtClean="0">
                <a:latin typeface="SutonnyMJ" pitchFamily="2" charset="0"/>
                <a:cs typeface="SutonnyMJ" pitchFamily="2" charset="0"/>
              </a:rPr>
            </a:b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deep_red_rose-wide.jpg"/>
          <p:cNvPicPr>
            <a:picLocks noChangeAspect="1"/>
          </p:cNvPicPr>
          <p:nvPr/>
        </p:nvPicPr>
        <p:blipFill>
          <a:blip r:embed="rId2"/>
          <a:srcRect l="11667" r="6667"/>
          <a:stretch>
            <a:fillRect/>
          </a:stretch>
        </p:blipFill>
        <p:spPr>
          <a:xfrm>
            <a:off x="304800" y="1828800"/>
            <a:ext cx="8610600" cy="43434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14400" y="228600"/>
            <a:ext cx="7391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 খাতায় লিখ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এসিড ও ক্ষারকের পার্থক্য লক্ষ্য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8213946"/>
              </p:ext>
            </p:extLst>
          </p:nvPr>
        </p:nvGraphicFramePr>
        <p:xfrm>
          <a:off x="457201" y="1371600"/>
          <a:ext cx="8381999" cy="507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679"/>
                <a:gridCol w="2153174"/>
                <a:gridCol w="2153174"/>
                <a:gridCol w="2306972"/>
              </a:tblGrid>
              <a:tr h="353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 / ক্ষারক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559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ের সংকেত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 করে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ক্ষার / ক্ষারক</a:t>
                      </a:r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ের সংকেত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পানিতে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OH</a:t>
                      </a:r>
                      <a:r>
                        <a:rPr lang="en-US" sz="3200" baseline="30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 করে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2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HCl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হাইড্রোক্লোরিক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r>
                        <a:rPr lang="en-US" sz="3200" baseline="30000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en-US" sz="2000" baseline="50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+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Cl</a:t>
                      </a:r>
                      <a:r>
                        <a:rPr lang="en-US" sz="3600" baseline="300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3600" baseline="50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হাইড্রোক্সাইড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26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সালফিউরিক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2H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lang="en-US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পটাসিয়াম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হাইড্রোক্সাইড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0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02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COOH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এসিটিক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="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COO</a:t>
                      </a:r>
                      <a:r>
                        <a:rPr lang="en-US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Ca(OH)</a:t>
                      </a:r>
                      <a:r>
                        <a:rPr lang="en-US" sz="2000" baseline="-2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n-B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ক্যালসিয়াম হাইড্রোক্সাইড</a:t>
                      </a:r>
                      <a:endParaRPr lang="bn-BD" sz="2000" baseline="-2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lang="en-US" sz="20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13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HOOC-COOH</a:t>
                      </a:r>
                    </a:p>
                    <a:p>
                      <a:pPr algn="ctr"/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অক্সালিক এসিড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2H</a:t>
                      </a:r>
                      <a:r>
                        <a:rPr lang="en-US" sz="20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OOC-COO</a:t>
                      </a:r>
                      <a:r>
                        <a:rPr lang="en-US" sz="2000" b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</a:p>
                    <a:p>
                      <a:pPr algn="ctr"/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অ্যামোনিয়াম হাইড্রোক্সাইড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+  OH</a:t>
                      </a:r>
                      <a:r>
                        <a:rPr lang="en-US" sz="2000" b="1" baseline="48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495800"/>
            <a:ext cx="6477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এসিড ও ক্ষারের মধ্যে পার্থক্য কী? ব্যাখ্যা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057400"/>
            <a:ext cx="3581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24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সংকেতগুলি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ছকটি পূরণ 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524000"/>
          <a:ext cx="7086600" cy="449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499533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অম্ল/ক্ষারক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HCl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Ca(OH)</a:t>
                      </a:r>
                      <a:r>
                        <a:rPr lang="en-US" sz="2000" baseline="-2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n-B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COOH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000" baseline="-30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HOOC-COOH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9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752600"/>
            <a:ext cx="53086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বা এসিড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895600"/>
            <a:ext cx="5410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1148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এসিডের সংকেত লিখ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5257800"/>
            <a:ext cx="5562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ক্ষারকের সংকেত লিখ?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28600"/>
            <a:ext cx="8382000" cy="5867400"/>
            <a:chOff x="0" y="381000"/>
            <a:chExt cx="10096499" cy="5231176"/>
          </a:xfrm>
        </p:grpSpPr>
        <p:grpSp>
          <p:nvGrpSpPr>
            <p:cNvPr id="3" name="Group 43"/>
            <p:cNvGrpSpPr/>
            <p:nvPr/>
          </p:nvGrpSpPr>
          <p:grpSpPr>
            <a:xfrm>
              <a:off x="1" y="381000"/>
              <a:ext cx="10096500" cy="5231176"/>
              <a:chOff x="1" y="381000"/>
              <a:chExt cx="10096500" cy="52311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" y="381000"/>
                <a:ext cx="10096500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193071" y="1447800"/>
                  <a:ext cx="5307398" cy="2590800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Isosceles Triangle 7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Cube 5"/>
              <p:cNvSpPr/>
              <p:nvPr/>
            </p:nvSpPr>
            <p:spPr>
              <a:xfrm>
                <a:off x="550718" y="5029200"/>
                <a:ext cx="8783782" cy="582976"/>
              </a:xfrm>
              <a:prstGeom prst="cube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176427" y="1198217"/>
              <a:ext cx="3630202" cy="719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81200" y="1828800"/>
            <a:ext cx="502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বাড়িতে ব্যবহৃত পদার্থের মধ্যে অম্ল ও ক্ষার থাকে এরুপ পদার্থের একটি তালিকা তৈরি কর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2896302"/>
              </p:ext>
            </p:extLst>
          </p:nvPr>
        </p:nvGraphicFramePr>
        <p:xfrm>
          <a:off x="1524000" y="2819400"/>
          <a:ext cx="6096000" cy="2470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86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অম্ল / ক্ষারক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54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542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5422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5422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>
            <a:off x="457200" y="533400"/>
            <a:ext cx="83058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55626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8755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95400"/>
            <a:ext cx="3505200" cy="495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wRqvDi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ingvb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bMi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AvwRib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iv‡hqv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gv`ivmv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28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Mob.-01722626901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400" y="1295400"/>
            <a:ext cx="3040899" cy="487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Mgqt40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ZvwiLt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08/01/2020</a:t>
            </a:r>
            <a:endParaRPr lang="bn-BD" sz="28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 ৪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titled1.png"/>
          <p:cNvPicPr>
            <a:picLocks noChangeAspect="1"/>
          </p:cNvPicPr>
          <p:nvPr/>
        </p:nvPicPr>
        <p:blipFill>
          <a:blip r:embed="rId2"/>
          <a:srcRect l="36389" t="18831" r="34722" b="12902"/>
          <a:stretch>
            <a:fillRect/>
          </a:stretch>
        </p:blipFill>
        <p:spPr>
          <a:xfrm>
            <a:off x="3886200" y="1219201"/>
            <a:ext cx="1905000" cy="1981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endParaRPr lang="en-US" sz="7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kalapara-chun.jpg"/>
          <p:cNvPicPr>
            <a:picLocks noChangeAspect="1"/>
          </p:cNvPicPr>
          <p:nvPr/>
        </p:nvPicPr>
        <p:blipFill>
          <a:blip r:embed="rId2"/>
          <a:srcRect l="54429" t="18391" r="4714" b="50730"/>
          <a:stretch>
            <a:fillRect/>
          </a:stretch>
        </p:blipFill>
        <p:spPr>
          <a:xfrm>
            <a:off x="4419600" y="2895600"/>
            <a:ext cx="4049486" cy="2514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Left Arrow 3"/>
          <p:cNvSpPr/>
          <p:nvPr/>
        </p:nvSpPr>
        <p:spPr>
          <a:xfrm>
            <a:off x="4157004" y="858128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76400" y="3810000"/>
            <a:ext cx="25908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ক্ষারক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4452"/>
            <a:ext cx="3505200" cy="23147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76400" y="5562600"/>
            <a:ext cx="5334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 ও চুনের পানির মধ্যে পাথর্ক্য আছে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905000"/>
            <a:ext cx="6781800" cy="2057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ও ক্ষারকের মধ্যে পার্থক্য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057400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সংকেত দেখে অম্ল ও ক্ষারক চিহ্নিত করতে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4953000"/>
            <a:ext cx="6883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 ও ক্ষারকের মধ্যে সম্পর্ক চিহ্নিত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505200"/>
            <a:ext cx="6858000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অম্ল ও ক্ষারকের মধ্যে পাথর্ক্য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609600"/>
            <a:ext cx="6578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2133600"/>
            <a:ext cx="3505200" cy="3352800"/>
            <a:chOff x="2743200" y="2133600"/>
            <a:chExt cx="3505200" cy="33528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2743200" y="2133600"/>
              <a:ext cx="3505200" cy="32766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2743200" y="3352800"/>
              <a:ext cx="3505200" cy="2133600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3600" y="152400"/>
            <a:ext cx="495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5562600"/>
            <a:ext cx="8915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অনুরুপভাবে যে সমস্ত রাসায়নিক পদার্থে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পারমানু আছে এবং পানিতে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baseline="4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আয়ন তৈরি করে সে সমস্ত পদার্থই অম্ল বা এসিড।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aseline="4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33600" y="1066800"/>
            <a:ext cx="4953000" cy="609600"/>
            <a:chOff x="2133600" y="1066800"/>
            <a:chExt cx="49530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2133600" y="1066800"/>
              <a:ext cx="4953000" cy="60960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HCl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                H</a:t>
              </a:r>
              <a:r>
                <a:rPr lang="en-US" sz="3600" baseline="30000" dirty="0" smtClean="0">
                  <a:latin typeface="NikoshBAN" pitchFamily="2" charset="0"/>
                  <a:cs typeface="NikoshBAN" pitchFamily="2" charset="0"/>
                </a:rPr>
                <a:t>+</a:t>
              </a:r>
              <a:r>
                <a:rPr lang="en-US" sz="2400" baseline="50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+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Cl</a:t>
              </a:r>
              <a:r>
                <a:rPr lang="en-US" sz="4000" baseline="300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000" baseline="5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657600" y="1495518"/>
              <a:ext cx="1295400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886200" y="12192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62400" y="34290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4958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H+Cl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1910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2209800" y="44196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3334 L 0.04166 0.1444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0.00677 3.7037E-6 C 0.00989 3.7037E-6 0.01354 -0.00579 0.01666 -0.00649 C 0.01909 -0.00649 0.02361 -0.00116 0.02552 -0.00116 C 0.0283 -0.00116 0.03107 -0.00278 0.03628 -0.00278 L 0.03993 -0.06713 L 0.04392 0.01064 L 0.04878 3.7037E-6 L 0.05277 -0.00278 L 0.06232 -0.00024 C 0.06666 -0.00162 0.07031 -0.00695 0.07465 -0.00903 C 0.07639 -0.00949 0.07986 -0.00996 0.08229 -0.00903 C 0.08472 -0.00811 0.0868 -0.00255 0.0875 -0.00209 C 0.08871 -0.00024 0.09149 -0.00209 0.09305 -0.00116 L 0.09548 3.7037E-6 L 0.1 3.7037E-6 " pathEditMode="relative" rAng="0" ptsTypes="FfffFFFFFffffFFF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1" grpId="1"/>
      <p:bldP spid="11" grpId="2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0" y="2133600"/>
            <a:ext cx="3505200" cy="3352800"/>
            <a:chOff x="2743200" y="2133600"/>
            <a:chExt cx="3505200" cy="33528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2743200" y="2133600"/>
              <a:ext cx="3505200" cy="32766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2743200" y="3352800"/>
              <a:ext cx="3505200" cy="2133600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419600" y="44958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H+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34290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1910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পানি,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1981200" y="44196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152400"/>
            <a:ext cx="495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24"/>
          <p:cNvGrpSpPr/>
          <p:nvPr/>
        </p:nvGrpSpPr>
        <p:grpSpPr>
          <a:xfrm>
            <a:off x="2133600" y="1066800"/>
            <a:ext cx="4953000" cy="609600"/>
            <a:chOff x="2133600" y="1066800"/>
            <a:chExt cx="4953000" cy="6096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2133600" y="1066800"/>
              <a:ext cx="4953000" cy="609600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NaOH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                Na</a:t>
              </a:r>
              <a:r>
                <a:rPr lang="en-US" sz="3600" baseline="30000" dirty="0" smtClean="0">
                  <a:latin typeface="NikoshBAN" pitchFamily="2" charset="0"/>
                  <a:cs typeface="NikoshBAN" pitchFamily="2" charset="0"/>
                </a:rPr>
                <a:t>+</a:t>
              </a:r>
              <a:r>
                <a:rPr lang="en-US" sz="2400" baseline="50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+ OH</a:t>
              </a:r>
              <a:r>
                <a:rPr lang="en-US" sz="4000" baseline="300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000" baseline="50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657600" y="1495518"/>
              <a:ext cx="1295400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886200" y="1219200"/>
              <a:ext cx="762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</a:t>
              </a:r>
              <a:r>
                <a:rPr lang="en-US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O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3334 L 0.04166 0.144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0.00677 3.7037E-6 C 0.00989 3.7037E-6 0.01354 -0.00579 0.01666 -0.00649 C 0.01909 -0.00649 0.02361 -0.00116 0.02552 -0.00116 C 0.0283 -0.00116 0.03107 -0.00278 0.03628 -0.00278 L 0.03993 -0.06713 L 0.04392 0.01064 L 0.04878 3.7037E-6 L 0.05277 -0.00278 L 0.06232 -0.00024 C 0.06666 -0.00162 0.07031 -0.00695 0.07465 -0.00903 C 0.07639 -0.00949 0.07986 -0.00996 0.08229 -0.00903 C 0.08472 -0.00811 0.0868 -0.00255 0.0875 -0.00209 C 0.08871 -0.00024 0.09149 -0.00209 0.09305 -0.00116 L 0.09548 3.7037E-6 L 0.1 3.7037E-6 " pathEditMode="relative" rAng="0" ptsTypes="FfffFFFFFffffFFF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79248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14600" y="2590800"/>
          <a:ext cx="3276600" cy="1517650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0"/>
            <a:ext cx="59436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অম্ল পানিতে কোন আয়ন তৈরি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1219200"/>
            <a:ext cx="3962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800600"/>
            <a:ext cx="5943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ক্ষারক পানিতে কোন আয়ন তৈরি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366</Words>
  <Application>Microsoft Office PowerPoint</Application>
  <PresentationFormat>On-screen Show (4:3)</PresentationFormat>
  <Paragraphs>102</Paragraphs>
  <Slides>15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Civic</vt:lpstr>
      <vt:lpstr>Package</vt:lpstr>
      <vt:lpstr>  ¯^vMZg</vt:lpstr>
      <vt:lpstr>cwiwPwZ</vt:lpstr>
      <vt:lpstr>jÿ¨ Ki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zia</dc:creator>
  <cp:lastModifiedBy>zia</cp:lastModifiedBy>
  <cp:revision>17</cp:revision>
  <dcterms:created xsi:type="dcterms:W3CDTF">2020-01-07T19:12:03Z</dcterms:created>
  <dcterms:modified xsi:type="dcterms:W3CDTF">2020-01-08T06:19:59Z</dcterms:modified>
</cp:coreProperties>
</file>