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8"/>
  </p:notesMasterIdLst>
  <p:sldIdLst>
    <p:sldId id="256" r:id="rId2"/>
    <p:sldId id="275" r:id="rId3"/>
    <p:sldId id="280" r:id="rId4"/>
    <p:sldId id="283" r:id="rId5"/>
    <p:sldId id="276" r:id="rId6"/>
    <p:sldId id="284" r:id="rId7"/>
    <p:sldId id="261" r:id="rId8"/>
    <p:sldId id="287" r:id="rId9"/>
    <p:sldId id="286" r:id="rId10"/>
    <p:sldId id="292" r:id="rId11"/>
    <p:sldId id="263" r:id="rId12"/>
    <p:sldId id="271" r:id="rId13"/>
    <p:sldId id="270" r:id="rId14"/>
    <p:sldId id="288" r:id="rId15"/>
    <p:sldId id="293" r:id="rId16"/>
    <p:sldId id="291" r:id="rId17"/>
  </p:sldIdLst>
  <p:sldSz cx="155448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434160-E900-4224-BA13-1123B3B5833C}">
          <p14:sldIdLst>
            <p14:sldId id="256"/>
            <p14:sldId id="275"/>
            <p14:sldId id="280"/>
            <p14:sldId id="283"/>
            <p14:sldId id="276"/>
            <p14:sldId id="284"/>
            <p14:sldId id="261"/>
            <p14:sldId id="287"/>
            <p14:sldId id="286"/>
            <p14:sldId id="292"/>
            <p14:sldId id="263"/>
            <p14:sldId id="271"/>
            <p14:sldId id="270"/>
            <p14:sldId id="288"/>
            <p14:sldId id="29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18" autoAdjust="0"/>
    <p:restoredTop sz="94660"/>
  </p:normalViewPr>
  <p:slideViewPr>
    <p:cSldViewPr>
      <p:cViewPr varScale="1">
        <p:scale>
          <a:sx n="50" d="100"/>
          <a:sy n="50" d="100"/>
        </p:scale>
        <p:origin x="684" y="48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918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F9389-1DDD-4280-9DF1-569443D64DB5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001D6-B048-4528-9B1D-366B59A30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3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1pPr>
    <a:lvl2pPr marL="679719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2pPr>
    <a:lvl3pPr marL="1359438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3pPr>
    <a:lvl4pPr marL="2039158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4pPr>
    <a:lvl5pPr marL="2718877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5pPr>
    <a:lvl6pPr marL="3398596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6pPr>
    <a:lvl7pPr marL="4078315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7pPr>
    <a:lvl8pPr marL="4758035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8pPr>
    <a:lvl9pPr marL="5437754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685800"/>
            <a:ext cx="52990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001D6-B048-4528-9B1D-366B59A306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81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685800"/>
            <a:ext cx="52990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001D6-B048-4528-9B1D-366B59A3069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0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685800"/>
            <a:ext cx="52990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D89C9-DDB0-4D86-9231-091D657C63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6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743" y="1176707"/>
            <a:ext cx="9551476" cy="3727433"/>
          </a:xfrm>
        </p:spPr>
        <p:txBody>
          <a:bodyPr bIns="0" anchor="b">
            <a:normAutofit/>
          </a:bodyPr>
          <a:lstStyle>
            <a:lvl1pPr algn="l">
              <a:defRPr sz="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3743" y="5179101"/>
            <a:ext cx="9551476" cy="143384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347" b="0" cap="all" baseline="0">
                <a:solidFill>
                  <a:schemeClr val="tx1"/>
                </a:solidFill>
              </a:defRPr>
            </a:lvl1pPr>
            <a:lvl2pPr marL="502931" indent="0" algn="ctr">
              <a:buNone/>
              <a:defRPr sz="2200"/>
            </a:lvl2pPr>
            <a:lvl3pPr marL="1005863" indent="0" algn="ctr">
              <a:buNone/>
              <a:defRPr sz="1980"/>
            </a:lvl3pPr>
            <a:lvl4pPr marL="1508794" indent="0" algn="ctr">
              <a:buNone/>
              <a:defRPr sz="1760"/>
            </a:lvl4pPr>
            <a:lvl5pPr marL="2011726" indent="0" algn="ctr">
              <a:buNone/>
              <a:defRPr sz="1760"/>
            </a:lvl5pPr>
            <a:lvl6pPr marL="2514657" indent="0" algn="ctr">
              <a:buNone/>
              <a:defRPr sz="1760"/>
            </a:lvl6pPr>
            <a:lvl7pPr marL="3017589" indent="0" algn="ctr">
              <a:buNone/>
              <a:defRPr sz="1760"/>
            </a:lvl7pPr>
            <a:lvl8pPr marL="3520520" indent="0" algn="ctr">
              <a:buNone/>
              <a:defRPr sz="1760"/>
            </a:lvl8pPr>
            <a:lvl9pPr marL="4023451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73743" y="482987"/>
            <a:ext cx="5246696" cy="45349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38998" y="1171828"/>
            <a:ext cx="1363409" cy="738581"/>
          </a:xfrm>
        </p:spPr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073743" y="5175195"/>
            <a:ext cx="95514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60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2453938" y="2709062"/>
            <a:ext cx="1117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4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60648" y="1171829"/>
            <a:ext cx="1875146" cy="683450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3935" y="1171829"/>
            <a:ext cx="9011862" cy="68345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760648" y="1171829"/>
            <a:ext cx="0" cy="683450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3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7462"/>
            <a:ext cx="13990320" cy="16717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346963"/>
            <a:ext cx="6865620" cy="6645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1940" y="2346963"/>
            <a:ext cx="6865620" cy="6645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7240" y="9164320"/>
            <a:ext cx="3627120" cy="67056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11140" y="9164320"/>
            <a:ext cx="4922520" cy="67056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40440" y="9164320"/>
            <a:ext cx="3627120" cy="670560"/>
          </a:xfrm>
        </p:spPr>
        <p:txBody>
          <a:bodyPr/>
          <a:lstStyle>
            <a:lvl1pPr>
              <a:defRPr/>
            </a:lvl1pPr>
          </a:lstStyle>
          <a:p>
            <a:fld id="{5A44F680-6A52-47ED-BEC1-88337785B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8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453938" y="2709062"/>
            <a:ext cx="1117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91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937" y="2575659"/>
            <a:ext cx="9548903" cy="2768993"/>
          </a:xfrm>
        </p:spPr>
        <p:txBody>
          <a:bodyPr anchor="b">
            <a:normAutofit/>
          </a:bodyPr>
          <a:lstStyle>
            <a:lvl1pPr algn="l"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939" y="5582422"/>
            <a:ext cx="9548903" cy="1485629"/>
          </a:xfrm>
        </p:spPr>
        <p:txBody>
          <a:bodyPr tIns="91440">
            <a:normAutofit/>
          </a:bodyPr>
          <a:lstStyle>
            <a:lvl1pPr marL="0" indent="0" algn="l">
              <a:buNone/>
              <a:defRPr sz="2640">
                <a:solidFill>
                  <a:schemeClr val="tx1"/>
                </a:solidFill>
              </a:defRPr>
            </a:lvl1pPr>
            <a:lvl2pPr marL="50293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63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94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726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57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89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451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53937" y="5580645"/>
            <a:ext cx="954890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2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938" y="1180507"/>
            <a:ext cx="11171283" cy="15536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3936" y="2953773"/>
            <a:ext cx="5313981" cy="50417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1610" y="2953774"/>
            <a:ext cx="5313608" cy="50417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453938" y="2709062"/>
            <a:ext cx="1117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11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2453938" y="2709062"/>
            <a:ext cx="1117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937" y="1179441"/>
            <a:ext cx="11171285" cy="15492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935" y="2962008"/>
            <a:ext cx="5313802" cy="117618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227" b="0" cap="all" baseline="0">
                <a:solidFill>
                  <a:schemeClr val="accent1"/>
                </a:solidFill>
              </a:defRPr>
            </a:lvl1pPr>
            <a:lvl2pPr marL="502931" indent="0">
              <a:buNone/>
              <a:defRPr sz="2200" b="1"/>
            </a:lvl2pPr>
            <a:lvl3pPr marL="1005863" indent="0">
              <a:buNone/>
              <a:defRPr sz="1980" b="1"/>
            </a:lvl3pPr>
            <a:lvl4pPr marL="1508794" indent="0">
              <a:buNone/>
              <a:defRPr sz="1760" b="1"/>
            </a:lvl4pPr>
            <a:lvl5pPr marL="2011726" indent="0">
              <a:buNone/>
              <a:defRPr sz="1760" b="1"/>
            </a:lvl5pPr>
            <a:lvl6pPr marL="2514657" indent="0">
              <a:buNone/>
              <a:defRPr sz="1760" b="1"/>
            </a:lvl6pPr>
            <a:lvl7pPr marL="3017589" indent="0">
              <a:buNone/>
              <a:defRPr sz="1760" b="1"/>
            </a:lvl7pPr>
            <a:lvl8pPr marL="3520520" indent="0">
              <a:buNone/>
              <a:defRPr sz="1760" b="1"/>
            </a:lvl8pPr>
            <a:lvl9pPr marL="4023451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935" y="4142264"/>
            <a:ext cx="5313802" cy="3878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11610" y="2967073"/>
            <a:ext cx="5313608" cy="11766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227" b="0" cap="all" baseline="0">
                <a:solidFill>
                  <a:schemeClr val="accent1"/>
                </a:solidFill>
              </a:defRPr>
            </a:lvl1pPr>
            <a:lvl2pPr marL="502931" indent="0">
              <a:buNone/>
              <a:defRPr sz="2200" b="1"/>
            </a:lvl2pPr>
            <a:lvl3pPr marL="1005863" indent="0">
              <a:buNone/>
              <a:defRPr sz="1980" b="1"/>
            </a:lvl3pPr>
            <a:lvl4pPr marL="1508794" indent="0">
              <a:buNone/>
              <a:defRPr sz="1760" b="1"/>
            </a:lvl4pPr>
            <a:lvl5pPr marL="2011726" indent="0">
              <a:buNone/>
              <a:defRPr sz="1760" b="1"/>
            </a:lvl5pPr>
            <a:lvl6pPr marL="2514657" indent="0">
              <a:buNone/>
              <a:defRPr sz="1760" b="1"/>
            </a:lvl6pPr>
            <a:lvl7pPr marL="3017589" indent="0">
              <a:buNone/>
              <a:defRPr sz="1760" b="1"/>
            </a:lvl7pPr>
            <a:lvl8pPr marL="3520520" indent="0">
              <a:buNone/>
              <a:defRPr sz="1760" b="1"/>
            </a:lvl8pPr>
            <a:lvl9pPr marL="4023451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11610" y="4138188"/>
            <a:ext cx="5313608" cy="3868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2453938" y="2709062"/>
            <a:ext cx="1117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5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373" y="1171828"/>
            <a:ext cx="4124115" cy="3295772"/>
          </a:xfrm>
        </p:spPr>
        <p:txBody>
          <a:bodyPr anchor="b">
            <a:normAutofit/>
          </a:bodyPr>
          <a:lstStyle>
            <a:lvl1pPr algn="l"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7317" y="1171829"/>
            <a:ext cx="6507903" cy="683294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46374" y="4701389"/>
            <a:ext cx="4126527" cy="3297333"/>
          </a:xfrm>
        </p:spPr>
        <p:txBody>
          <a:bodyPr>
            <a:normAutofit/>
          </a:bodyPr>
          <a:lstStyle>
            <a:lvl1pPr marL="0" indent="0" algn="l">
              <a:buNone/>
              <a:defRPr sz="2347"/>
            </a:lvl1pPr>
            <a:lvl2pPr marL="502931" indent="0">
              <a:buNone/>
              <a:defRPr sz="1540"/>
            </a:lvl2pPr>
            <a:lvl3pPr marL="1005863" indent="0">
              <a:buNone/>
              <a:defRPr sz="1320"/>
            </a:lvl3pPr>
            <a:lvl4pPr marL="1508794" indent="0">
              <a:buNone/>
              <a:defRPr sz="1100"/>
            </a:lvl4pPr>
            <a:lvl5pPr marL="2011726" indent="0">
              <a:buNone/>
              <a:defRPr sz="1100"/>
            </a:lvl5pPr>
            <a:lvl6pPr marL="2514657" indent="0">
              <a:buNone/>
              <a:defRPr sz="1100"/>
            </a:lvl6pPr>
            <a:lvl7pPr marL="3017589" indent="0">
              <a:buNone/>
              <a:defRPr sz="1100"/>
            </a:lvl7pPr>
            <a:lvl8pPr marL="3520520" indent="0">
              <a:buNone/>
              <a:defRPr sz="1100"/>
            </a:lvl8pPr>
            <a:lvl9pPr marL="4023451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450974" y="4701387"/>
            <a:ext cx="411956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6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494053" y="707186"/>
            <a:ext cx="5969358" cy="7552015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052" y="1656620"/>
            <a:ext cx="5516390" cy="2684857"/>
          </a:xfrm>
        </p:spPr>
        <p:txBody>
          <a:bodyPr anchor="b">
            <a:normAutofit/>
          </a:bodyPr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88219" y="1646398"/>
            <a:ext cx="3799497" cy="567061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520"/>
            </a:lvl1pPr>
            <a:lvl2pPr marL="502931" indent="0">
              <a:buNone/>
              <a:defRPr sz="3080"/>
            </a:lvl2pPr>
            <a:lvl3pPr marL="1005863" indent="0">
              <a:buNone/>
              <a:defRPr sz="2640"/>
            </a:lvl3pPr>
            <a:lvl4pPr marL="1508794" indent="0">
              <a:buNone/>
              <a:defRPr sz="2200"/>
            </a:lvl4pPr>
            <a:lvl5pPr marL="2011726" indent="0">
              <a:buNone/>
              <a:defRPr sz="2200"/>
            </a:lvl5pPr>
            <a:lvl6pPr marL="2514657" indent="0">
              <a:buNone/>
              <a:defRPr sz="2200"/>
            </a:lvl6pPr>
            <a:lvl7pPr marL="3017589" indent="0">
              <a:buNone/>
              <a:defRPr sz="2200"/>
            </a:lvl7pPr>
            <a:lvl8pPr marL="3520520" indent="0">
              <a:buNone/>
              <a:defRPr sz="2200"/>
            </a:lvl8pPr>
            <a:lvl9pPr marL="4023451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3937" y="4614121"/>
            <a:ext cx="5508486" cy="2938822"/>
          </a:xfrm>
        </p:spPr>
        <p:txBody>
          <a:bodyPr>
            <a:normAutofit/>
          </a:bodyPr>
          <a:lstStyle>
            <a:lvl1pPr marL="0" indent="0" algn="l">
              <a:buNone/>
              <a:defRPr sz="2640"/>
            </a:lvl1pPr>
            <a:lvl2pPr marL="502931" indent="0">
              <a:buNone/>
              <a:defRPr sz="1540"/>
            </a:lvl2pPr>
            <a:lvl3pPr marL="1005863" indent="0">
              <a:buNone/>
              <a:defRPr sz="1320"/>
            </a:lvl3pPr>
            <a:lvl4pPr marL="1508794" indent="0">
              <a:buNone/>
              <a:defRPr sz="1100"/>
            </a:lvl4pPr>
            <a:lvl5pPr marL="2011726" indent="0">
              <a:buNone/>
              <a:defRPr sz="1100"/>
            </a:lvl5pPr>
            <a:lvl6pPr marL="2514657" indent="0">
              <a:buNone/>
              <a:defRPr sz="1100"/>
            </a:lvl6pPr>
            <a:lvl7pPr marL="3017589" indent="0">
              <a:buNone/>
              <a:defRPr sz="1100"/>
            </a:lvl7pPr>
            <a:lvl8pPr marL="3520520" indent="0">
              <a:buNone/>
              <a:defRPr sz="1100"/>
            </a:lvl8pPr>
            <a:lvl9pPr marL="4023451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42329" y="8022459"/>
            <a:ext cx="5529114" cy="469514"/>
          </a:xfrm>
        </p:spPr>
        <p:txBody>
          <a:bodyPr/>
          <a:lstStyle>
            <a:lvl1pPr algn="l">
              <a:defRPr/>
            </a:lvl1pPr>
          </a:lstStyle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43802" y="467342"/>
            <a:ext cx="5527640" cy="470699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450178" y="4610621"/>
            <a:ext cx="551142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73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56410"/>
            <a:ext cx="15544800" cy="598329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39706"/>
            <a:ext cx="15544802" cy="113626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48320"/>
            <a:ext cx="155448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3938" y="1179963"/>
            <a:ext cx="11171283" cy="1538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938" y="2956410"/>
            <a:ext cx="11171283" cy="506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99122" y="484543"/>
            <a:ext cx="4026096" cy="4534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0BCE8-7E1A-46C5-8FBC-E7481CD5C1BD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3937" y="482987"/>
            <a:ext cx="6857807" cy="4534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133" y="1171828"/>
            <a:ext cx="1352768" cy="7385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107">
                <a:solidFill>
                  <a:schemeClr val="accent1"/>
                </a:solidFill>
              </a:defRPr>
            </a:lvl1pPr>
          </a:lstStyle>
          <a:p>
            <a:fld id="{1565C4F1-3286-48B5-B3AF-F0B065E84F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defTabSz="1005863" rtl="0" eaLnBrk="1" latinLnBrk="0" hangingPunct="1">
        <a:lnSpc>
          <a:spcPct val="90000"/>
        </a:lnSpc>
        <a:spcBef>
          <a:spcPct val="0"/>
        </a:spcBef>
        <a:buNone/>
        <a:defRPr sz="4693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35288" indent="-335288" algn="l" defTabSz="1005863" rtl="0" eaLnBrk="1" latinLnBrk="0" hangingPunct="1">
        <a:lnSpc>
          <a:spcPct val="120000"/>
        </a:lnSpc>
        <a:spcBef>
          <a:spcPts val="146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93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05863" indent="-335288" algn="l" defTabSz="1005863" rtl="0" eaLnBrk="1" latinLnBrk="0" hangingPunct="1">
        <a:lnSpc>
          <a:spcPct val="120000"/>
        </a:lnSpc>
        <a:spcBef>
          <a:spcPts val="7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34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76438" indent="-335288" algn="l" defTabSz="1005863" rtl="0" eaLnBrk="1" latinLnBrk="0" hangingPunct="1">
        <a:lnSpc>
          <a:spcPct val="120000"/>
        </a:lnSpc>
        <a:spcBef>
          <a:spcPts val="7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34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347013" indent="-335288" algn="l" defTabSz="1005863" rtl="0" eaLnBrk="1" latinLnBrk="0" hangingPunct="1">
        <a:lnSpc>
          <a:spcPct val="120000"/>
        </a:lnSpc>
        <a:spcBef>
          <a:spcPts val="7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5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17589" indent="-335288" algn="l" defTabSz="1005863" rtl="0" eaLnBrk="1" latinLnBrk="0" hangingPunct="1">
        <a:lnSpc>
          <a:spcPct val="120000"/>
        </a:lnSpc>
        <a:spcBef>
          <a:spcPts val="7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120000"/>
        </a:lnSpc>
        <a:spcBef>
          <a:spcPts val="7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120000"/>
        </a:lnSpc>
        <a:spcBef>
          <a:spcPts val="7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120000"/>
        </a:lnSpc>
        <a:spcBef>
          <a:spcPts val="7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120000"/>
        </a:lnSpc>
        <a:spcBef>
          <a:spcPts val="7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6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31" algn="l" defTabSz="100586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63" algn="l" defTabSz="100586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94" algn="l" defTabSz="100586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726" algn="l" defTabSz="100586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7" algn="l" defTabSz="100586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89" algn="l" defTabSz="100586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520" algn="l" defTabSz="100586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451" algn="l" defTabSz="1005863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E:\Bishnu%20Mallik\Blooming%20flowers.mp4" TargetMode="External"/><Relationship Id="rId1" Type="http://schemas.microsoft.com/office/2007/relationships/media" Target="file:///E:\Bishnu%20Mallik\Blooming%20flowers.mp4" TargetMode="Externa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65DA7B-B90C-4892-A4C2-81E855660C34}"/>
              </a:ext>
            </a:extLst>
          </p:cNvPr>
          <p:cNvSpPr txBox="1"/>
          <p:nvPr/>
        </p:nvSpPr>
        <p:spPr>
          <a:xfrm>
            <a:off x="1828800" y="3810000"/>
            <a:ext cx="1341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স্বাগতম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61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3D866CF-B920-44D7-9595-31461A5E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44800" cy="10058400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4332518" y="1880276"/>
            <a:ext cx="6168573" cy="5903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553200" y="4026700"/>
            <a:ext cx="1799772" cy="1567543"/>
            <a:chOff x="4833257" y="2470038"/>
            <a:chExt cx="1799772" cy="1567543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5229980" y="2791472"/>
              <a:ext cx="1020841" cy="8850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5229980" y="2883937"/>
              <a:ext cx="1064382" cy="792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718628" y="2470038"/>
              <a:ext cx="0" cy="1567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833257" y="3253810"/>
              <a:ext cx="17997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Oval 32"/>
          <p:cNvSpPr/>
          <p:nvPr/>
        </p:nvSpPr>
        <p:spPr>
          <a:xfrm>
            <a:off x="6284686" y="3726541"/>
            <a:ext cx="2336800" cy="22206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696862" y="3237791"/>
            <a:ext cx="3483429" cy="31956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705100" y="342900"/>
            <a:ext cx="9429750" cy="90297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246919" y="2717805"/>
            <a:ext cx="4397829" cy="4194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49427" y="4594917"/>
            <a:ext cx="671583" cy="57929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সুক্র</a:t>
            </a:r>
            <a:endParaRPr lang="en-US" sz="1200" dirty="0"/>
          </a:p>
        </p:txBody>
      </p:sp>
      <p:sp>
        <p:nvSpPr>
          <p:cNvPr id="41" name="Oval 40"/>
          <p:cNvSpPr/>
          <p:nvPr/>
        </p:nvSpPr>
        <p:spPr>
          <a:xfrm>
            <a:off x="9052600" y="5174207"/>
            <a:ext cx="836656" cy="77302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পৃথিবী</a:t>
            </a: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8352974" y="1715713"/>
            <a:ext cx="972457" cy="93738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বৃহস্পতি</a:t>
            </a:r>
            <a:endParaRPr lang="en-US" sz="1100" dirty="0"/>
          </a:p>
        </p:txBody>
      </p:sp>
      <p:sp>
        <p:nvSpPr>
          <p:cNvPr id="43" name="Oval 42"/>
          <p:cNvSpPr/>
          <p:nvPr/>
        </p:nvSpPr>
        <p:spPr>
          <a:xfrm>
            <a:off x="4753428" y="2312072"/>
            <a:ext cx="5303520" cy="502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86513" y="5745711"/>
            <a:ext cx="758371" cy="6877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মঙ্গল</a:t>
            </a:r>
            <a:endParaRPr lang="en-US" sz="1200" dirty="0"/>
          </a:p>
        </p:txBody>
      </p:sp>
      <p:sp>
        <p:nvSpPr>
          <p:cNvPr id="45" name="Oval 44"/>
          <p:cNvSpPr/>
          <p:nvPr/>
        </p:nvSpPr>
        <p:spPr>
          <a:xfrm>
            <a:off x="10732411" y="7172333"/>
            <a:ext cx="838199" cy="933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নেপচুন</a:t>
            </a:r>
            <a:endParaRPr lang="en-US" sz="1000" dirty="0"/>
          </a:p>
        </p:txBody>
      </p:sp>
      <p:sp>
        <p:nvSpPr>
          <p:cNvPr id="21" name="Oval 20"/>
          <p:cNvSpPr/>
          <p:nvPr/>
        </p:nvSpPr>
        <p:spPr>
          <a:xfrm>
            <a:off x="3829053" y="1409705"/>
            <a:ext cx="7105651" cy="68960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741839">
            <a:off x="4953434" y="7550486"/>
            <a:ext cx="1579336" cy="644970"/>
            <a:chOff x="10209806" y="4932501"/>
            <a:chExt cx="1579336" cy="644970"/>
          </a:xfrm>
        </p:grpSpPr>
        <p:sp>
          <p:nvSpPr>
            <p:cNvPr id="46" name="Oval 45"/>
            <p:cNvSpPr/>
            <p:nvPr/>
          </p:nvSpPr>
          <p:spPr>
            <a:xfrm>
              <a:off x="10676168" y="4932501"/>
              <a:ext cx="646611" cy="64497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/>
                <a:t>শনি</a:t>
              </a:r>
              <a:endParaRPr lang="en-US" sz="1200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10209806" y="4990914"/>
              <a:ext cx="1579336" cy="528144"/>
            </a:xfrm>
            <a:prstGeom prst="ellips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3257550" y="838200"/>
            <a:ext cx="8286750" cy="800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169187" y="5594286"/>
            <a:ext cx="990325" cy="9906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/>
              <a:t>ইউরেনাস</a:t>
            </a:r>
            <a:endParaRPr lang="en-US" sz="9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B1EB54-45C0-45E8-BB70-1A2A2B3732E4}"/>
              </a:ext>
            </a:extLst>
          </p:cNvPr>
          <p:cNvGrpSpPr/>
          <p:nvPr/>
        </p:nvGrpSpPr>
        <p:grpSpPr>
          <a:xfrm>
            <a:off x="7025473" y="4398989"/>
            <a:ext cx="826196" cy="822960"/>
            <a:chOff x="12261638" y="685799"/>
            <a:chExt cx="826196" cy="822960"/>
          </a:xfrm>
        </p:grpSpPr>
        <p:sp>
          <p:nvSpPr>
            <p:cNvPr id="4" name="Oval 3"/>
            <p:cNvSpPr/>
            <p:nvPr/>
          </p:nvSpPr>
          <p:spPr>
            <a:xfrm>
              <a:off x="12261638" y="685799"/>
              <a:ext cx="826196" cy="8229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C570D29-EEB9-42C8-B165-666BB0A1A2CF}"/>
                </a:ext>
              </a:extLst>
            </p:cNvPr>
            <p:cNvSpPr txBox="1"/>
            <p:nvPr/>
          </p:nvSpPr>
          <p:spPr>
            <a:xfrm>
              <a:off x="12357507" y="893518"/>
              <a:ext cx="73032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bg1"/>
                  </a:solidFill>
                </a:rPr>
                <a:t>সূর্য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34026D5-E7DD-4211-87A7-C20FD5D6E67A}"/>
              </a:ext>
            </a:extLst>
          </p:cNvPr>
          <p:cNvGrpSpPr/>
          <p:nvPr/>
        </p:nvGrpSpPr>
        <p:grpSpPr>
          <a:xfrm>
            <a:off x="8287993" y="4175168"/>
            <a:ext cx="571500" cy="365760"/>
            <a:chOff x="12839700" y="3220552"/>
            <a:chExt cx="571500" cy="365760"/>
          </a:xfrm>
        </p:grpSpPr>
        <p:sp>
          <p:nvSpPr>
            <p:cNvPr id="38" name="Oval 37"/>
            <p:cNvSpPr/>
            <p:nvPr/>
          </p:nvSpPr>
          <p:spPr>
            <a:xfrm>
              <a:off x="12904954" y="3220552"/>
              <a:ext cx="365760" cy="36576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F64AC07-580A-4B90-AA7C-1E13026E6DA4}"/>
                </a:ext>
              </a:extLst>
            </p:cNvPr>
            <p:cNvSpPr txBox="1"/>
            <p:nvPr/>
          </p:nvSpPr>
          <p:spPr>
            <a:xfrm>
              <a:off x="12839700" y="3237789"/>
              <a:ext cx="571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</a:rPr>
                <a:t>বুধ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799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1 -0.01973 C 0.02339 0.03314 0.01205 0.10732 -0.02502 0.14599 C -0.06199 0.1845 -0.1108 0.17298 -0.13388 0.12011 C -0.15706 0.06708 -0.14563 -0.00695 -0.10856 -0.04561 C -0.07159 -0.08412 -0.02287 -0.07276 0.00031 -0.01973 Z " pathEditMode="relative" rAng="3360000" ptsTypes="AAAAA">
                                      <p:cBhvr>
                                        <p:cTn id="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0" y="69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4118E-7 -7.07071E-7 C -0.00031 -0.09186 0.04963 -0.16651 0.11091 -0.16651 C 0.17208 -0.16651 0.22192 -0.09186 0.22192 -7.07071E-7 C 0.22192 0.0917 0.17208 0.16604 0.11091 0.16604 C 0.04963 0.16604 2.94118E-7 0.0917 2.94118E-7 -7.07071E-7 Z " pathEditMode="relative" rAng="16200000" ptsTypes="AAA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1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1 -0.00363 C -0.02369 0.10433 -0.10233 0.16052 -0.17575 0.12106 C -0.24847 0.08176 -0.28799 -0.03756 -0.26471 -0.14393 C -0.2403 -0.25094 -0.16207 -0.30681 -0.08946 -0.26846 C -0.01583 -0.22885 0.02431 -0.11016 0.00031 -0.00363 Z " pathEditMode="relative" rAng="6540000" ptsTypes="AAAAA">
                                      <p:cBhvr>
                                        <p:cTn id="1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46" y="-69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 0.00016 C -0.04667 -0.1149 -0.02104 -0.26973 0.05648 -0.34549 C 0.1346 -0.41998 0.23601 -0.3881 0.28268 -0.27241 C 0.32945 -0.15767 0.30352 -0.00253 0.2259 0.0726 C 0.14767 0.1482 0.04657 0.11569 -0.0001 0.00016 Z " pathEditMode="relative" rAng="14280000" ptsTypes="AAAAA">
                                      <p:cBhvr>
                                        <p:cTn id="18" dur="4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24" y="-136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5 0.006 C 0.09712 0.0958 0.12347 0.27999 0.06617 0.41651 C 0.00898 0.55272 -0.11111 0.59123 -0.20068 0.50048 C -0.29085 0.41036 -0.31659 0.22585 -0.25991 0.08996 C -0.20231 -0.04672 -0.08303 -0.08444 0.00715 0.006 Z " pathEditMode="relative" rAng="1980000" ptsTypes="AAAAA">
                                      <p:cBhvr>
                                        <p:cTn id="2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96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69 0.00994 C -0.101 -0.07339 -0.15196 -0.28014 -0.09936 -0.45533 C -0.04708 -0.62879 0.08906 -0.70297 0.20415 -0.62026 C 0.31873 -0.53709 0.36928 -0.32781 0.31669 -0.15436 C 0.2641 0.01894 0.12878 0.0928 0.01369 0.00994 Z " pathEditMode="relative" rAng="12300000" ptsTypes="AAAAA">
                                      <p:cBhvr>
                                        <p:cTn id="26" dur="3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8" y="-315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9346E-6 -1.21212E-6 C -0.04677 -0.21023 0.02481 -0.43766 0.16033 -0.51073 C 0.29473 -0.58223 0.44291 -0.4708 0.48948 -0.26073 C 0.53646 -0.05003 0.46415 0.17961 0.32976 0.25126 C 0.19444 0.32276 0.04698 0.21054 1.99346E-6 -1.21212E-6 Z " pathEditMode="relative" rAng="15060000" ptsTypes="AAAAA">
                                      <p:cBhvr>
                                        <p:cTn id="3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9" y="-12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6 0.01231 C -0.11724 0.20502 -0.30351 0.22932 -0.428 0.06834 C -0.55331 -0.09407 -0.56975 -0.38163 -0.46517 -0.57481 C -0.36019 -0.76689 -0.17432 -0.79167 -0.04892 -0.62974 C 0.07547 -0.46796 0.09171 -0.18134 -0.01256 0.01231 Z " pathEditMode="relative" rAng="7800000" ptsTypes="AAAAA">
                                      <p:cBhvr>
                                        <p:cTn id="34" dur="6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31" y="-29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4" grpId="0" animBg="1"/>
      <p:bldP spid="4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685800"/>
            <a:ext cx="15544800" cy="914400"/>
          </a:xfrm>
        </p:spPr>
        <p:txBody>
          <a:bodyPr>
            <a:noAutofit/>
          </a:bodyPr>
          <a:lstStyle/>
          <a:p>
            <a:pPr algn="ctr"/>
            <a:r>
              <a:rPr lang="bn-BD" sz="6600" b="1" dirty="0">
                <a:latin typeface="Shonar Bangla" pitchFamily="34" charset="0"/>
                <a:cs typeface="Shonar Bangla" pitchFamily="34" charset="0"/>
              </a:rPr>
              <a:t>বুধ</a:t>
            </a:r>
            <a:endParaRPr lang="en-US" sz="66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295400" y="2853056"/>
            <a:ext cx="7711440" cy="598614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বুধ সৌরজগতের  ক্ষুদ্রতম ও নিকটতম গ্রহ ।</a:t>
            </a:r>
          </a:p>
          <a:p>
            <a:pPr marL="514350" indent="-514350">
              <a:buFont typeface="+mj-lt"/>
              <a:buAutoNum type="romanLcPeriod"/>
            </a:pPr>
            <a:r>
              <a:rPr lang="bn-BD" sz="3600" dirty="0">
                <a:latin typeface="Shonar Bangla" pitchFamily="34" charset="0"/>
                <a:cs typeface="Shonar Bangla" pitchFamily="34" charset="0"/>
              </a:rPr>
              <a:t>সূর্য থেকে গড় দূরত্ব ৫ কোটি ৮ লক্ষ কিঃমি ।</a:t>
            </a:r>
          </a:p>
          <a:p>
            <a:pPr marL="514350" indent="-514350">
              <a:buFont typeface="+mj-lt"/>
              <a:buAutoNum type="romanLcPeriod"/>
            </a:pPr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বুধের ব্যাস ৪৮৫০ কিঃমি ।</a:t>
            </a:r>
          </a:p>
          <a:p>
            <a:pPr marL="514350" indent="-514350">
              <a:buFont typeface="+mj-lt"/>
              <a:buAutoNum type="romanLcPeriod"/>
            </a:pPr>
            <a:r>
              <a:rPr lang="bn-BD" sz="3600" dirty="0">
                <a:latin typeface="Shonar Bangla" pitchFamily="34" charset="0"/>
                <a:cs typeface="Shonar Bangla" pitchFamily="34" charset="0"/>
              </a:rPr>
              <a:t>সূর্যের  আলোর তিব্রতার কারনে তাকে দেখা যায় না ।</a:t>
            </a:r>
          </a:p>
          <a:p>
            <a:pPr marL="514350" indent="-514350">
              <a:buFont typeface="+mj-lt"/>
              <a:buAutoNum type="romanLcPeriod"/>
            </a:pPr>
            <a:r>
              <a:rPr lang="bn-BD" sz="3600" dirty="0">
                <a:latin typeface="Shonar Bangla" pitchFamily="34" charset="0"/>
                <a:cs typeface="Shonar Bangla" pitchFamily="34" charset="0"/>
              </a:rPr>
              <a:t>সূর্যকে একবার প্রদক্ষিন করতে সময়  লাগে  ৮৮ দিন</a:t>
            </a:r>
          </a:p>
          <a:p>
            <a:pPr marL="514350" indent="-514350">
              <a:buFont typeface="+mj-lt"/>
              <a:buAutoNum type="romanLcPeriod"/>
            </a:pPr>
            <a:r>
              <a:rPr lang="bn-BD" sz="3600" dirty="0">
                <a:latin typeface="Shonar Bangla" pitchFamily="34" charset="0"/>
                <a:cs typeface="Shonar Bangla" pitchFamily="34" charset="0"/>
              </a:rPr>
              <a:t>৮৮ দিনে এক বছর ।</a:t>
            </a:r>
          </a:p>
          <a:p>
            <a:pPr marL="514350" indent="-514350">
              <a:buFont typeface="+mj-lt"/>
              <a:buAutoNum type="romanLcPeriod"/>
            </a:pPr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বুধে মেঘ, বৃষ্টি, বাতাস ও পানি নেই ।</a:t>
            </a:r>
          </a:p>
          <a:p>
            <a:pPr marL="514350" indent="-514350">
              <a:buFont typeface="+mj-lt"/>
              <a:buAutoNum type="romanLcPeriod"/>
            </a:pP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3956366"/>
            <a:ext cx="3596640" cy="3779520"/>
          </a:xfrm>
        </p:spPr>
      </p:pic>
    </p:spTree>
    <p:extLst>
      <p:ext uri="{BB962C8B-B14F-4D97-AF65-F5344CB8AC3E}">
        <p14:creationId xmlns:p14="http://schemas.microsoft.com/office/powerpoint/2010/main" val="304513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9050" y="3924300"/>
            <a:ext cx="15544800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32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bn-BD" sz="432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32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সৌরজগতের চিহ্নিত চিত্র অংকন কর ।</a:t>
            </a:r>
          </a:p>
        </p:txBody>
      </p:sp>
    </p:spTree>
    <p:extLst>
      <p:ext uri="{BB962C8B-B14F-4D97-AF65-F5344CB8AC3E}">
        <p14:creationId xmlns:p14="http://schemas.microsoft.com/office/powerpoint/2010/main" val="22502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407462"/>
            <a:ext cx="15544800" cy="735538"/>
          </a:xfrm>
        </p:spPr>
        <p:txBody>
          <a:bodyPr>
            <a:noAutofit/>
          </a:bodyPr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777240" y="2346965"/>
            <a:ext cx="7147560" cy="6797037"/>
          </a:xfrm>
        </p:spPr>
        <p:txBody>
          <a:bodyPr>
            <a:norm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সৌরজগতের গ্রহ কয়টি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সূর্যের ব্যাস কত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সূর্য থেকে বুধের দুরত্ব কত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বুধের ব্যাস কত কিঃমি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সূর্যকে প্রদক্ষিন করতে বুধের সময় লাগে কত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বুধের উপরিতল কিরুপ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বুধের ভূত্বক কিরুপ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7901940" y="2346965"/>
            <a:ext cx="7147560" cy="6797037"/>
          </a:xfrm>
        </p:spPr>
        <p:txBody>
          <a:bodyPr>
            <a:norm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৮টি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১৩ লক্ষ ৮৪ হাজার কিঃমি।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৮ কোটি কিঃমি 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৪৮৫০ কিঃমি।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৮৮ দিন।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চাঁদের মত।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গর্তে ভরা, এবড়ো- থেবড়ো।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58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" y="1066800"/>
            <a:ext cx="15697200" cy="6248400"/>
          </a:xfrm>
        </p:spPr>
        <p:txBody>
          <a:bodyPr>
            <a:normAutofit/>
          </a:bodyPr>
          <a:lstStyle/>
          <a:p>
            <a:pPr algn="ctr"/>
            <a:r>
              <a:rPr lang="bn-BD" dirty="0">
                <a:latin typeface="Shonar Bangla" pitchFamily="34" charset="0"/>
                <a:cs typeface="Shonar Bangla" pitchFamily="34" charset="0"/>
              </a:rPr>
              <a:t>বাড়ীর কাজ</a:t>
            </a:r>
            <a:br>
              <a:rPr lang="bn-BD" dirty="0">
                <a:latin typeface="Shonar Bangla" pitchFamily="34" charset="0"/>
                <a:cs typeface="Shonar Bangla" pitchFamily="34" charset="0"/>
              </a:rPr>
            </a:br>
            <a:br>
              <a:rPr lang="bn-BD" dirty="0">
                <a:latin typeface="Shonar Bangla" pitchFamily="34" charset="0"/>
                <a:cs typeface="Shonar Bangla" pitchFamily="34" charset="0"/>
              </a:rPr>
            </a:br>
            <a:r>
              <a:rPr lang="bn-BD" dirty="0">
                <a:latin typeface="Shonar Bangla" pitchFamily="34" charset="0"/>
                <a:cs typeface="Shonar Bangla" pitchFamily="34" charset="0"/>
              </a:rPr>
              <a:t>সূর্য কেন সৌরজগতের গুরুত্বপূণ জোতিস্ক।</a:t>
            </a:r>
            <a:br>
              <a:rPr lang="bn-BD" dirty="0">
                <a:latin typeface="Shonar Bangla" pitchFamily="34" charset="0"/>
                <a:cs typeface="Shonar Bangla" pitchFamily="34" charset="0"/>
              </a:rPr>
            </a:br>
            <a:br>
              <a:rPr lang="bn-BD" dirty="0">
                <a:latin typeface="Shonar Bangla" pitchFamily="34" charset="0"/>
                <a:cs typeface="Shonar Bangla" pitchFamily="34" charset="0"/>
              </a:rPr>
            </a:br>
            <a:r>
              <a:rPr lang="bn-BD" dirty="0">
                <a:latin typeface="Shonar Bangla" pitchFamily="34" charset="0"/>
                <a:cs typeface="Shonar Bangla" pitchFamily="34" charset="0"/>
              </a:rPr>
              <a:t>বুধ গ্রহে প্রাণীর অস্তিত্ব নেই কেন লিখ।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928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D2A3E39-0978-4A91-B548-F7EDD4AEF09A}"/>
              </a:ext>
            </a:extLst>
          </p:cNvPr>
          <p:cNvSpPr txBox="1">
            <a:spLocks/>
          </p:cNvSpPr>
          <p:nvPr/>
        </p:nvSpPr>
        <p:spPr>
          <a:xfrm>
            <a:off x="0" y="3962400"/>
            <a:ext cx="15544800" cy="1274195"/>
          </a:xfrm>
          <a:prstGeom prst="rect">
            <a:avLst/>
          </a:prstGeom>
          <a:noFill/>
          <a:ln w="15875" cap="flat" cmpd="sng" algn="ctr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marL="335288" indent="-335288" algn="l" defTabSz="1005863" rtl="0" eaLnBrk="1" latinLnBrk="0" hangingPunct="1">
              <a:lnSpc>
                <a:spcPct val="120000"/>
              </a:lnSpc>
              <a:spcBef>
                <a:spcPts val="1467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933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1005863" indent="-335288" algn="l" defTabSz="1005863" rtl="0" eaLnBrk="1" latinLnBrk="0" hangingPunct="1">
              <a:lnSpc>
                <a:spcPct val="120000"/>
              </a:lnSpc>
              <a:spcBef>
                <a:spcPts val="7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347" kern="1200" cap="none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676438" indent="-335288" algn="l" defTabSz="1005863" rtl="0" eaLnBrk="1" latinLnBrk="0" hangingPunct="1">
              <a:lnSpc>
                <a:spcPct val="120000"/>
              </a:lnSpc>
              <a:spcBef>
                <a:spcPts val="7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347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2347013" indent="-335288" algn="l" defTabSz="1005863" rtl="0" eaLnBrk="1" latinLnBrk="0" hangingPunct="1">
              <a:lnSpc>
                <a:spcPct val="120000"/>
              </a:lnSpc>
              <a:spcBef>
                <a:spcPts val="7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53" kern="1200" cap="none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3017589" indent="-335288" algn="l" defTabSz="1005863" rtl="0" eaLnBrk="1" latinLnBrk="0" hangingPunct="1">
              <a:lnSpc>
                <a:spcPct val="120000"/>
              </a:lnSpc>
              <a:spcBef>
                <a:spcPts val="7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76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3688164" indent="-335288" algn="l" defTabSz="1341150" rtl="0" eaLnBrk="1" latinLnBrk="0" hangingPunct="1">
              <a:lnSpc>
                <a:spcPct val="120000"/>
              </a:lnSpc>
              <a:spcBef>
                <a:spcPts val="7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76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4358739" indent="-335288" algn="l" defTabSz="1341150" rtl="0" eaLnBrk="1" latinLnBrk="0" hangingPunct="1">
              <a:lnSpc>
                <a:spcPct val="120000"/>
              </a:lnSpc>
              <a:spcBef>
                <a:spcPts val="7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76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5029314" indent="-335288" algn="l" defTabSz="1341150" rtl="0" eaLnBrk="1" latinLnBrk="0" hangingPunct="1">
              <a:lnSpc>
                <a:spcPct val="120000"/>
              </a:lnSpc>
              <a:spcBef>
                <a:spcPts val="7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760" kern="1200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5699890" indent="-335288" algn="l" defTabSz="1341150" rtl="0" eaLnBrk="1" latinLnBrk="0" hangingPunct="1">
              <a:lnSpc>
                <a:spcPct val="120000"/>
              </a:lnSpc>
              <a:spcBef>
                <a:spcPts val="73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760" kern="1200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bn-BD" sz="6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1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oming flowers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5544800" cy="10058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90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4487" y="1274473"/>
            <a:ext cx="4197377" cy="552825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FF4BF-3B85-44AA-9A9F-0D662ABAE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3400" y="1714500"/>
            <a:ext cx="8077200" cy="46482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3200" b="1" dirty="0">
                <a:solidFill>
                  <a:srgbClr val="7030A0"/>
                </a:solidFill>
                <a:latin typeface="NikoshBAN"/>
                <a:cs typeface="Siyam Rupali" panose="02000500000000020004" pitchFamily="2" charset="0"/>
              </a:rPr>
              <a:t>বিষ্ণু পদ মল্লিক</a:t>
            </a:r>
            <a:endParaRPr lang="bn-BD" sz="3200" b="1" dirty="0">
              <a:solidFill>
                <a:srgbClr val="0070C0"/>
              </a:solidFill>
              <a:latin typeface="NikoshBAN"/>
              <a:cs typeface="Siyam Rupali" panose="02000500000000020004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solidFill>
                  <a:srgbClr val="0070C0"/>
                </a:solidFill>
                <a:latin typeface="NikoshBAN"/>
                <a:cs typeface="Siyam Rupali" panose="02000500000000020004" pitchFamily="2" charset="0"/>
              </a:rPr>
              <a:t>সিনিয়র</a:t>
            </a:r>
            <a:r>
              <a:rPr lang="bn-BD" sz="3200" b="1" dirty="0">
                <a:solidFill>
                  <a:srgbClr val="0070C0"/>
                </a:solidFill>
                <a:latin typeface="NikoshBAN"/>
                <a:cs typeface="Siyam Rupali" panose="02000500000000020004" pitchFamily="2" charset="0"/>
              </a:rPr>
              <a:t> শিক্ষক (বিজ্ঞান) </a:t>
            </a:r>
          </a:p>
          <a:p>
            <a:pPr marL="0" indent="0" algn="ctr">
              <a:buNone/>
            </a:pPr>
            <a:r>
              <a:rPr lang="bn-BD" sz="3200" b="1" dirty="0">
                <a:solidFill>
                  <a:srgbClr val="0070C0"/>
                </a:solidFill>
                <a:latin typeface="NikoshBAN"/>
                <a:cs typeface="Siyam Rupali" panose="02000500000000020004" pitchFamily="2" charset="0"/>
              </a:rPr>
              <a:t>বি, এসসি-বি, এড</a:t>
            </a:r>
          </a:p>
          <a:p>
            <a:pPr marL="0" indent="0" algn="ctr">
              <a:buNone/>
            </a:pPr>
            <a:r>
              <a:rPr lang="bn-BD" sz="3200" b="1" dirty="0">
                <a:solidFill>
                  <a:schemeClr val="accent6">
                    <a:lumMod val="75000"/>
                  </a:schemeClr>
                </a:solidFill>
                <a:latin typeface="NikoshBAN"/>
                <a:cs typeface="Siyam Rupali" panose="02000500000000020004" pitchFamily="2" charset="0"/>
              </a:rPr>
              <a:t>রামভদ্রপুর আর,এম উচ্চ বিদ্যালয়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NikoshBAN"/>
              <a:cs typeface="Siyam Rupali" panose="02000500000000020004" pitchFamily="2" charset="0"/>
            </a:endParaRPr>
          </a:p>
          <a:p>
            <a:pPr marL="0" indent="0" algn="ctr">
              <a:buNone/>
            </a:pPr>
            <a:r>
              <a:rPr lang="bn-BD" sz="3200" b="1" dirty="0">
                <a:solidFill>
                  <a:schemeClr val="accent6">
                    <a:lumMod val="75000"/>
                  </a:schemeClr>
                </a:solidFill>
                <a:latin typeface="NikoshBAN"/>
                <a:cs typeface="Siyam Rupali" panose="02000500000000020004" pitchFamily="2" charset="0"/>
              </a:rPr>
              <a:t>ভেদরগঞ্জ, শরীয়তপুর ।</a:t>
            </a:r>
          </a:p>
          <a:p>
            <a:pPr marL="0" indent="0" algn="ctr">
              <a:buNone/>
            </a:pPr>
            <a:r>
              <a:rPr lang="bn-BD" sz="3200" b="1" dirty="0">
                <a:solidFill>
                  <a:schemeClr val="accent6">
                    <a:lumMod val="75000"/>
                  </a:schemeClr>
                </a:solidFill>
                <a:latin typeface="NikoshBAN"/>
                <a:cs typeface="Siyam Rupali" panose="02000500000000020004" pitchFamily="2" charset="0"/>
              </a:rPr>
              <a:t>ইমেইলঃ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NikoshBAN"/>
                <a:cs typeface="Siyam Rupali" panose="02000500000000020004" pitchFamily="2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NikoshBAN"/>
                <a:cs typeface="Siyam Rupali" panose="02000500000000020004" pitchFamily="2" charset="0"/>
              </a:rPr>
              <a:t>bishnumallikocean@gmail.com</a:t>
            </a:r>
            <a:endParaRPr lang="bn-BD" sz="3200" b="1" u="sng" dirty="0">
              <a:solidFill>
                <a:srgbClr val="FF0000"/>
              </a:solidFill>
              <a:latin typeface="NikoshBAN"/>
              <a:cs typeface="Siyam Rupali" panose="02000500000000020004" pitchFamily="2" charset="0"/>
            </a:endParaRP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4482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3" name="drumroll.wav"/>
          </p:stSnd>
        </p:sndAc>
      </p:transition>
    </mc:Choice>
    <mc:Fallback>
      <p:transition spd="slow">
        <p:split orient="vert"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C70105-F4E6-4ACE-8C07-838437612A48}"/>
              </a:ext>
            </a:extLst>
          </p:cNvPr>
          <p:cNvSpPr txBox="1"/>
          <p:nvPr/>
        </p:nvSpPr>
        <p:spPr>
          <a:xfrm>
            <a:off x="0" y="1905268"/>
            <a:ext cx="15544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00B050"/>
                </a:solidFill>
                <a:latin typeface="NikoshBAN"/>
                <a:cs typeface="Shonar Bangla" pitchFamily="34" charset="0"/>
              </a:rPr>
              <a:t>শ্রেণিঃ নবম ও দশম</a:t>
            </a:r>
          </a:p>
          <a:p>
            <a:pPr algn="ctr"/>
            <a:r>
              <a:rPr lang="bn-BD" sz="8000" b="1" dirty="0">
                <a:solidFill>
                  <a:srgbClr val="00B050"/>
                </a:solidFill>
                <a:latin typeface="NikoshBAN"/>
                <a:cs typeface="Shonar Bangla" pitchFamily="34" charset="0"/>
              </a:rPr>
              <a:t>বিষয়ঃ ভূগোল</a:t>
            </a:r>
          </a:p>
          <a:p>
            <a:pPr algn="ctr"/>
            <a:r>
              <a:rPr lang="bn-BD" sz="8000" b="1" dirty="0">
                <a:solidFill>
                  <a:srgbClr val="00B050"/>
                </a:solidFill>
                <a:latin typeface="NikoshBAN"/>
                <a:cs typeface="Shonar Bangla" pitchFamily="34" charset="0"/>
              </a:rPr>
              <a:t>অধ্যায়ঃ দ্বিতীয়</a:t>
            </a:r>
          </a:p>
          <a:p>
            <a:pPr algn="ctr"/>
            <a:r>
              <a:rPr lang="bn-BD" sz="8000" b="1" dirty="0">
                <a:solidFill>
                  <a:srgbClr val="00B050"/>
                </a:solidFill>
                <a:latin typeface="NikoshBAN"/>
                <a:cs typeface="Shonar Bangla" pitchFamily="34" charset="0"/>
              </a:rPr>
              <a:t>সৌরজগৎ</a:t>
            </a:r>
          </a:p>
          <a:p>
            <a:pPr algn="ctr"/>
            <a:r>
              <a:rPr lang="bn-BD" sz="8000" b="1" dirty="0">
                <a:solidFill>
                  <a:srgbClr val="00B050"/>
                </a:solidFill>
                <a:latin typeface="NikoshBAN"/>
                <a:cs typeface="Shonar Bangla" pitchFamily="34" charset="0"/>
              </a:rPr>
              <a:t>সময়ঃ৫০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3211150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1991"/>
            <a:ext cx="15653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সৌরজগত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1501930"/>
            <a:ext cx="4264203" cy="3121774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09" y="1463461"/>
            <a:ext cx="4282920" cy="31217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4925648"/>
            <a:ext cx="4264203" cy="29605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123" y="1463458"/>
            <a:ext cx="4130582" cy="31217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09" y="4942054"/>
            <a:ext cx="4282921" cy="293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123" y="4938408"/>
            <a:ext cx="4130582" cy="29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609600"/>
            <a:ext cx="15544800" cy="6553200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60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শিখন ফলঃ</a:t>
            </a:r>
            <a:endParaRPr lang="en-US" sz="60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  <a:p>
            <a:pPr marL="685800" indent="-685800" algn="ctr">
              <a:buFont typeface="+mj-lt"/>
              <a:buAutoNum type="romanLcPeriod"/>
            </a:pPr>
            <a:r>
              <a:rPr lang="bn-BD" sz="6000" b="1" dirty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সৌরজগতের সংজ্ঞা বলতে পারবে ।</a:t>
            </a:r>
          </a:p>
          <a:p>
            <a:pPr marL="685800" indent="-685800" algn="ctr">
              <a:buFont typeface="+mj-lt"/>
              <a:buAutoNum type="romanLcPeriod"/>
            </a:pPr>
            <a:r>
              <a:rPr lang="bn-BD" sz="6000" b="1" dirty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 সৌরজগতের গ্রহ কয়টি কি কি তা বলতে পারবে।</a:t>
            </a:r>
            <a:endParaRPr lang="en-US" sz="6000" b="1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pPr marL="685800" indent="-685800" algn="ctr">
              <a:buFont typeface="+mj-lt"/>
              <a:buAutoNum type="romanLcPeriod"/>
            </a:pPr>
            <a:r>
              <a:rPr lang="bn-BD" sz="6000" b="1" dirty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সূর্যের বর্ণনা দিতে পারবে ।</a:t>
            </a:r>
          </a:p>
          <a:p>
            <a:pPr marL="685800" indent="-685800" algn="ctr">
              <a:buFont typeface="+mj-lt"/>
              <a:buAutoNum type="romanLcPeriod"/>
            </a:pPr>
            <a:r>
              <a:rPr lang="bn-BD" sz="6000" b="1" dirty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বুধ গ্রহের বর্ণনা করতে পারবে ।</a:t>
            </a:r>
          </a:p>
          <a:p>
            <a:pPr marL="0" indent="0" algn="ctr">
              <a:buNone/>
            </a:pPr>
            <a:endParaRPr lang="bn-BD" sz="6000" b="1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bn-BD" sz="60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4314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5544800" cy="914400"/>
          </a:xfr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সূর্য এবং এর গ্রহ , উপগ্রহ, গ্রহণুপুঞ্জ, ধূমকেতু, উল্কা নিয়ে সূর্যের যে পরিবার তাকে বলা হয় সৌরজগৎ।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8734"/>
            <a:ext cx="15544800" cy="748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413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6220" y="-506730"/>
            <a:ext cx="7315200" cy="49149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সৌরজগতের গ্রহগুলো নিম্নরুপ</a:t>
            </a:r>
            <a:endParaRPr lang="en-GB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5571764" y="2754957"/>
            <a:ext cx="1232746" cy="491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4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6294220" y="3106172"/>
            <a:ext cx="1176979" cy="491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4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9" name="Rectangle 17"/>
          <p:cNvSpPr>
            <a:spLocks noChangeArrowheads="1"/>
          </p:cNvSpPr>
          <p:nvPr/>
        </p:nvSpPr>
        <p:spPr bwMode="auto">
          <a:xfrm>
            <a:off x="7018200" y="3475110"/>
            <a:ext cx="1176979" cy="491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4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0" name="Rectangle 18"/>
          <p:cNvSpPr>
            <a:spLocks noChangeArrowheads="1"/>
          </p:cNvSpPr>
          <p:nvPr/>
        </p:nvSpPr>
        <p:spPr bwMode="auto">
          <a:xfrm>
            <a:off x="7497798" y="3826326"/>
            <a:ext cx="1176979" cy="491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4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1" name="Rectangle 19"/>
          <p:cNvSpPr>
            <a:spLocks noChangeArrowheads="1"/>
          </p:cNvSpPr>
          <p:nvPr/>
        </p:nvSpPr>
        <p:spPr bwMode="auto">
          <a:xfrm>
            <a:off x="8090423" y="4180763"/>
            <a:ext cx="1176979" cy="491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4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2" name="Rectangle 20"/>
          <p:cNvSpPr>
            <a:spLocks noChangeArrowheads="1"/>
          </p:cNvSpPr>
          <p:nvPr/>
        </p:nvSpPr>
        <p:spPr bwMode="auto">
          <a:xfrm>
            <a:off x="8828149" y="4531979"/>
            <a:ext cx="1176979" cy="491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4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3" name="Rectangle 21"/>
          <p:cNvSpPr>
            <a:spLocks noChangeArrowheads="1"/>
          </p:cNvSpPr>
          <p:nvPr/>
        </p:nvSpPr>
        <p:spPr bwMode="auto">
          <a:xfrm>
            <a:off x="9336768" y="4929915"/>
            <a:ext cx="1176979" cy="491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4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4" name="Rectangle 22"/>
          <p:cNvSpPr>
            <a:spLocks noChangeArrowheads="1"/>
          </p:cNvSpPr>
          <p:nvPr/>
        </p:nvSpPr>
        <p:spPr bwMode="auto">
          <a:xfrm>
            <a:off x="10131007" y="5282742"/>
            <a:ext cx="1176979" cy="491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4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5" name="Rectangle 23"/>
          <p:cNvSpPr>
            <a:spLocks noChangeArrowheads="1"/>
          </p:cNvSpPr>
          <p:nvPr/>
        </p:nvSpPr>
        <p:spPr bwMode="auto">
          <a:xfrm>
            <a:off x="10862623" y="5650068"/>
            <a:ext cx="1176979" cy="491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4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562602" y="2819400"/>
            <a:ext cx="1109471" cy="3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16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বুধ</a:t>
            </a:r>
            <a:endParaRPr lang="en-GB" sz="1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487105" y="3863380"/>
            <a:ext cx="1109471" cy="3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1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endParaRPr lang="en-GB" sz="1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081258" y="4230706"/>
            <a:ext cx="1109471" cy="3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1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বৃহস্পতি</a:t>
            </a:r>
            <a:endParaRPr lang="en-GB" sz="1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803710" y="4583533"/>
            <a:ext cx="1109471" cy="3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1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শনি</a:t>
            </a:r>
            <a:endParaRPr lang="en-GB" sz="1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0113560" y="5316574"/>
            <a:ext cx="1109471" cy="3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1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নেপচুন</a:t>
            </a:r>
            <a:endParaRPr lang="en-GB" sz="1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399389" y="4937971"/>
            <a:ext cx="1109471" cy="3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1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ইউরেনাস</a:t>
            </a:r>
            <a:endParaRPr lang="en-GB" sz="1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0929828" y="5691955"/>
            <a:ext cx="818895" cy="3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16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প্লুটো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246870" y="3164171"/>
            <a:ext cx="1109471" cy="3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1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শুক্র</a:t>
            </a:r>
            <a:endParaRPr lang="en-GB" sz="1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028890" y="3500887"/>
            <a:ext cx="1109471" cy="3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sz="1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endParaRPr lang="en-GB" sz="1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24B786-103C-42C0-9C27-6738B5C660D9}"/>
              </a:ext>
            </a:extLst>
          </p:cNvPr>
          <p:cNvGrpSpPr/>
          <p:nvPr/>
        </p:nvGrpSpPr>
        <p:grpSpPr>
          <a:xfrm>
            <a:off x="-4114800" y="2655374"/>
            <a:ext cx="1439818" cy="1254034"/>
            <a:chOff x="1518103" y="239259"/>
            <a:chExt cx="1799772" cy="156754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2E4749-EF7C-4C26-9916-CE806BFFECE9}"/>
                </a:ext>
              </a:extLst>
            </p:cNvPr>
            <p:cNvCxnSpPr/>
            <p:nvPr/>
          </p:nvCxnSpPr>
          <p:spPr>
            <a:xfrm flipH="1">
              <a:off x="1914826" y="560693"/>
              <a:ext cx="1020841" cy="8850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24B79B7-A8CC-48BE-8643-1AB23CEFA54F}"/>
                </a:ext>
              </a:extLst>
            </p:cNvPr>
            <p:cNvCxnSpPr/>
            <p:nvPr/>
          </p:nvCxnSpPr>
          <p:spPr>
            <a:xfrm flipH="1" flipV="1">
              <a:off x="1914826" y="653158"/>
              <a:ext cx="1064382" cy="792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5578C09-4994-4AFE-9489-065CA9C63336}"/>
                </a:ext>
              </a:extLst>
            </p:cNvPr>
            <p:cNvCxnSpPr/>
            <p:nvPr/>
          </p:nvCxnSpPr>
          <p:spPr>
            <a:xfrm flipV="1">
              <a:off x="2403474" y="239259"/>
              <a:ext cx="0" cy="1567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E0645AC-7DE1-4D25-9F84-409A6F2DDC0C}"/>
                </a:ext>
              </a:extLst>
            </p:cNvPr>
            <p:cNvCxnSpPr/>
            <p:nvPr/>
          </p:nvCxnSpPr>
          <p:spPr>
            <a:xfrm flipH="1">
              <a:off x="1518103" y="1023031"/>
              <a:ext cx="17997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4A31328-A36F-457D-996D-E5EE800C1BFC}"/>
                </a:ext>
              </a:extLst>
            </p:cNvPr>
            <p:cNvSpPr/>
            <p:nvPr/>
          </p:nvSpPr>
          <p:spPr>
            <a:xfrm>
              <a:off x="1990376" y="611550"/>
              <a:ext cx="826196" cy="8229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4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1886775-BEA2-44D7-A774-B1E08FA2DA49}"/>
                </a:ext>
              </a:extLst>
            </p:cNvPr>
            <p:cNvSpPr txBox="1"/>
            <p:nvPr/>
          </p:nvSpPr>
          <p:spPr>
            <a:xfrm>
              <a:off x="2145792" y="787838"/>
              <a:ext cx="730327" cy="5463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240" dirty="0" err="1">
                  <a:solidFill>
                    <a:schemeClr val="bg1"/>
                  </a:solidFill>
                </a:rPr>
                <a:t>সূর্য</a:t>
              </a:r>
              <a:endParaRPr lang="en-US" sz="224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6634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24 L 5E-6 0.14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6 -0.01752 L 0.51736 -0.017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750"/>
            <a:ext cx="10363200" cy="10028905"/>
          </a:xfrm>
          <a:prstGeom prst="rect">
            <a:avLst/>
          </a:prstGeom>
        </p:spPr>
      </p:pic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-1" y="4663439"/>
            <a:ext cx="15544801" cy="797260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320" cap="non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সূর্য</a:t>
            </a:r>
            <a:endParaRPr lang="en-US" sz="4320" cap="non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095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7711440" cy="8382000"/>
          </a:xfrm>
        </p:spPr>
        <p:txBody>
          <a:bodyPr>
            <a:noAutofit/>
          </a:bodyPr>
          <a:lstStyle/>
          <a:p>
            <a:pPr marL="411480" indent="-411480">
              <a:buFont typeface="+mj-lt"/>
              <a:buAutoNum type="romanLcPeriod"/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নক্ষত্র।</a:t>
            </a:r>
          </a:p>
          <a:p>
            <a:pPr marL="411480" indent="-411480">
              <a:buFont typeface="+mj-lt"/>
              <a:buAutoNum type="romanLcPeriod"/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এটি মাঝারি আকারের হলুদ রঙ্গের নক্ষত্র।</a:t>
            </a:r>
          </a:p>
          <a:p>
            <a:pPr marL="411480" indent="-411480">
              <a:buFont typeface="+mj-lt"/>
              <a:buAutoNum type="romanLcPeriod"/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 ব্যাস প্রায় ১৩ লক্ষ ৮৪ হাজার কিঃমি।</a:t>
            </a:r>
          </a:p>
          <a:p>
            <a:pPr marL="411480" indent="-411480">
              <a:buFont typeface="+mj-lt"/>
              <a:buAutoNum type="romanLcPeriod"/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সৌরজগতের  সবচেয়ে গুরুত্তপূণ জ্যোতিস্ক ।</a:t>
            </a:r>
          </a:p>
          <a:p>
            <a:pPr marL="411480" indent="-411480">
              <a:buFont typeface="+mj-lt"/>
              <a:buAutoNum type="romanLcPeriod"/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পৃথিবী, অন্যান্য গ্রহ, উপগ্রহের তাপ ও আলোর মূল উৎস সূর্য </a:t>
            </a:r>
          </a:p>
          <a:p>
            <a:pPr marL="411480" indent="-411480">
              <a:buFont typeface="+mj-lt"/>
              <a:buAutoNum type="romanLcPeriod"/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সূর্য ছাড়া পৃথিবীতে উদ্ভদজগত ওপ্রানীজগত কিছূই  বাঁচত না ।</a:t>
            </a:r>
          </a:p>
          <a:p>
            <a:pPr marL="411480" indent="-411480">
              <a:buFont typeface="+mj-lt"/>
              <a:buAutoNum type="romanLcPeriod"/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সূর্যকে কেন্দ্র করে ঘুরছে আটটি গ্রহ । </a:t>
            </a:r>
          </a:p>
          <a:p>
            <a:pPr marL="411480" indent="-411480">
              <a:buFont typeface="+mj-lt"/>
              <a:buAutoNum type="romanLcPeriod"/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গ্রহদের মধ্যে বড় বৃহস্পতি এবং ছোট বুধ 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524000"/>
            <a:ext cx="742710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1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575</TotalTime>
  <Words>326</Words>
  <Application>Microsoft Office PowerPoint</Application>
  <PresentationFormat>Custom</PresentationFormat>
  <Paragraphs>78</Paragraphs>
  <Slides>16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NikoshBAN</vt:lpstr>
      <vt:lpstr>Shonar Bangla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সূর্য এবং এর গ্রহ , উপগ্রহ, গ্রহণুপুঞ্জ, ধূমকেতু, উল্কা নিয়ে সূর্যের যে পরিবার তাকে বলা হয় সৌরজগৎ।</vt:lpstr>
      <vt:lpstr>সৌরজগতের গ্রহগুলো নিম্নরুপ</vt:lpstr>
      <vt:lpstr>সূর্য</vt:lpstr>
      <vt:lpstr>PowerPoint Presentation</vt:lpstr>
      <vt:lpstr>PowerPoint Presentation</vt:lpstr>
      <vt:lpstr>বুধ</vt:lpstr>
      <vt:lpstr>PowerPoint Presentation</vt:lpstr>
      <vt:lpstr>মূল্যায়ন</vt:lpstr>
      <vt:lpstr>বাড়ীর কাজ  সূর্য কেন সৌরজগতের গুরুত্বপূণ জোতিস্ক।  বুধ গ্রহে প্রাণীর অস্তিত্ব নেই কেন লিখ।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Bishnu Mallik</cp:lastModifiedBy>
  <cp:revision>157</cp:revision>
  <dcterms:modified xsi:type="dcterms:W3CDTF">2020-01-09T10:28:07Z</dcterms:modified>
</cp:coreProperties>
</file>