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0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6" r:id="rId12"/>
    <p:sldId id="271" r:id="rId13"/>
    <p:sldId id="267" r:id="rId14"/>
    <p:sldId id="272" r:id="rId15"/>
    <p:sldId id="268" r:id="rId16"/>
    <p:sldId id="265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26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14" y="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E7B7A2-F145-4531-8928-3D482E5269E3}" type="datetimeFigureOut">
              <a:rPr lang="en-US" smtClean="0"/>
              <a:t>1/9/2020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A3A59-8DDA-43C4-A630-CD0DBE4F9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636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A3A59-8DDA-43C4-A630-CD0DBE4F90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74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A3A59-8DDA-43C4-A630-CD0DBE4F90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115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A3A59-8DDA-43C4-A630-CD0DBE4F90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882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A3A59-8DDA-43C4-A630-CD0DBE4F908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159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F4886-C889-4562-B7DA-F6D22BAFB0EF}" type="datetime1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ALAM. RZZAK HWOLADER ACADEMY MADARIPUR SADOR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9CBB-63D0-4DEA-91F0-F945DA0BC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33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3AA95-B8FC-4477-A467-15A0CDFE5BBF}" type="datetime1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ALAM. RZZAK HWOLADER ACADEMY MADARIPUR SADOR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9CBB-63D0-4DEA-91F0-F945DA0BC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2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468D8-25A5-4C01-8209-97AAB3E96193}" type="datetime1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ALAM. RZZAK HWOLADER ACADEMY MADARIPUR SADOR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9CBB-63D0-4DEA-91F0-F945DA0BC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54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5F3EB-1B78-4FC5-A990-7FDB814A6355}" type="datetime1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ALAM. RZZAK HWOLADER ACADEMY MADARIPUR SADOR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9CBB-63D0-4DEA-91F0-F945DA0BC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91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95963-2D10-45D3-B971-FCB54C4130AC}" type="datetime1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ALAM. RZZAK HWOLADER ACADEMY MADARIPUR SADOR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9CBB-63D0-4DEA-91F0-F945DA0BC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91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32C04-CE20-4A7F-B634-9805BE7E47C9}" type="datetime1">
              <a:rPr lang="en-US" smtClean="0"/>
              <a:t>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ALAM. RZZAK HWOLADER ACADEMY MADARIPUR SADOR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9CBB-63D0-4DEA-91F0-F945DA0BC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60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EF332-7889-40BF-94D9-B28A1FA20CBC}" type="datetime1">
              <a:rPr lang="en-US" smtClean="0"/>
              <a:t>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ALAM. RZZAK HWOLADER ACADEMY MADARIPUR SADOR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9CBB-63D0-4DEA-91F0-F945DA0BC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78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E1F2-502F-43DE-9B49-E6BE6D53FCA7}" type="datetime1">
              <a:rPr lang="en-US" smtClean="0"/>
              <a:t>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ALAM. RZZAK HWOLADER ACADEMY MADARIPUR SADOR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9CBB-63D0-4DEA-91F0-F945DA0BC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92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6D81-D227-4FDB-97E7-0376E247BC84}" type="datetime1">
              <a:rPr lang="en-US" smtClean="0"/>
              <a:t>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ALAM. RZZAK HWOLADER ACADEMY MADARIPUR SADOR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9CBB-63D0-4DEA-91F0-F945DA0BC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F473-C895-4E68-9ADF-4AA584038267}" type="datetime1">
              <a:rPr lang="en-US" smtClean="0"/>
              <a:t>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ALAM. RZZAK HWOLADER ACADEMY MADARIPUR SADOR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9CBB-63D0-4DEA-91F0-F945DA0BC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23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3D538-31ED-4A94-BEF1-A8ED33EAFD1E}" type="datetime1">
              <a:rPr lang="en-US" smtClean="0"/>
              <a:t>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ALAM. RZZAK HWOLADER ACADEMY MADARIPUR SADOR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9CBB-63D0-4DEA-91F0-F945DA0BC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27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9E918-1059-494A-BC1C-8E2212774C3A}" type="datetime1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MD.MAHABUB ALAM. RZZAK HWOLADER ACADEMY MADARIPUR SADOR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89CBB-63D0-4DEA-91F0-F945DA0BC0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795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40091" y="0"/>
            <a:ext cx="12192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2" b="54192"/>
          <a:stretch/>
        </p:blipFill>
        <p:spPr>
          <a:xfrm>
            <a:off x="655094" y="434596"/>
            <a:ext cx="10604310" cy="12304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1334987" y="5634771"/>
            <a:ext cx="9435596" cy="707886"/>
          </a:xfrm>
          <a:prstGeom prst="rect">
            <a:avLst/>
          </a:prstGeom>
          <a:solidFill>
            <a:srgbClr val="00B05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BD" sz="4000" b="1" dirty="0" smtClean="0">
                <a:ln/>
                <a:solidFill>
                  <a:schemeClr val="accent4"/>
                </a:solidFill>
              </a:rPr>
              <a:t>শ্রেণির সকল শিক্ষার্থী কে স্বাগতম</a:t>
            </a:r>
            <a:r>
              <a:rPr lang="en-US" sz="40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bn-BD" sz="4000" b="1" dirty="0" smtClean="0">
                <a:ln/>
                <a:solidFill>
                  <a:srgbClr val="FF0000"/>
                </a:solidFill>
              </a:rPr>
              <a:t>ও</a:t>
            </a:r>
            <a:r>
              <a:rPr lang="bn-BD" sz="20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en-US" sz="20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bn-BD" sz="4000" b="1" dirty="0" smtClean="0">
                <a:ln/>
                <a:solidFill>
                  <a:srgbClr val="00B0F0"/>
                </a:solidFill>
              </a:rPr>
              <a:t>শুভেচ্ছা</a:t>
            </a:r>
            <a:endParaRPr lang="en-US" sz="4000" b="1" cap="none" spc="0" dirty="0">
              <a:ln/>
              <a:solidFill>
                <a:srgbClr val="00B0F0"/>
              </a:solidFill>
              <a:effectLst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8BCB1-7C20-4610-BFCC-DEF6F1476AEB}" type="datetime1">
              <a:rPr lang="en-US" smtClean="0">
                <a:solidFill>
                  <a:srgbClr val="FFFF00"/>
                </a:solidFill>
              </a:rPr>
              <a:t>1/9/2020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MD.MAHABUB ALAM. RZZAK HWOLADER ACADEMY MADARIPUR SADOR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9CBB-63D0-4DEA-91F0-F945DA0BC0DD}" type="slidenum">
              <a:rPr lang="en-US" smtClean="0">
                <a:solidFill>
                  <a:srgbClr val="FFFF00"/>
                </a:solidFill>
              </a:rPr>
              <a:t>1</a:t>
            </a:fld>
            <a:endParaRPr lang="en-US">
              <a:solidFill>
                <a:srgbClr val="FFFF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7" r="811"/>
          <a:stretch/>
        </p:blipFill>
        <p:spPr>
          <a:xfrm>
            <a:off x="2129619" y="1905140"/>
            <a:ext cx="7852581" cy="34895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9940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5F3EB-1B78-4FC5-A990-7FDB814A6355}" type="datetime1">
              <a:rPr lang="en-US" smtClean="0">
                <a:solidFill>
                  <a:srgbClr val="FFFF00"/>
                </a:solidFill>
              </a:rPr>
              <a:t>1/9/2020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MD.MAHABUB ALAM. RZZAK HWOLADER ACADEMY MADARIPUR SADOR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9CBB-63D0-4DEA-91F0-F945DA0BC0DD}" type="slidenum">
              <a:rPr lang="en-US" smtClean="0">
                <a:solidFill>
                  <a:srgbClr val="FFFF00"/>
                </a:solidFill>
              </a:rPr>
              <a:t>10</a:t>
            </a:fld>
            <a:endParaRPr lang="en-US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64322" y="101308"/>
            <a:ext cx="54633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5400" b="1" cap="none" spc="0" dirty="0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ইমানের সাতটি মূল বিষয়</a:t>
            </a:r>
            <a:endParaRPr lang="en-US" sz="5400" b="1" cap="none" spc="0" dirty="0">
              <a:ln/>
              <a:solidFill>
                <a:schemeClr val="accent4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54700" y="1498413"/>
            <a:ext cx="7361311" cy="566308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914400" indent="-914400" algn="ctr">
              <a:buFont typeface="+mj-lt"/>
              <a:buAutoNum type="arabicPeriod"/>
            </a:pPr>
            <a:r>
              <a:rPr lang="bn-BD" sz="4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 তায়ালার প্রতিবিশ্বাস</a:t>
            </a:r>
          </a:p>
          <a:p>
            <a:pPr marL="914400" indent="-914400" algn="ctr">
              <a:buFont typeface="+mj-lt"/>
              <a:buAutoNum type="arabicPeriod"/>
            </a:pPr>
            <a:r>
              <a:rPr lang="bn-BD" sz="4400" b="1" cap="none" spc="0" dirty="0" smtClean="0">
                <a:ln/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ফেরেশতা গনের প্রতি বিশ্বাস</a:t>
            </a:r>
          </a:p>
          <a:p>
            <a:pPr marL="914400" indent="-914400" algn="ctr">
              <a:buFont typeface="+mj-lt"/>
              <a:buAutoNum type="arabicPeriod"/>
            </a:pPr>
            <a:r>
              <a:rPr lang="bn-BD" sz="4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আসমানি কিতাব সমূ</a:t>
            </a:r>
            <a:r>
              <a:rPr lang="bn-BD" sz="4400" b="1" u="sng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হের প্রতি বিশ্বাস</a:t>
            </a:r>
          </a:p>
          <a:p>
            <a:pPr marL="914400" indent="-914400" algn="ctr">
              <a:buFont typeface="+mj-lt"/>
              <a:buAutoNum type="arabicPeriod"/>
            </a:pPr>
            <a:r>
              <a:rPr lang="bn-BD" sz="4400" b="1" u="sng" cap="none" spc="0" dirty="0" smtClean="0">
                <a:ln/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নবি-রাসুলগণের প্রতি বিশ্বাস</a:t>
            </a:r>
          </a:p>
          <a:p>
            <a:pPr marL="914400" indent="-914400" algn="ctr">
              <a:buFont typeface="+mj-lt"/>
              <a:buAutoNum type="arabicPeriod"/>
            </a:pPr>
            <a:r>
              <a:rPr lang="bn-BD" sz="4400" b="1" u="sng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আখিরাতের প্রতি বিশ্বাস</a:t>
            </a:r>
          </a:p>
          <a:p>
            <a:pPr marL="914400" indent="-914400" algn="ctr">
              <a:buFont typeface="+mj-lt"/>
              <a:buAutoNum type="arabicPeriod"/>
            </a:pPr>
            <a:r>
              <a:rPr lang="bn-BD" sz="4400" b="1" u="sng" cap="none" spc="0" dirty="0" smtClean="0">
                <a:ln/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তকদিরের প্রতি বিশ্বাস</a:t>
            </a:r>
          </a:p>
          <a:p>
            <a:pPr marL="914400" indent="-914400" algn="ctr">
              <a:buFont typeface="+mj-lt"/>
              <a:buAutoNum type="arabicPeriod"/>
            </a:pPr>
            <a:r>
              <a:rPr lang="bn-BD" sz="4400" b="1" u="sng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মৃত্যুর পর পুনরুথ্থানে বিশ্বাস।</a:t>
            </a:r>
            <a:endParaRPr lang="bn-BD" sz="4400" b="1" u="sng" cap="none" spc="0" dirty="0" smtClean="0">
              <a:ln/>
              <a:solidFill>
                <a:srgbClr val="0070C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914400" indent="-914400" algn="ctr">
              <a:buFont typeface="+mj-lt"/>
              <a:buAutoNum type="arabicPeriod"/>
            </a:pPr>
            <a:endParaRPr lang="en-US" sz="5400" b="1" cap="none" spc="0" dirty="0">
              <a:ln/>
              <a:solidFill>
                <a:schemeClr val="accent3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81400" y="1161115"/>
            <a:ext cx="5246276" cy="457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27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প্রঃ- ইসলামের মূলবিষয়ের প্রতি বিশ্বাস না করলে কি হয় ?</a:t>
            </a:r>
          </a:p>
          <a:p>
            <a:pPr algn="ctr"/>
            <a:r>
              <a:rPr lang="bn-BD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উঃ- ইসলামের মূল বিষয়ের প্রতি বিশ্বাস না করলে ইনান হারা কাফের </a:t>
            </a:r>
          </a:p>
          <a:p>
            <a:pPr algn="ctr"/>
            <a:r>
              <a:rPr lang="bn-BD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 যাবে। পরিনামে মৃত্যুর পর অনন্ত কালের জন্য জাহান্নামের শাস্তি</a:t>
            </a:r>
          </a:p>
          <a:p>
            <a:pPr algn="ctr"/>
            <a:r>
              <a:rPr lang="bn-BD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ভোগ করতে হবে।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5F3EB-1B78-4FC5-A990-7FDB814A6355}" type="datetime1">
              <a:rPr lang="en-US" smtClean="0">
                <a:solidFill>
                  <a:srgbClr val="FFFF00"/>
                </a:solidFill>
              </a:rPr>
              <a:t>1/9/2020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MD.MAHABUB ALAM. RZZAK HWOLADER ACADEMY MADARIPUR SADOR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9CBB-63D0-4DEA-91F0-F945DA0BC0DD}" type="slidenum">
              <a:rPr lang="en-US" smtClean="0">
                <a:solidFill>
                  <a:srgbClr val="FFFF00"/>
                </a:solidFill>
              </a:rPr>
              <a:t>11</a:t>
            </a:fld>
            <a:endParaRPr lang="en-US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32673" y="155896"/>
            <a:ext cx="26872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79543" y="1194179"/>
            <a:ext cx="4531057" cy="8188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11" t="32039" r="26031" b="32935"/>
          <a:stretch/>
        </p:blipFill>
        <p:spPr>
          <a:xfrm>
            <a:off x="5217994" y="1485982"/>
            <a:ext cx="1756012" cy="19685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6951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5F3EB-1B78-4FC5-A990-7FDB814A6355}" type="datetime1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ALAM. RZZAK HWOLADER ACADEMY MADARIPUR SADOR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9CBB-63D0-4DEA-91F0-F945DA0BC0DD}" type="slidenum">
              <a:rPr lang="en-US" smtClean="0"/>
              <a:t>12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97413"/>
            <a:ext cx="12191999" cy="6740307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bn-BD" sz="7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৪টি সুফল ১।সৎ-চরিত্র বান হবে </a:t>
            </a:r>
            <a:endParaRPr lang="en-US" sz="72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7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২।সকল মানুষ তাকে ভালবাসবে</a:t>
            </a:r>
          </a:p>
          <a:p>
            <a:pPr algn="ctr"/>
            <a:r>
              <a:rPr lang="bn-BD" sz="7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৩।পরিবার,সমাজ ও দেশে শান্তি বিরাজ করবে </a:t>
            </a:r>
            <a:endParaRPr lang="en-US" sz="72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7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৩।মৃত্যুর পর অনন্তকালের জন্য</a:t>
            </a:r>
          </a:p>
          <a:p>
            <a:pPr algn="ctr"/>
            <a:r>
              <a:rPr lang="bn-BD" sz="72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চিরস্থাই জান্নাত পাবে।</a:t>
            </a:r>
            <a:endParaRPr lang="en-US" sz="72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65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28600"/>
            <a:ext cx="12192000" cy="67214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5F3EB-1B78-4FC5-A990-7FDB814A6355}" type="datetime1">
              <a:rPr lang="en-US" smtClean="0">
                <a:solidFill>
                  <a:srgbClr val="FFFF00"/>
                </a:solidFill>
              </a:rPr>
              <a:t>1/9/2020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MD.MAHABUB ALAM. RZZAK HWOLADER ACADEMY MADARIPUR SADOR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9CBB-63D0-4DEA-91F0-F945DA0BC0DD}" type="slidenum">
              <a:rPr lang="en-US" smtClean="0">
                <a:solidFill>
                  <a:srgbClr val="FFFF00"/>
                </a:solidFill>
              </a:rPr>
              <a:t>13</a:t>
            </a:fld>
            <a:endParaRPr lang="en-US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85572" y="114952"/>
            <a:ext cx="24208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67284" y="684427"/>
            <a:ext cx="3370997" cy="457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103" y="861611"/>
            <a:ext cx="2587323" cy="19404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Rectangle 10"/>
          <p:cNvSpPr/>
          <p:nvPr/>
        </p:nvSpPr>
        <p:spPr>
          <a:xfrm>
            <a:off x="1547679" y="2802103"/>
            <a:ext cx="8986756" cy="35394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প্রঃ- ইমান ও ইসলামের সম্পর্ক কেমন</a:t>
            </a:r>
            <a:endParaRPr lang="en-US" sz="32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উঃ-ইমান ও ইসলামের সম্পর্ক অত্যান্ত গভীর ও অজ্ঞাঙ্গি</a:t>
            </a:r>
          </a:p>
          <a:p>
            <a:pPr algn="ctr"/>
            <a:r>
              <a:rPr lang="bn-BD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ভাবে জরিত।যেমন-ধুয়ার সাথে আগুনের সম্পর্ক,গাছের সাথে ডাল-পালা,</a:t>
            </a:r>
          </a:p>
          <a:p>
            <a:pPr algn="ctr"/>
            <a:r>
              <a:rPr lang="bn-BD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শাখা-প্রশাখা,মূল ও কান্ডের সাথে যে সম্পর্ক,অনুরুপ ভাবে ঘরের সাথে</a:t>
            </a:r>
          </a:p>
          <a:p>
            <a:pPr algn="ctr"/>
            <a:r>
              <a:rPr lang="bn-BD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দরজা-জালানার সাথে যে সম্পর্ক ইমান ও ইসলামের সাথে সেই</a:t>
            </a:r>
          </a:p>
          <a:p>
            <a:pPr algn="ctr"/>
            <a:r>
              <a:rPr lang="bn-BD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সম্পর্ক।এগুলি একটা অন্যটা ছাড়া বিকল বা মূল্য হিন, ইসলাম ও</a:t>
            </a:r>
          </a:p>
          <a:p>
            <a:pPr algn="ctr"/>
            <a:r>
              <a:rPr lang="bn-BD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ইমান একটা ব্যাতিত অন্যটা বিকল বা মূল্য হিন।</a:t>
            </a:r>
          </a:p>
        </p:txBody>
      </p:sp>
    </p:spTree>
    <p:extLst>
      <p:ext uri="{BB962C8B-B14F-4D97-AF65-F5344CB8AC3E}">
        <p14:creationId xmlns:p14="http://schemas.microsoft.com/office/powerpoint/2010/main" val="136550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ইমানের গুরুত্ব-পৃথিবিতে অসংখ্য সৃস্টি কুলের মধ্যে বিনা দরখস্তে যিনি আমাকে সৃস্টির সেরা মানুষ হিসাবে  সৃস্টি করেছেন বিনা বাক্যে তাঁকে রব তাঁর প্রেরিত নবি-রাসুলগন ফেরেস্তাগন কিতাব সমুহ ইত্যাদি মেনে নেয়াই ইমান। আর এটাই তাঁর প্রতি কৃতজ্ঞতা।যে ব্যক্তি এটা অশ্বিকার করবে  সে অকৃতজ্ঞ আর অকৃতজ্ঞের স্রহান ইনশ্চয় জাহান্নাম। সর্বপরি বলা যায় যে দুনিয়া ও আখেরাতের কল্যান তথা মহান আল্লাহ তায়ালার সন্তুস্টিই ইমানের গুরুত্ব। </a:t>
            </a:r>
            <a:endParaRPr lang="en-US" sz="4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5F3EB-1B78-4FC5-A990-7FDB814A6355}" type="datetime1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ALAM. RZZAK HWOLADER ACADEMY MADARIPUR SADOR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9CBB-63D0-4DEA-91F0-F945DA0BC0D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33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35257" y="0"/>
            <a:ext cx="12192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5F3EB-1B78-4FC5-A990-7FDB814A6355}" type="datetime1">
              <a:rPr lang="en-US" smtClean="0">
                <a:solidFill>
                  <a:srgbClr val="FFFF00"/>
                </a:solidFill>
              </a:rPr>
              <a:t>1/9/2020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MD.MAHABUB ALAM. RZZAK HWOLADER ACADEMY MADARIPUR SADOR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9CBB-63D0-4DEA-91F0-F945DA0BC0DD}" type="slidenum">
              <a:rPr lang="en-US" smtClean="0">
                <a:solidFill>
                  <a:srgbClr val="FFFF00"/>
                </a:solidFill>
              </a:rPr>
              <a:t>15</a:t>
            </a:fld>
            <a:endParaRPr lang="en-US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07825" y="191069"/>
            <a:ext cx="2976349" cy="76427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দলিয়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06888" y="996286"/>
            <a:ext cx="6578221" cy="457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2" r="1542" b="1543"/>
          <a:stretch/>
        </p:blipFill>
        <p:spPr>
          <a:xfrm>
            <a:off x="4787990" y="1192999"/>
            <a:ext cx="2691557" cy="18605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Rectangle 10"/>
          <p:cNvSpPr/>
          <p:nvPr/>
        </p:nvSpPr>
        <p:spPr>
          <a:xfrm>
            <a:off x="6003631" y="4237789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4049" y="2967335"/>
            <a:ext cx="10903947" cy="31085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bn-BD" sz="2800" b="1" dirty="0" smtClean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প্রঃ-আল্লাহ তায়ালার পরিচয় দাও।</a:t>
            </a:r>
          </a:p>
          <a:p>
            <a:pPr algn="ctr"/>
            <a:r>
              <a:rPr lang="bn-BD" sz="2800" b="1" cap="none" spc="0" dirty="0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উঃ- আল্লাহ এমন এক সত্যার নাম যিনি তাঁর সত্যা ও গুনাবলিতে এক ও অদ্বিতীয় ।</a:t>
            </a:r>
          </a:p>
          <a:p>
            <a:pPr algn="ctr"/>
            <a:r>
              <a:rPr lang="bn-BD" sz="2800" b="1" cap="none" spc="0" dirty="0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তিনি সকল কিছুর সৃস্টি কর্তা , পালন কর্তা,রক্ষা কর্তা ও ইবাদাতের মালিক।</a:t>
            </a:r>
          </a:p>
          <a:p>
            <a:pPr algn="ctr"/>
            <a:r>
              <a:rPr lang="bn-BD" sz="2800" b="1" cap="none" spc="0" dirty="0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তিনি সকল গুনের আধার। সমস্ত প্রসংসা ও ইবাদত একমাত্র তার জন্যই নির্ধারিত। তিনি পানাহাহার</a:t>
            </a:r>
          </a:p>
          <a:p>
            <a:pPr algn="ctr"/>
            <a:r>
              <a:rPr lang="bn-BD" sz="2800" b="1" cap="none" spc="0" dirty="0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তন্দ্রা-নিদ্রা মুক্ত।আর আল্লাহ তায়ালার প্রতি এরুপ বিশ্বাস স্থাপনই িসলামে সর্ব প্রথম ও প্রধান </a:t>
            </a:r>
          </a:p>
          <a:p>
            <a:pPr algn="ctr"/>
            <a:r>
              <a:rPr lang="bn-BD" sz="2800" b="1" cap="none" spc="0" dirty="0" smtClean="0">
                <a:ln/>
                <a:solidFill>
                  <a:schemeClr val="accent4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 বিষয়।</a:t>
            </a:r>
            <a:endParaRPr lang="en-US" sz="2800" b="1" cap="none" spc="0" dirty="0">
              <a:ln/>
              <a:solidFill>
                <a:schemeClr val="accent4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78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40944"/>
            <a:ext cx="12192000" cy="689894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5F3EB-1B78-4FC5-A990-7FDB814A6355}" type="datetime1">
              <a:rPr lang="en-US" smtClean="0">
                <a:solidFill>
                  <a:srgbClr val="FFFF00"/>
                </a:solidFill>
              </a:rPr>
              <a:t>1/9/2020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MD.MAHABUB ALAM. RZZAK HWOLADER ACADEMY MADARIPUR SADOR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9CBB-63D0-4DEA-91F0-F945DA0BC0DD}" type="slidenum">
              <a:rPr lang="en-US" smtClean="0">
                <a:solidFill>
                  <a:srgbClr val="FFFF00"/>
                </a:solidFill>
              </a:rPr>
              <a:t>16</a:t>
            </a:fld>
            <a:endParaRPr lang="en-US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03629" y="74005"/>
            <a:ext cx="27847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dirty="0" smtClean="0">
                <a:ln w="0"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মূল্যায়ন</a:t>
            </a:r>
            <a:endParaRPr lang="en-US" sz="5400" b="0" cap="none" spc="0" dirty="0">
              <a:ln w="0"/>
              <a:solidFill>
                <a:schemeClr val="accent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08093" y="941697"/>
            <a:ext cx="3225720" cy="4571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10800000" flipV="1">
            <a:off x="8989880" y="1162504"/>
            <a:ext cx="2147555" cy="830997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8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আমনুন</a:t>
            </a:r>
            <a:endParaRPr lang="en-US" sz="4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0665" y="1097558"/>
            <a:ext cx="5262979" cy="830997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ইমান শব্দের মূল ধাতু কি ?</a:t>
            </a:r>
            <a:endParaRPr lang="en-US" sz="4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7588" y="3680787"/>
            <a:ext cx="3486852" cy="923330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আখেরাত কি ?     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03243" y="2353912"/>
            <a:ext cx="3134192" cy="923330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বিশ্বাস/স্বীকৃতি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0665" y="2353912"/>
            <a:ext cx="3486852" cy="923330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ইমান অর্থ কি ?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62382" y="3752328"/>
            <a:ext cx="4875053" cy="707886"/>
          </a:xfrm>
          <a:prstGeom prst="rect">
            <a:avLst/>
          </a:prstGeom>
          <a:solidFill>
            <a:srgbClr val="00B0F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পরকাল / মৃত্যুর পরবর্তি জীবন</a:t>
            </a:r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 rot="10800000" flipV="1">
            <a:off x="6627045" y="1377316"/>
            <a:ext cx="1526353" cy="5468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10800000" flipV="1">
            <a:off x="6627046" y="1653549"/>
            <a:ext cx="1526353" cy="5468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5008728" y="2703691"/>
            <a:ext cx="2143304" cy="5158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rot="10800000" flipV="1">
            <a:off x="5008728" y="2979924"/>
            <a:ext cx="2143304" cy="5158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rot="10800000" flipV="1">
            <a:off x="4407289" y="3980921"/>
            <a:ext cx="1526353" cy="5907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rot="10800000" flipV="1">
            <a:off x="4407290" y="4257154"/>
            <a:ext cx="1526353" cy="5907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77588" y="5023562"/>
            <a:ext cx="3486852" cy="769441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তকদির অর্থ কি ?     </a:t>
            </a:r>
            <a:endParaRPr lang="en-US" sz="4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50583" y="5028320"/>
            <a:ext cx="3486852" cy="769441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4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নির্ধারিত পরিমান     </a:t>
            </a:r>
            <a:endParaRPr lang="en-US" sz="4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 rot="10800000" flipV="1">
            <a:off x="4689981" y="5257370"/>
            <a:ext cx="2143304" cy="5158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rot="10800000" flipV="1">
            <a:off x="4689981" y="5533603"/>
            <a:ext cx="2143304" cy="5158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83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3603"/>
            <a:ext cx="12192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5F3EB-1B78-4FC5-A990-7FDB814A6355}" type="datetime1">
              <a:rPr lang="en-US" smtClean="0">
                <a:solidFill>
                  <a:srgbClr val="FFFF00"/>
                </a:solidFill>
              </a:rPr>
              <a:t>1/9/2020</a:t>
            </a:fld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MD.MAHABUB ALAM. RZZAK HWOLADER ACADEMY MADARIPUR SADOR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9CBB-63D0-4DEA-91F0-F945DA0BC0DD}" type="slidenum">
              <a:rPr lang="en-US" smtClean="0">
                <a:solidFill>
                  <a:srgbClr val="FFFF00"/>
                </a:solidFill>
              </a:rPr>
              <a:t>17</a:t>
            </a:fld>
            <a:endParaRPr lang="en-US">
              <a:solidFill>
                <a:srgbClr val="FFFF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66"/>
          <a:stretch/>
        </p:blipFill>
        <p:spPr>
          <a:xfrm>
            <a:off x="2197291" y="1028293"/>
            <a:ext cx="7233312" cy="34754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Rectangle 13"/>
          <p:cNvSpPr/>
          <p:nvPr/>
        </p:nvSpPr>
        <p:spPr>
          <a:xfrm>
            <a:off x="4779774" y="0"/>
            <a:ext cx="26324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b="1" cap="none" spc="0" dirty="0">
              <a:ln/>
              <a:solidFill>
                <a:schemeClr val="accent4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 flipV="1">
            <a:off x="4531058" y="718556"/>
            <a:ext cx="2976704" cy="4571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flipV="1">
            <a:off x="4533330" y="802716"/>
            <a:ext cx="2976704" cy="4571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07062" y="4683619"/>
            <a:ext cx="114569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dirty="0" smtClean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ইমানেন মূল সাতটি বিষয়বিস্তারিত ভাবে বিশ্লেসন কর।</a:t>
            </a:r>
            <a:endParaRPr lang="en-US" sz="5400" b="0" cap="none" spc="0" dirty="0">
              <a:ln w="0"/>
              <a:solidFill>
                <a:srgbClr val="FFFF00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56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059606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FFFF00"/>
                </a:solidFill>
              </a:rPr>
              <a:t>মোঃমাহাবুব আলম</a:t>
            </a:r>
          </a:p>
          <a:p>
            <a:pPr algn="ctr"/>
            <a:r>
              <a:rPr lang="bn-BD" sz="3200" dirty="0" smtClean="0">
                <a:solidFill>
                  <a:srgbClr val="002060"/>
                </a:solidFill>
              </a:rPr>
              <a:t>সহকারী শিক্ষক</a:t>
            </a:r>
          </a:p>
          <a:p>
            <a:pPr algn="ctr"/>
            <a:r>
              <a:rPr lang="bn-BD" sz="3600" dirty="0" smtClean="0">
                <a:solidFill>
                  <a:srgbClr val="FFFF00"/>
                </a:solidFill>
              </a:rPr>
              <a:t>রাজ্জাক হাওলাদার একাডেমী</a:t>
            </a:r>
          </a:p>
          <a:p>
            <a:pPr algn="ctr"/>
            <a:r>
              <a:rPr lang="bn-BD" sz="3600" dirty="0" smtClean="0">
                <a:solidFill>
                  <a:srgbClr val="FFFF00"/>
                </a:solidFill>
              </a:rPr>
              <a:t>মাদারীপুর।</a:t>
            </a:r>
          </a:p>
          <a:p>
            <a:pPr algn="ctr"/>
            <a:r>
              <a:rPr lang="bn-BD" sz="2400" dirty="0" smtClean="0">
                <a:solidFill>
                  <a:srgbClr val="FF0000"/>
                </a:solidFill>
              </a:rPr>
              <a:t>ব্যাচ নং-১৮ আইডি </a:t>
            </a:r>
            <a:r>
              <a:rPr lang="bn-BD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নং-০১১৪০১৮০৫২১</a:t>
            </a:r>
            <a:r>
              <a:rPr lang="bn-BD" sz="24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endParaRPr lang="bn-BD" sz="2800" dirty="0" smtClean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59606" y="0"/>
            <a:ext cx="6132394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flipH="1">
            <a:off x="6056398" y="0"/>
            <a:ext cx="45719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4" t="7164" r="25999" b="7264"/>
          <a:stretch/>
        </p:blipFill>
        <p:spPr>
          <a:xfrm>
            <a:off x="8011062" y="450375"/>
            <a:ext cx="2370161" cy="283873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936777" y="3739485"/>
            <a:ext cx="6127844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44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 ও নৈতিক শিক্ষা</a:t>
            </a:r>
          </a:p>
          <a:p>
            <a:pPr algn="ctr"/>
            <a:r>
              <a:rPr lang="bn-BD" sz="3600" b="1" cap="none" spc="0" dirty="0" smtClean="0">
                <a:ln/>
                <a:solidFill>
                  <a:srgbClr val="0070C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৯ম ও ১০ম শ্রেণি</a:t>
            </a:r>
          </a:p>
          <a:p>
            <a:pPr algn="ctr"/>
            <a:r>
              <a:rPr lang="bn-BD" sz="36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১ম অধ্যায় </a:t>
            </a:r>
          </a:p>
          <a:p>
            <a:pPr algn="ctr"/>
            <a:r>
              <a:rPr lang="bn-BD" sz="2800" b="1" cap="none" spc="0" dirty="0" smtClean="0">
                <a:ln/>
                <a:solidFill>
                  <a:srgbClr val="FFFF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পাঠ ২</a:t>
            </a:r>
          </a:p>
          <a:p>
            <a:pPr algn="ctr"/>
            <a:r>
              <a:rPr lang="bn-BD" sz="2400" b="1" dirty="0" smtClean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সময়ঃ-৪৫মীঃ</a:t>
            </a:r>
            <a:endParaRPr lang="bn-BD" sz="1050" b="1" cap="none" spc="0" dirty="0" smtClean="0">
              <a:ln/>
              <a:solidFill>
                <a:schemeClr val="accent4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00" b="1" dirty="0" smtClean="0">
                <a:ln/>
                <a:solidFill>
                  <a:schemeClr val="accent4"/>
                </a:solidFill>
              </a:rPr>
              <a:t>অধ্যায়</a:t>
            </a:r>
            <a:endParaRPr lang="bn-BD" sz="300" b="1" cap="none" spc="0" dirty="0" smtClean="0">
              <a:ln/>
              <a:solidFill>
                <a:schemeClr val="accent4"/>
              </a:solidFill>
              <a:effectLst/>
            </a:endParaRPr>
          </a:p>
          <a:p>
            <a:pPr algn="ctr"/>
            <a:r>
              <a:rPr lang="en-US" sz="300" b="1" dirty="0" smtClean="0">
                <a:ln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bn-BD" sz="3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পাঠ-২</a:t>
            </a:r>
            <a:r>
              <a:rPr lang="en-US" sz="300" b="1" dirty="0" smtClean="0">
                <a:ln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bn-BD" sz="300" b="1" dirty="0" smtClean="0">
                <a:ln/>
              </a:rPr>
              <a:t>ই</a:t>
            </a:r>
            <a:endParaRPr lang="en-US" sz="4000" b="1" cap="none" spc="0" dirty="0">
              <a:ln/>
              <a:effectLst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6E8A5-ED03-46D1-8D37-A51566A36807}" type="datetime1">
              <a:rPr lang="en-US" smtClean="0">
                <a:solidFill>
                  <a:srgbClr val="FFFF00"/>
                </a:solidFill>
              </a:rPr>
              <a:t>1/9/2020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MD.MAHABUB ALAM. RZZAK HWOLADER ACADEMY MADARIPUR SADOR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9CBB-63D0-4DEA-91F0-F945DA0BC0DD}" type="slidenum">
              <a:rPr lang="en-US" smtClean="0">
                <a:solidFill>
                  <a:srgbClr val="FFFF00"/>
                </a:solidFill>
              </a:rPr>
              <a:t>2</a:t>
            </a:fld>
            <a:endParaRPr lang="en-US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67876" y="266338"/>
            <a:ext cx="221567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82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8195" y="0"/>
            <a:ext cx="12192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5F3EB-1B78-4FC5-A990-7FDB814A6355}" type="datetime1">
              <a:rPr lang="en-US" smtClean="0">
                <a:solidFill>
                  <a:srgbClr val="FFFF00"/>
                </a:solidFill>
              </a:rPr>
              <a:t>1/9/2020</a:t>
            </a:fld>
            <a:endParaRPr lang="en-US">
              <a:solidFill>
                <a:srgbClr val="FFFF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MD.MAHABUB ALAM. RZZAK HWOLADER ACADEMY MADARIPUR SADOR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9CBB-63D0-4DEA-91F0-F945DA0BC0DD}" type="slidenum">
              <a:rPr lang="en-US" smtClean="0">
                <a:solidFill>
                  <a:srgbClr val="FFFF00"/>
                </a:solidFill>
              </a:rPr>
              <a:t>3</a:t>
            </a:fld>
            <a:endParaRPr lang="en-US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99999" y="150128"/>
            <a:ext cx="239200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 যাচাই</a:t>
            </a:r>
            <a:endParaRPr lang="en-US" sz="40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11391" y="813049"/>
            <a:ext cx="4026089" cy="5459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6" t="6789" r="8481"/>
          <a:stretch/>
        </p:blipFill>
        <p:spPr>
          <a:xfrm>
            <a:off x="155023" y="1078224"/>
            <a:ext cx="3382081" cy="24108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51" r="6956"/>
          <a:stretch/>
        </p:blipFill>
        <p:spPr>
          <a:xfrm>
            <a:off x="4322403" y="2422047"/>
            <a:ext cx="3545002" cy="25674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0" r="6355"/>
          <a:stretch/>
        </p:blipFill>
        <p:spPr>
          <a:xfrm>
            <a:off x="8734567" y="3805181"/>
            <a:ext cx="3302759" cy="25365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22" y="3721178"/>
            <a:ext cx="3382082" cy="25365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564" y="1022287"/>
            <a:ext cx="3302759" cy="25395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Rectangle 13"/>
          <p:cNvSpPr/>
          <p:nvPr/>
        </p:nvSpPr>
        <p:spPr>
          <a:xfrm>
            <a:off x="9483293" y="2698395"/>
            <a:ext cx="180530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4000" b="1" dirty="0" smtClean="0">
                <a:ln/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হজ্বের ছবি</a:t>
            </a:r>
            <a:endParaRPr lang="en-US" sz="4000" b="1" cap="none" spc="0" dirty="0">
              <a:ln/>
              <a:solidFill>
                <a:srgbClr val="00FF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9239" y="3799172"/>
            <a:ext cx="253787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28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জান্নাতের ছবি (রুপক)</a:t>
            </a:r>
            <a:endParaRPr lang="en-US" sz="2800" b="1" cap="none" spc="0" dirty="0">
              <a:ln/>
              <a:solidFill>
                <a:schemeClr val="accent4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08202" y="4411390"/>
            <a:ext cx="22124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সিজদারত ছবি</a:t>
            </a:r>
            <a:endParaRPr lang="en-US" sz="3600" b="1" cap="none" spc="0" dirty="0">
              <a:ln/>
              <a:solidFill>
                <a:schemeClr val="accent4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1067" y="1242004"/>
            <a:ext cx="192873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2400" b="1" cap="none" spc="0" dirty="0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মোনাজাত রত ছবি</a:t>
            </a:r>
            <a:endParaRPr lang="en-US" sz="2400" b="1" cap="none" spc="0" dirty="0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858694" y="5697036"/>
            <a:ext cx="302037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2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জাহান্নামের ছবি(রুপক)</a:t>
            </a:r>
            <a:endParaRPr lang="en-US" sz="3200" b="1" cap="none" spc="0" dirty="0">
              <a:ln/>
              <a:solidFill>
                <a:srgbClr val="00B0F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33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4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2202"/>
            <a:ext cx="12192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365" y="-2"/>
            <a:ext cx="12352400" cy="6858000"/>
          </a:xfrm>
          <a:prstGeom prst="rect">
            <a:avLst/>
          </a:prstGeom>
          <a:solidFill>
            <a:srgbClr val="02B6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48" b="10606"/>
          <a:stretch/>
        </p:blipFill>
        <p:spPr>
          <a:xfrm>
            <a:off x="154251" y="3484853"/>
            <a:ext cx="12079955" cy="16807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95" b="28564"/>
          <a:stretch/>
        </p:blipFill>
        <p:spPr>
          <a:xfrm>
            <a:off x="8926573" y="1149141"/>
            <a:ext cx="3308137" cy="21031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98552"/>
            <a:ext cx="2743200" cy="365125"/>
          </a:xfrm>
        </p:spPr>
        <p:txBody>
          <a:bodyPr/>
          <a:lstStyle/>
          <a:p>
            <a:fld id="{4B2B5C17-DD77-4548-8FB1-B4F907466F23}" type="datetime1">
              <a:rPr lang="en-US" smtClean="0">
                <a:solidFill>
                  <a:srgbClr val="FFFF00"/>
                </a:solidFill>
              </a:rPr>
              <a:t>1/9/2020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98552"/>
            <a:ext cx="4114800" cy="365125"/>
          </a:xfrm>
        </p:spPr>
        <p:txBody>
          <a:bodyPr/>
          <a:lstStyle/>
          <a:p>
            <a:r>
              <a:rPr lang="en-US" sz="1400" smtClean="0">
                <a:solidFill>
                  <a:srgbClr val="FFFF00"/>
                </a:solidFill>
              </a:rPr>
              <a:t>MD.MAHABUB ALAM. RZZAK HWOLADER ACADEMY MADARIPUR SADOR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98552"/>
            <a:ext cx="2743200" cy="365125"/>
          </a:xfrm>
        </p:spPr>
        <p:txBody>
          <a:bodyPr/>
          <a:lstStyle/>
          <a:p>
            <a:fld id="{78EAD320-14D7-459F-8BAB-4DADEDFAEC88}" type="slidenum">
              <a:rPr lang="en-US" smtClean="0">
                <a:solidFill>
                  <a:srgbClr val="FFFF00"/>
                </a:solidFill>
              </a:rPr>
              <a:t>4</a:t>
            </a:fld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42"/>
          <a:stretch/>
        </p:blipFill>
        <p:spPr>
          <a:xfrm>
            <a:off x="129933" y="1149141"/>
            <a:ext cx="3370879" cy="21031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Rectangle 12"/>
          <p:cNvSpPr/>
          <p:nvPr/>
        </p:nvSpPr>
        <p:spPr>
          <a:xfrm>
            <a:off x="3630743" y="1398678"/>
            <a:ext cx="5178138" cy="400110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2000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</a:rPr>
              <a:t>কালিমা তাইয়্যেবা</a:t>
            </a:r>
            <a:endParaRPr lang="en-US" sz="2000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6021960" y="1812436"/>
            <a:ext cx="242785" cy="1508595"/>
          </a:xfrm>
          <a:prstGeom prst="downArrow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00" dirty="0" smtClean="0">
                <a:solidFill>
                  <a:srgbClr val="FF0000"/>
                </a:solidFill>
              </a:rPr>
              <a:t>এরো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66116" y="404453"/>
            <a:ext cx="341311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পূর্ব জ্ঞান যাচাই</a:t>
            </a:r>
            <a:endParaRPr lang="en-US" sz="4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876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" y="6822"/>
            <a:ext cx="12192000" cy="685117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50288" y="1943752"/>
            <a:ext cx="8491427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287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ইমান</a:t>
            </a:r>
            <a:endParaRPr lang="en-US" sz="28700" b="1" dirty="0" smtClean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75A70-1A93-4127-B560-B95F9322A4A5}" type="datetime1">
              <a:rPr lang="en-US" smtClean="0">
                <a:solidFill>
                  <a:srgbClr val="FFFF00"/>
                </a:solidFill>
              </a:rPr>
              <a:t>1/9/2020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MD.MAHABUB ALAM. RZZAK HWOLADER ACADEMY MADARIPUR SADOR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9CBB-63D0-4DEA-91F0-F945DA0BC0DD}" type="slidenum">
              <a:rPr lang="en-US" smtClean="0">
                <a:solidFill>
                  <a:srgbClr val="FFFF00"/>
                </a:solidFill>
              </a:rPr>
              <a:t>5</a:t>
            </a:fld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26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bn-BD" sz="4000" dirty="0">
              <a:ln w="0"/>
              <a:gradFill>
                <a:gsLst>
                  <a:gs pos="0">
                    <a:srgbClr val="B74919">
                      <a:lumMod val="50000"/>
                    </a:srgbClr>
                  </a:gs>
                  <a:gs pos="50000">
                    <a:srgbClr val="B74919"/>
                  </a:gs>
                  <a:gs pos="100000">
                    <a:srgbClr val="B74919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5F3EB-1B78-4FC5-A990-7FDB814A6355}" type="datetime1">
              <a:rPr lang="en-US" smtClean="0"/>
              <a:t>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MD.MAHABUB ALAM. RZZAK HWOLADER ACADEMY MADARIPUR SADOR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9CBB-63D0-4DEA-91F0-F945DA0BC0DD}" type="slidenum">
              <a:rPr lang="en-US" smtClean="0"/>
              <a:t>6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67963" y="3526402"/>
            <a:ext cx="5437706" cy="1938992"/>
          </a:xfrm>
          <a:prstGeom prst="rect">
            <a:avLst/>
          </a:prstGeom>
          <a:solidFill>
            <a:srgbClr val="00B0F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এই কালিমা মুখে স্বিকার </a:t>
            </a:r>
          </a:p>
          <a:p>
            <a:pPr algn="ctr"/>
            <a:r>
              <a:rPr lang="bn-BD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ও এর অর্থঅন্তরে </a:t>
            </a:r>
          </a:p>
          <a:p>
            <a:pPr algn="ctr"/>
            <a:r>
              <a:rPr lang="bn-BD" sz="4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বিশ্বাস করাকে কি বলে ?</a:t>
            </a:r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9" t="2735" r="12375" b="8316"/>
          <a:stretch/>
        </p:blipFill>
        <p:spPr>
          <a:xfrm>
            <a:off x="159112" y="3634144"/>
            <a:ext cx="2919216" cy="26971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304" y="3606849"/>
            <a:ext cx="3120611" cy="26998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Oval 10"/>
          <p:cNvSpPr/>
          <p:nvPr/>
        </p:nvSpPr>
        <p:spPr>
          <a:xfrm>
            <a:off x="1018645" y="5549900"/>
            <a:ext cx="1200149" cy="457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মুখে শ্বিকার</a:t>
            </a:r>
            <a:endParaRPr lang="en-US" sz="1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066585" y="4525835"/>
            <a:ext cx="764499" cy="50966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অন্তর বিশ্বাস</a:t>
            </a:r>
            <a:endParaRPr lang="en-US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97" y="1961407"/>
            <a:ext cx="11856803" cy="13518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" t="12642" r="5755" b="66373"/>
          <a:stretch/>
        </p:blipFill>
        <p:spPr>
          <a:xfrm>
            <a:off x="167597" y="1012152"/>
            <a:ext cx="11856803" cy="6367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" name="Rectangle 15"/>
          <p:cNvSpPr/>
          <p:nvPr/>
        </p:nvSpPr>
        <p:spPr>
          <a:xfrm>
            <a:off x="3515001" y="71185"/>
            <a:ext cx="516199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400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 আমরা কি দেখতে পাচ্ছি</a:t>
            </a:r>
            <a:endParaRPr lang="en-US" sz="4400" b="0" cap="none" spc="0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38600" y="5540922"/>
            <a:ext cx="349409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dirty="0" smtClean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ইমান বলে ।</a:t>
            </a:r>
            <a:endParaRPr lang="en-US" sz="5400" b="0" cap="none" spc="0" dirty="0">
              <a:ln w="0"/>
              <a:solidFill>
                <a:srgbClr val="FFFF00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9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2" grpId="0"/>
      <p:bldP spid="16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ইমানের শাব্দিক অর্থ বলতে ও ব্যাখ্যা করতে পারবে।</a:t>
            </a:r>
          </a:p>
          <a:p>
            <a:pPr algn="ctr"/>
            <a:endParaRPr lang="bn-BD" sz="5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ইমানের মূল সাতটি বিষয় বলতে ও লিখতে পারবে।</a:t>
            </a:r>
          </a:p>
          <a:p>
            <a:pPr algn="ctr"/>
            <a:endParaRPr lang="bn-BD" sz="5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ইমান ও ইসলামের সম্পর্ক ব্যাখ্যা করতে পারবে।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5F3EB-1B78-4FC5-A990-7FDB814A6355}" type="datetime1">
              <a:rPr lang="en-US" smtClean="0">
                <a:solidFill>
                  <a:srgbClr val="FFFF00"/>
                </a:solidFill>
              </a:rPr>
              <a:t>1/9/2020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MD.MAHABUB ALAM. RZZAK HWOLADER ACADEMY MADARIPUR SADOR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9CBB-63D0-4DEA-91F0-F945DA0BC0DD}" type="slidenum">
              <a:rPr lang="en-US" smtClean="0">
                <a:solidFill>
                  <a:srgbClr val="FFFF00"/>
                </a:solidFill>
              </a:rPr>
              <a:t>7</a:t>
            </a:fld>
            <a:endParaRPr lang="en-US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05797" y="210486"/>
            <a:ext cx="2180404" cy="83099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800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শিক্ষন ফল</a:t>
            </a:r>
            <a:endParaRPr lang="en-US" sz="4800" b="0" cap="none" spc="0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37557" y="1041483"/>
            <a:ext cx="2404937" cy="457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77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ইমান শব্দটি (আরবি) আমনুন ধাতু থেকে নির্গত। যার অর্থ বিশ্বাস করা,আস্থা স্থাপন করা,স্বীকৃতি দেওয়া,নির্ভর করা,মেনে নেওয়া।</a:t>
            </a:r>
          </a:p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শরিয়তের পরিভাষায় আল্লাহর যাবতিয় বিধি-বিধান অন্তরে বিশ্বাস করা,মুখে শ্বিকার করা এবং তদনুযায়ী আমল করাকে ইমান বলে।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5F3EB-1B78-4FC5-A990-7FDB814A6355}" type="datetime1">
              <a:rPr lang="en-US" smtClean="0">
                <a:solidFill>
                  <a:srgbClr val="FFFF00"/>
                </a:solidFill>
              </a:rPr>
              <a:t>1/9/2020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MD.MAHABUB ALAM. RZZAK HWOLADER ACADEMY MADARIPUR SADOR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89CBB-63D0-4DEA-91F0-F945DA0BC0DD}" type="slidenum">
              <a:rPr lang="en-US" smtClean="0">
                <a:solidFill>
                  <a:srgbClr val="FFFF00"/>
                </a:solidFill>
              </a:rPr>
              <a:t>8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99536" y="374262"/>
            <a:ext cx="45929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dirty="0" smtClean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ইমানের পরিচয়</a:t>
            </a:r>
            <a:endParaRPr lang="en-US" sz="5400" b="0" cap="none" spc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58592" y="1447720"/>
            <a:ext cx="4811064" cy="457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49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50128"/>
            <a:ext cx="12171764" cy="67214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903092" y="443289"/>
            <a:ext cx="4865846" cy="5704621"/>
            <a:chOff x="3903092" y="415994"/>
            <a:chExt cx="4865846" cy="5704621"/>
          </a:xfrm>
        </p:grpSpPr>
        <p:sp>
          <p:nvSpPr>
            <p:cNvPr id="2" name="Rectangle 1"/>
            <p:cNvSpPr/>
            <p:nvPr/>
          </p:nvSpPr>
          <p:spPr>
            <a:xfrm>
              <a:off x="5123851" y="5752519"/>
              <a:ext cx="1371600" cy="36809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3903092" y="415994"/>
              <a:ext cx="4865846" cy="5681123"/>
              <a:chOff x="4300219" y="0"/>
              <a:chExt cx="4865846" cy="5681123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4300219" y="0"/>
                <a:ext cx="4865846" cy="5639164"/>
                <a:chOff x="4333823" y="0"/>
                <a:chExt cx="4865846" cy="5639164"/>
              </a:xfrm>
            </p:grpSpPr>
            <p:sp>
              <p:nvSpPr>
                <p:cNvPr id="30" name="Arc 29"/>
                <p:cNvSpPr/>
                <p:nvPr/>
              </p:nvSpPr>
              <p:spPr>
                <a:xfrm rot="4377782">
                  <a:off x="7191278" y="649897"/>
                  <a:ext cx="1027923" cy="2988859"/>
                </a:xfrm>
                <a:prstGeom prst="arc">
                  <a:avLst>
                    <a:gd name="adj1" fmla="val 7851556"/>
                    <a:gd name="adj2" fmla="val 14629902"/>
                  </a:avLst>
                </a:prstGeom>
                <a:noFill/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Arc 28"/>
                <p:cNvSpPr/>
                <p:nvPr/>
              </p:nvSpPr>
              <p:spPr>
                <a:xfrm rot="2605725">
                  <a:off x="6666633" y="95410"/>
                  <a:ext cx="1027923" cy="2988859"/>
                </a:xfrm>
                <a:prstGeom prst="arc">
                  <a:avLst>
                    <a:gd name="adj1" fmla="val 7851556"/>
                    <a:gd name="adj2" fmla="val 14629902"/>
                  </a:avLst>
                </a:prstGeom>
                <a:noFill/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8" name="Group 17"/>
                <p:cNvGrpSpPr/>
                <p:nvPr/>
              </p:nvGrpSpPr>
              <p:grpSpPr>
                <a:xfrm>
                  <a:off x="4333823" y="0"/>
                  <a:ext cx="3825428" cy="5639164"/>
                  <a:chOff x="4249715" y="-632832"/>
                  <a:chExt cx="3825428" cy="5639164"/>
                </a:xfrm>
              </p:grpSpPr>
              <p:sp>
                <p:nvSpPr>
                  <p:cNvPr id="7" name="Lightning Bolt 6"/>
                  <p:cNvSpPr/>
                  <p:nvPr/>
                </p:nvSpPr>
                <p:spPr>
                  <a:xfrm rot="12241476">
                    <a:off x="5223742" y="1799108"/>
                    <a:ext cx="1869744" cy="3207224"/>
                  </a:xfrm>
                  <a:prstGeom prst="lightningBolt">
                    <a:avLst/>
                  </a:prstGeom>
                  <a:solidFill>
                    <a:srgbClr val="0070C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" name="Arc 9"/>
                  <p:cNvSpPr/>
                  <p:nvPr/>
                </p:nvSpPr>
                <p:spPr>
                  <a:xfrm rot="534354">
                    <a:off x="6004100" y="713963"/>
                    <a:ext cx="1027923" cy="2988859"/>
                  </a:xfrm>
                  <a:prstGeom prst="arc">
                    <a:avLst>
                      <a:gd name="adj1" fmla="val 7851556"/>
                      <a:gd name="adj2" fmla="val 15460468"/>
                    </a:avLst>
                  </a:prstGeom>
                  <a:noFill/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" name="Arc 10"/>
                  <p:cNvSpPr/>
                  <p:nvPr/>
                </p:nvSpPr>
                <p:spPr>
                  <a:xfrm rot="4071543">
                    <a:off x="6000684" y="929424"/>
                    <a:ext cx="1160060" cy="2988859"/>
                  </a:xfrm>
                  <a:prstGeom prst="arc">
                    <a:avLst>
                      <a:gd name="adj1" fmla="val 8567027"/>
                      <a:gd name="adj2" fmla="val 16057374"/>
                    </a:avLst>
                  </a:prstGeom>
                  <a:noFill/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" name="Arc 11"/>
                  <p:cNvSpPr/>
                  <p:nvPr/>
                </p:nvSpPr>
                <p:spPr>
                  <a:xfrm rot="11341003">
                    <a:off x="6000684" y="-632832"/>
                    <a:ext cx="1160060" cy="2988859"/>
                  </a:xfrm>
                  <a:prstGeom prst="arc">
                    <a:avLst>
                      <a:gd name="adj1" fmla="val 17208758"/>
                      <a:gd name="adj2" fmla="val 1970687"/>
                    </a:avLst>
                  </a:prstGeom>
                  <a:noFill/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" name="Arc 12"/>
                  <p:cNvSpPr/>
                  <p:nvPr/>
                </p:nvSpPr>
                <p:spPr>
                  <a:xfrm rot="19359555">
                    <a:off x="4936089" y="892499"/>
                    <a:ext cx="1160060" cy="2988859"/>
                  </a:xfrm>
                  <a:prstGeom prst="arc">
                    <a:avLst/>
                  </a:prstGeom>
                  <a:noFill/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" name="Arc 13"/>
                  <p:cNvSpPr/>
                  <p:nvPr/>
                </p:nvSpPr>
                <p:spPr>
                  <a:xfrm rot="12966272">
                    <a:off x="5832345" y="934035"/>
                    <a:ext cx="1160060" cy="2988859"/>
                  </a:xfrm>
                  <a:prstGeom prst="arc">
                    <a:avLst>
                      <a:gd name="adj1" fmla="val 75089"/>
                      <a:gd name="adj2" fmla="val 4794168"/>
                    </a:avLst>
                  </a:prstGeom>
                  <a:noFill/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" name="Arc 15"/>
                  <p:cNvSpPr/>
                  <p:nvPr/>
                </p:nvSpPr>
                <p:spPr>
                  <a:xfrm rot="17714338">
                    <a:off x="5164115" y="1096828"/>
                    <a:ext cx="1160060" cy="2988859"/>
                  </a:xfrm>
                  <a:prstGeom prst="arc">
                    <a:avLst>
                      <a:gd name="adj1" fmla="val 15636712"/>
                      <a:gd name="adj2" fmla="val 0"/>
                    </a:avLst>
                  </a:prstGeom>
                  <a:noFill/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" name="Arc 16"/>
                  <p:cNvSpPr/>
                  <p:nvPr/>
                </p:nvSpPr>
                <p:spPr>
                  <a:xfrm rot="20712699">
                    <a:off x="4844041" y="571454"/>
                    <a:ext cx="1160060" cy="2988859"/>
                  </a:xfrm>
                  <a:prstGeom prst="arc">
                    <a:avLst/>
                  </a:prstGeom>
                  <a:noFill/>
                  <a:ln>
                    <a:solidFill>
                      <a:srgbClr val="0070C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35" name="Rectangle 34"/>
              <p:cNvSpPr/>
              <p:nvPr/>
            </p:nvSpPr>
            <p:spPr>
              <a:xfrm>
                <a:off x="5746711" y="5280995"/>
                <a:ext cx="777242" cy="40012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bn-BD" sz="2800" dirty="0" smtClean="0">
                    <a:solidFill>
                      <a:srgbClr val="FFFF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ইমান</a:t>
                </a:r>
                <a:endParaRPr lang="en-US" sz="28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sp>
        <p:nvSpPr>
          <p:cNvPr id="24" name="Oval 23"/>
          <p:cNvSpPr/>
          <p:nvPr/>
        </p:nvSpPr>
        <p:spPr>
          <a:xfrm>
            <a:off x="7864785" y="1525940"/>
            <a:ext cx="1646381" cy="9525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আসমানি কিতাব সমুহের প্রতি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269849"/>
            <a:ext cx="2743200" cy="365125"/>
          </a:xfrm>
        </p:spPr>
        <p:txBody>
          <a:bodyPr/>
          <a:lstStyle/>
          <a:p>
            <a:fld id="{7DD5F3EB-1B78-4FC5-A990-7FDB814A6355}" type="datetime1">
              <a:rPr lang="en-US" smtClean="0">
                <a:solidFill>
                  <a:srgbClr val="FFFF00"/>
                </a:solidFill>
              </a:rPr>
              <a:t>1/9/2020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69849"/>
            <a:ext cx="4114800" cy="365125"/>
          </a:xfrm>
        </p:spPr>
        <p:txBody>
          <a:bodyPr/>
          <a:lstStyle/>
          <a:p>
            <a:r>
              <a:rPr lang="en-US" smtClean="0">
                <a:solidFill>
                  <a:srgbClr val="FFFF00"/>
                </a:solidFill>
              </a:rPr>
              <a:t>MD.MAHABUB ALAM. RZZAK HWOLADER ACADEMY MADARIPUR SADOR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269849"/>
            <a:ext cx="2743200" cy="365125"/>
          </a:xfrm>
        </p:spPr>
        <p:txBody>
          <a:bodyPr/>
          <a:lstStyle/>
          <a:p>
            <a:fld id="{3F589CBB-63D0-4DEA-91F0-F945DA0BC0DD}" type="slidenum">
              <a:rPr lang="en-US" smtClean="0">
                <a:solidFill>
                  <a:srgbClr val="FFFF00"/>
                </a:solidFill>
              </a:rPr>
              <a:t>9</a:t>
            </a:fld>
            <a:endParaRPr lang="en-US">
              <a:solidFill>
                <a:srgbClr val="FFFF0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6990588" y="700102"/>
            <a:ext cx="1371600" cy="8364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ফেরেশতা গনের প্রতি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144664" y="3192371"/>
            <a:ext cx="1690554" cy="9895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মৃত্যুর পর পুনরুথ্থানের প্রতি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988426" y="2043435"/>
            <a:ext cx="1371600" cy="8364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তকদিরের প্রতি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3355111" y="1146286"/>
            <a:ext cx="1371600" cy="8364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আখিরাতের প্রতি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123851" y="712120"/>
            <a:ext cx="1371600" cy="8364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আল্লাহর প্রতি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7213691" y="2817333"/>
            <a:ext cx="1371600" cy="8364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নবি-রাসুল গনের প্রতি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36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  <p:bldP spid="19" grpId="0" animBg="1"/>
      <p:bldP spid="20" grpId="0" animBg="1"/>
      <p:bldP spid="21" grpId="0" animBg="1"/>
      <p:bldP spid="22" grpId="0" animBg="1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554</TotalTime>
  <Words>694</Words>
  <Application>Microsoft Office PowerPoint</Application>
  <PresentationFormat>Custom</PresentationFormat>
  <Paragraphs>156</Paragraphs>
  <Slides>17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71</cp:revision>
  <dcterms:created xsi:type="dcterms:W3CDTF">2019-05-16T09:08:08Z</dcterms:created>
  <dcterms:modified xsi:type="dcterms:W3CDTF">2020-01-09T01:48:07Z</dcterms:modified>
</cp:coreProperties>
</file>