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5"/>
  </p:notesMasterIdLst>
  <p:sldIdLst>
    <p:sldId id="286" r:id="rId3"/>
    <p:sldId id="290" r:id="rId4"/>
    <p:sldId id="256" r:id="rId5"/>
    <p:sldId id="265" r:id="rId6"/>
    <p:sldId id="273" r:id="rId7"/>
    <p:sldId id="280" r:id="rId8"/>
    <p:sldId id="297" r:id="rId9"/>
    <p:sldId id="276" r:id="rId10"/>
    <p:sldId id="258" r:id="rId11"/>
    <p:sldId id="259" r:id="rId12"/>
    <p:sldId id="282" r:id="rId13"/>
    <p:sldId id="285" r:id="rId14"/>
    <p:sldId id="292" r:id="rId15"/>
    <p:sldId id="272" r:id="rId16"/>
    <p:sldId id="288" r:id="rId17"/>
    <p:sldId id="271" r:id="rId18"/>
    <p:sldId id="296" r:id="rId19"/>
    <p:sldId id="278" r:id="rId20"/>
    <p:sldId id="277" r:id="rId21"/>
    <p:sldId id="269" r:id="rId22"/>
    <p:sldId id="268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62" autoAdjust="0"/>
  </p:normalViewPr>
  <p:slideViewPr>
    <p:cSldViewPr>
      <p:cViewPr varScale="1">
        <p:scale>
          <a:sx n="67" d="100"/>
          <a:sy n="67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3599-7BB1-4C02-9AEC-24273DC2EF2E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F7A75-7308-4E22-8518-86FE7BE24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0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19D2-D9E8-4A8B-8EF4-8140AA9CC31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F7A75-7308-4E22-8518-86FE7BE241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4CE2-B0AB-4A08-B05C-AAE23F5FCE30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16F5-8488-4C00-80B7-78EEBA59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2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4CE2-B0AB-4A08-B05C-AAE23F5FCE30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16F5-8488-4C00-80B7-78EEBA59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8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4CE2-B0AB-4A08-B05C-AAE23F5FCE30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16F5-8488-4C00-80B7-78EEBA59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43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C114CE2-B0AB-4A08-B05C-AAE23F5FCE30}" type="datetimeFigureOut">
              <a:rPr lang="en-US" smtClean="0">
                <a:solidFill>
                  <a:srgbClr val="438086"/>
                </a:solidFill>
              </a:rPr>
              <a:pPr/>
              <a:t>09-Jan-20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A0516F5-8488-4C00-80B7-78EEBA5991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68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4CE2-B0AB-4A08-B05C-AAE23F5FCE30}" type="datetimeFigureOut">
              <a:rPr lang="en-US" smtClean="0">
                <a:solidFill>
                  <a:srgbClr val="438086"/>
                </a:solidFill>
              </a:rPr>
              <a:pPr/>
              <a:t>09-Jan-20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16F5-8488-4C00-80B7-78EEBA59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13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4CE2-B0AB-4A08-B05C-AAE23F5FCE30}" type="datetimeFigureOut">
              <a:rPr lang="en-US" smtClean="0">
                <a:solidFill>
                  <a:srgbClr val="438086"/>
                </a:solidFill>
              </a:rPr>
              <a:pPr/>
              <a:t>09-Jan-20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16F5-8488-4C00-80B7-78EEBA59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6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4CE2-B0AB-4A08-B05C-AAE23F5FCE30}" type="datetimeFigureOut">
              <a:rPr lang="en-US" smtClean="0">
                <a:solidFill>
                  <a:srgbClr val="438086"/>
                </a:solidFill>
              </a:rPr>
              <a:pPr/>
              <a:t>09-Jan-20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16F5-8488-4C00-80B7-78EEBA59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58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114CE2-B0AB-4A08-B05C-AAE23F5FCE30}" type="datetimeFigureOut">
              <a:rPr lang="en-US" smtClean="0">
                <a:solidFill>
                  <a:srgbClr val="438086"/>
                </a:solidFill>
              </a:rPr>
              <a:pPr/>
              <a:t>09-Jan-20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0516F5-8488-4C00-80B7-78EEBA5991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0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C114CE2-B0AB-4A08-B05C-AAE23F5FCE30}" type="datetimeFigureOut">
              <a:rPr lang="en-US" smtClean="0">
                <a:solidFill>
                  <a:srgbClr val="438086"/>
                </a:solidFill>
              </a:rPr>
              <a:pPr/>
              <a:t>09-Jan-20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A0516F5-8488-4C00-80B7-78EEBA59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51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4CE2-B0AB-4A08-B05C-AAE23F5FCE30}" type="datetimeFigureOut">
              <a:rPr lang="en-US" smtClean="0">
                <a:solidFill>
                  <a:srgbClr val="438086"/>
                </a:solidFill>
              </a:rPr>
              <a:pPr/>
              <a:t>09-Jan-20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16F5-8488-4C00-80B7-78EEBA59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53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4CE2-B0AB-4A08-B05C-AAE23F5FCE30}" type="datetimeFigureOut">
              <a:rPr lang="en-US" smtClean="0">
                <a:solidFill>
                  <a:srgbClr val="438086"/>
                </a:solidFill>
              </a:rPr>
              <a:pPr/>
              <a:t>09-Jan-20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16F5-8488-4C00-80B7-78EEBA59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4CE2-B0AB-4A08-B05C-AAE23F5FCE30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16F5-8488-4C00-80B7-78EEBA59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22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4CE2-B0AB-4A08-B05C-AAE23F5FCE30}" type="datetimeFigureOut">
              <a:rPr lang="en-US" smtClean="0">
                <a:solidFill>
                  <a:srgbClr val="438086"/>
                </a:solidFill>
              </a:rPr>
              <a:pPr/>
              <a:t>09-Jan-20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16F5-8488-4C00-80B7-78EEBA59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38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4CE2-B0AB-4A08-B05C-AAE23F5FCE30}" type="datetimeFigureOut">
              <a:rPr lang="en-US" smtClean="0">
                <a:solidFill>
                  <a:srgbClr val="438086"/>
                </a:solidFill>
              </a:rPr>
              <a:pPr/>
              <a:t>09-Jan-20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16F5-8488-4C00-80B7-78EEBA59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23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4CE2-B0AB-4A08-B05C-AAE23F5FCE30}" type="datetimeFigureOut">
              <a:rPr lang="en-US" smtClean="0">
                <a:solidFill>
                  <a:srgbClr val="438086"/>
                </a:solidFill>
              </a:rPr>
              <a:pPr/>
              <a:t>09-Jan-20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16F5-8488-4C00-80B7-78EEBA59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6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4CE2-B0AB-4A08-B05C-AAE23F5FCE30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16F5-8488-4C00-80B7-78EEBA59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3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4CE2-B0AB-4A08-B05C-AAE23F5FCE30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16F5-8488-4C00-80B7-78EEBA59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9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4CE2-B0AB-4A08-B05C-AAE23F5FCE30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16F5-8488-4C00-80B7-78EEBA59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9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4CE2-B0AB-4A08-B05C-AAE23F5FCE30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16F5-8488-4C00-80B7-78EEBA59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9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4CE2-B0AB-4A08-B05C-AAE23F5FCE30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16F5-8488-4C00-80B7-78EEBA59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6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4CE2-B0AB-4A08-B05C-AAE23F5FCE30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16F5-8488-4C00-80B7-78EEBA59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9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4CE2-B0AB-4A08-B05C-AAE23F5FCE30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16F5-8488-4C00-80B7-78EEBA59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0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14CE2-B0AB-4A08-B05C-AAE23F5FCE30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516F5-8488-4C00-80B7-78EEBA59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0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C114CE2-B0AB-4A08-B05C-AAE23F5FCE30}" type="datetimeFigureOut">
              <a:rPr lang="en-US" smtClean="0">
                <a:solidFill>
                  <a:srgbClr val="438086"/>
                </a:solidFill>
              </a:rPr>
              <a:pPr/>
              <a:t>09-Jan-20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A0516F5-8488-4C00-80B7-78EEBA59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5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067800" cy="6858000"/>
            <a:chOff x="0" y="0"/>
            <a:chExt cx="9067800" cy="6858000"/>
          </a:xfrm>
        </p:grpSpPr>
        <p:sp>
          <p:nvSpPr>
            <p:cNvPr id="5" name="Oval 4"/>
            <p:cNvSpPr/>
            <p:nvPr/>
          </p:nvSpPr>
          <p:spPr>
            <a:xfrm>
              <a:off x="0" y="0"/>
              <a:ext cx="9067800" cy="685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Pour">
                <a:avLst/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6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বাঁচতে</a:t>
              </a:r>
              <a:r>
                <a:rPr lang="en-US" sz="6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হলে</a:t>
              </a:r>
              <a:r>
                <a:rPr lang="en-US" sz="6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জানতে</a:t>
              </a:r>
              <a:r>
                <a:rPr lang="en-US" sz="6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হবে</a:t>
              </a:r>
              <a:r>
                <a:rPr lang="en-US" sz="6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3810000"/>
              <a:ext cx="6324600" cy="2133600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23228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3203" y="118810"/>
            <a:ext cx="83058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সমউৎপাদন রেখা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1905000"/>
            <a:ext cx="9144000" cy="441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Clr>
                <a:srgbClr val="A04DA3"/>
              </a:buClr>
            </a:pPr>
            <a:r>
              <a:rPr lang="bn-IN" sz="8000" baseline="30000" dirty="0">
                <a:solidFill>
                  <a:schemeClr val="bg1"/>
                </a:solidFill>
                <a:latin typeface="NikoshBAN" pitchFamily="2" charset="0"/>
                <a:ea typeface="Calibri"/>
                <a:cs typeface="NikoshBAN" pitchFamily="2" charset="0"/>
              </a:rPr>
              <a:t>যে রেখার সকল বিন্দু </a:t>
            </a:r>
            <a:r>
              <a:rPr lang="bn-IN" sz="8000" baseline="30000" dirty="0" smtClean="0">
                <a:solidFill>
                  <a:schemeClr val="bg1"/>
                </a:solidFill>
                <a:latin typeface="NikoshBAN" pitchFamily="2" charset="0"/>
                <a:ea typeface="Calibri"/>
                <a:cs typeface="NikoshBAN" pitchFamily="2" charset="0"/>
              </a:rPr>
              <a:t>দুটি</a:t>
            </a:r>
            <a:r>
              <a:rPr lang="bn-IN" sz="8000" dirty="0" smtClean="0">
                <a:solidFill>
                  <a:schemeClr val="bg1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8000" baseline="30000" dirty="0" smtClean="0">
                <a:solidFill>
                  <a:schemeClr val="bg1"/>
                </a:solidFill>
                <a:latin typeface="NikoshBAN" pitchFamily="2" charset="0"/>
                <a:ea typeface="Calibri"/>
                <a:cs typeface="NikoshBAN" pitchFamily="2" charset="0"/>
              </a:rPr>
              <a:t>উৎপাদনের উপকরণের</a:t>
            </a:r>
            <a:r>
              <a:rPr lang="bn-IN" sz="8000" dirty="0">
                <a:solidFill>
                  <a:schemeClr val="bg1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8000" baseline="30000" dirty="0" smtClean="0">
                <a:solidFill>
                  <a:schemeClr val="bg1"/>
                </a:solidFill>
                <a:latin typeface="NikoshBAN" pitchFamily="2" charset="0"/>
                <a:ea typeface="Calibri"/>
                <a:cs typeface="NikoshBAN" pitchFamily="2" charset="0"/>
              </a:rPr>
              <a:t>বিভিন্ন</a:t>
            </a:r>
            <a:r>
              <a:rPr lang="bn-IN" sz="8000" dirty="0">
                <a:solidFill>
                  <a:schemeClr val="bg1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8000" baseline="30000" dirty="0" smtClean="0">
                <a:solidFill>
                  <a:schemeClr val="bg1"/>
                </a:solidFill>
                <a:latin typeface="NikoshBAN" pitchFamily="2" charset="0"/>
                <a:ea typeface="Calibri"/>
                <a:cs typeface="NikoshBAN" pitchFamily="2" charset="0"/>
              </a:rPr>
              <a:t>সংমিশ্রণ </a:t>
            </a:r>
            <a:r>
              <a:rPr lang="bn-IN" sz="8000" baseline="30000" dirty="0">
                <a:solidFill>
                  <a:schemeClr val="bg1"/>
                </a:solidFill>
                <a:latin typeface="NikoshBAN" pitchFamily="2" charset="0"/>
                <a:ea typeface="Calibri"/>
                <a:cs typeface="NikoshBAN" pitchFamily="2" charset="0"/>
              </a:rPr>
              <a:t>সমান উৎপাদন নির্দেশ করে তাকে সমউৎপাদন রেখা বলে</a:t>
            </a:r>
            <a:r>
              <a:rPr lang="en-US" sz="8000" baseline="30000" dirty="0">
                <a:solidFill>
                  <a:schemeClr val="bg1"/>
                </a:solidFill>
                <a:latin typeface="NikoshBAN" pitchFamily="2" charset="0"/>
                <a:ea typeface="Calibri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2331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534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সমউৎপাদন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ব্যাখ্যাঃ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05000" y="5791200"/>
            <a:ext cx="43434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05000" y="1905000"/>
            <a:ext cx="0" cy="3886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86400" y="6019800"/>
            <a:ext cx="641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6683" y="196487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3001" y="5421868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5453743" y="4713982"/>
            <a:ext cx="1142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IQ</a:t>
            </a:r>
            <a:endParaRPr lang="en-US" sz="40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905000" y="3505200"/>
            <a:ext cx="93056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35564" y="3505200"/>
            <a:ext cx="0" cy="23713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90600" y="3320533"/>
            <a:ext cx="91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K</a:t>
            </a:r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2423390" y="5846725"/>
            <a:ext cx="1134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</a:t>
            </a:r>
            <a:r>
              <a:rPr lang="en-US" sz="2400" dirty="0"/>
              <a:t>1</a:t>
            </a:r>
          </a:p>
        </p:txBody>
      </p:sp>
      <p:cxnSp>
        <p:nvCxnSpPr>
          <p:cNvPr id="3072" name="Straight Connector 3071"/>
          <p:cNvCxnSpPr/>
          <p:nvPr/>
        </p:nvCxnSpPr>
        <p:spPr>
          <a:xfrm>
            <a:off x="1904999" y="5091887"/>
            <a:ext cx="217170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8" name="Straight Connector 3077"/>
          <p:cNvCxnSpPr/>
          <p:nvPr/>
        </p:nvCxnSpPr>
        <p:spPr>
          <a:xfrm>
            <a:off x="4071256" y="5083085"/>
            <a:ext cx="5443" cy="730969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TextBox 3081"/>
          <p:cNvSpPr txBox="1"/>
          <p:nvPr/>
        </p:nvSpPr>
        <p:spPr>
          <a:xfrm>
            <a:off x="990600" y="4883259"/>
            <a:ext cx="641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K</a:t>
            </a:r>
            <a:r>
              <a:rPr lang="en-US" sz="2400" dirty="0"/>
              <a:t>1</a:t>
            </a:r>
          </a:p>
        </p:txBody>
      </p:sp>
      <p:sp>
        <p:nvSpPr>
          <p:cNvPr id="3083" name="TextBox 3082"/>
          <p:cNvSpPr txBox="1"/>
          <p:nvPr/>
        </p:nvSpPr>
        <p:spPr>
          <a:xfrm>
            <a:off x="3792681" y="5846725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</a:t>
            </a:r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986946" y="3018670"/>
            <a:ext cx="556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001921" y="4384001"/>
            <a:ext cx="493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</a:t>
            </a:r>
            <a:endParaRPr lang="en-US" sz="4000" dirty="0"/>
          </a:p>
        </p:txBody>
      </p:sp>
      <p:sp>
        <p:nvSpPr>
          <p:cNvPr id="9" name="Freeform 8"/>
          <p:cNvSpPr/>
          <p:nvPr/>
        </p:nvSpPr>
        <p:spPr>
          <a:xfrm>
            <a:off x="2310939" y="2394064"/>
            <a:ext cx="3325092" cy="3176693"/>
          </a:xfrm>
          <a:custGeom>
            <a:avLst/>
            <a:gdLst>
              <a:gd name="connsiteX0" fmla="*/ 0 w 3158837"/>
              <a:gd name="connsiteY0" fmla="*/ 0 h 3184082"/>
              <a:gd name="connsiteX1" fmla="*/ 216131 w 3158837"/>
              <a:gd name="connsiteY1" fmla="*/ 631768 h 3184082"/>
              <a:gd name="connsiteX2" fmla="*/ 282633 w 3158837"/>
              <a:gd name="connsiteY2" fmla="*/ 814648 h 3184082"/>
              <a:gd name="connsiteX3" fmla="*/ 515389 w 3158837"/>
              <a:gd name="connsiteY3" fmla="*/ 1080655 h 3184082"/>
              <a:gd name="connsiteX4" fmla="*/ 714895 w 3158837"/>
              <a:gd name="connsiteY4" fmla="*/ 1313411 h 3184082"/>
              <a:gd name="connsiteX5" fmla="*/ 1014153 w 3158837"/>
              <a:gd name="connsiteY5" fmla="*/ 1762299 h 3184082"/>
              <a:gd name="connsiteX6" fmla="*/ 1263535 w 3158837"/>
              <a:gd name="connsiteY6" fmla="*/ 2177935 h 3184082"/>
              <a:gd name="connsiteX7" fmla="*/ 1629295 w 3158837"/>
              <a:gd name="connsiteY7" fmla="*/ 2543695 h 3184082"/>
              <a:gd name="connsiteX8" fmla="*/ 1795549 w 3158837"/>
              <a:gd name="connsiteY8" fmla="*/ 2709950 h 3184082"/>
              <a:gd name="connsiteX9" fmla="*/ 2377440 w 3158837"/>
              <a:gd name="connsiteY9" fmla="*/ 3059084 h 3184082"/>
              <a:gd name="connsiteX10" fmla="*/ 2842953 w 3158837"/>
              <a:gd name="connsiteY10" fmla="*/ 3175462 h 3184082"/>
              <a:gd name="connsiteX11" fmla="*/ 3158837 w 3158837"/>
              <a:gd name="connsiteY11" fmla="*/ 3175462 h 3184082"/>
              <a:gd name="connsiteX12" fmla="*/ 3158837 w 3158837"/>
              <a:gd name="connsiteY12" fmla="*/ 3175462 h 3184082"/>
              <a:gd name="connsiteX0" fmla="*/ 0 w 3158837"/>
              <a:gd name="connsiteY0" fmla="*/ 0 h 3184082"/>
              <a:gd name="connsiteX1" fmla="*/ 216131 w 3158837"/>
              <a:gd name="connsiteY1" fmla="*/ 631768 h 3184082"/>
              <a:gd name="connsiteX2" fmla="*/ 282633 w 3158837"/>
              <a:gd name="connsiteY2" fmla="*/ 814648 h 3184082"/>
              <a:gd name="connsiteX3" fmla="*/ 515389 w 3158837"/>
              <a:gd name="connsiteY3" fmla="*/ 1163782 h 3184082"/>
              <a:gd name="connsiteX4" fmla="*/ 714895 w 3158837"/>
              <a:gd name="connsiteY4" fmla="*/ 1313411 h 3184082"/>
              <a:gd name="connsiteX5" fmla="*/ 1014153 w 3158837"/>
              <a:gd name="connsiteY5" fmla="*/ 1762299 h 3184082"/>
              <a:gd name="connsiteX6" fmla="*/ 1263535 w 3158837"/>
              <a:gd name="connsiteY6" fmla="*/ 2177935 h 3184082"/>
              <a:gd name="connsiteX7" fmla="*/ 1629295 w 3158837"/>
              <a:gd name="connsiteY7" fmla="*/ 2543695 h 3184082"/>
              <a:gd name="connsiteX8" fmla="*/ 1795549 w 3158837"/>
              <a:gd name="connsiteY8" fmla="*/ 2709950 h 3184082"/>
              <a:gd name="connsiteX9" fmla="*/ 2377440 w 3158837"/>
              <a:gd name="connsiteY9" fmla="*/ 3059084 h 3184082"/>
              <a:gd name="connsiteX10" fmla="*/ 2842953 w 3158837"/>
              <a:gd name="connsiteY10" fmla="*/ 3175462 h 3184082"/>
              <a:gd name="connsiteX11" fmla="*/ 3158837 w 3158837"/>
              <a:gd name="connsiteY11" fmla="*/ 3175462 h 3184082"/>
              <a:gd name="connsiteX12" fmla="*/ 3158837 w 3158837"/>
              <a:gd name="connsiteY12" fmla="*/ 3175462 h 3184082"/>
              <a:gd name="connsiteX0" fmla="*/ 0 w 3158837"/>
              <a:gd name="connsiteY0" fmla="*/ 0 h 3184082"/>
              <a:gd name="connsiteX1" fmla="*/ 216131 w 3158837"/>
              <a:gd name="connsiteY1" fmla="*/ 631768 h 3184082"/>
              <a:gd name="connsiteX2" fmla="*/ 282633 w 3158837"/>
              <a:gd name="connsiteY2" fmla="*/ 814648 h 3184082"/>
              <a:gd name="connsiteX3" fmla="*/ 515389 w 3158837"/>
              <a:gd name="connsiteY3" fmla="*/ 1163782 h 3184082"/>
              <a:gd name="connsiteX4" fmla="*/ 714895 w 3158837"/>
              <a:gd name="connsiteY4" fmla="*/ 1512916 h 3184082"/>
              <a:gd name="connsiteX5" fmla="*/ 1014153 w 3158837"/>
              <a:gd name="connsiteY5" fmla="*/ 1762299 h 3184082"/>
              <a:gd name="connsiteX6" fmla="*/ 1263535 w 3158837"/>
              <a:gd name="connsiteY6" fmla="*/ 2177935 h 3184082"/>
              <a:gd name="connsiteX7" fmla="*/ 1629295 w 3158837"/>
              <a:gd name="connsiteY7" fmla="*/ 2543695 h 3184082"/>
              <a:gd name="connsiteX8" fmla="*/ 1795549 w 3158837"/>
              <a:gd name="connsiteY8" fmla="*/ 2709950 h 3184082"/>
              <a:gd name="connsiteX9" fmla="*/ 2377440 w 3158837"/>
              <a:gd name="connsiteY9" fmla="*/ 3059084 h 3184082"/>
              <a:gd name="connsiteX10" fmla="*/ 2842953 w 3158837"/>
              <a:gd name="connsiteY10" fmla="*/ 3175462 h 3184082"/>
              <a:gd name="connsiteX11" fmla="*/ 3158837 w 3158837"/>
              <a:gd name="connsiteY11" fmla="*/ 3175462 h 3184082"/>
              <a:gd name="connsiteX12" fmla="*/ 3158837 w 3158837"/>
              <a:gd name="connsiteY12" fmla="*/ 3175462 h 3184082"/>
              <a:gd name="connsiteX0" fmla="*/ 0 w 3158837"/>
              <a:gd name="connsiteY0" fmla="*/ 0 h 3184082"/>
              <a:gd name="connsiteX1" fmla="*/ 216131 w 3158837"/>
              <a:gd name="connsiteY1" fmla="*/ 631768 h 3184082"/>
              <a:gd name="connsiteX2" fmla="*/ 282633 w 3158837"/>
              <a:gd name="connsiteY2" fmla="*/ 814648 h 3184082"/>
              <a:gd name="connsiteX3" fmla="*/ 515389 w 3158837"/>
              <a:gd name="connsiteY3" fmla="*/ 1163782 h 3184082"/>
              <a:gd name="connsiteX4" fmla="*/ 714895 w 3158837"/>
              <a:gd name="connsiteY4" fmla="*/ 1512916 h 3184082"/>
              <a:gd name="connsiteX5" fmla="*/ 997528 w 3158837"/>
              <a:gd name="connsiteY5" fmla="*/ 1862051 h 3184082"/>
              <a:gd name="connsiteX6" fmla="*/ 1263535 w 3158837"/>
              <a:gd name="connsiteY6" fmla="*/ 2177935 h 3184082"/>
              <a:gd name="connsiteX7" fmla="*/ 1629295 w 3158837"/>
              <a:gd name="connsiteY7" fmla="*/ 2543695 h 3184082"/>
              <a:gd name="connsiteX8" fmla="*/ 1795549 w 3158837"/>
              <a:gd name="connsiteY8" fmla="*/ 2709950 h 3184082"/>
              <a:gd name="connsiteX9" fmla="*/ 2377440 w 3158837"/>
              <a:gd name="connsiteY9" fmla="*/ 3059084 h 3184082"/>
              <a:gd name="connsiteX10" fmla="*/ 2842953 w 3158837"/>
              <a:gd name="connsiteY10" fmla="*/ 3175462 h 3184082"/>
              <a:gd name="connsiteX11" fmla="*/ 3158837 w 3158837"/>
              <a:gd name="connsiteY11" fmla="*/ 3175462 h 3184082"/>
              <a:gd name="connsiteX12" fmla="*/ 3158837 w 3158837"/>
              <a:gd name="connsiteY12" fmla="*/ 3175462 h 3184082"/>
              <a:gd name="connsiteX0" fmla="*/ 0 w 3325092"/>
              <a:gd name="connsiteY0" fmla="*/ 0 h 3184082"/>
              <a:gd name="connsiteX1" fmla="*/ 216131 w 3325092"/>
              <a:gd name="connsiteY1" fmla="*/ 631768 h 3184082"/>
              <a:gd name="connsiteX2" fmla="*/ 282633 w 3325092"/>
              <a:gd name="connsiteY2" fmla="*/ 814648 h 3184082"/>
              <a:gd name="connsiteX3" fmla="*/ 515389 w 3325092"/>
              <a:gd name="connsiteY3" fmla="*/ 1163782 h 3184082"/>
              <a:gd name="connsiteX4" fmla="*/ 714895 w 3325092"/>
              <a:gd name="connsiteY4" fmla="*/ 1512916 h 3184082"/>
              <a:gd name="connsiteX5" fmla="*/ 997528 w 3325092"/>
              <a:gd name="connsiteY5" fmla="*/ 1862051 h 3184082"/>
              <a:gd name="connsiteX6" fmla="*/ 1263535 w 3325092"/>
              <a:gd name="connsiteY6" fmla="*/ 2177935 h 3184082"/>
              <a:gd name="connsiteX7" fmla="*/ 1629295 w 3325092"/>
              <a:gd name="connsiteY7" fmla="*/ 2543695 h 3184082"/>
              <a:gd name="connsiteX8" fmla="*/ 1795549 w 3325092"/>
              <a:gd name="connsiteY8" fmla="*/ 2709950 h 3184082"/>
              <a:gd name="connsiteX9" fmla="*/ 2377440 w 3325092"/>
              <a:gd name="connsiteY9" fmla="*/ 3059084 h 3184082"/>
              <a:gd name="connsiteX10" fmla="*/ 2842953 w 3325092"/>
              <a:gd name="connsiteY10" fmla="*/ 3175462 h 3184082"/>
              <a:gd name="connsiteX11" fmla="*/ 3158837 w 3325092"/>
              <a:gd name="connsiteY11" fmla="*/ 3175462 h 3184082"/>
              <a:gd name="connsiteX12" fmla="*/ 3325092 w 3325092"/>
              <a:gd name="connsiteY12" fmla="*/ 3175462 h 3184082"/>
              <a:gd name="connsiteX0" fmla="*/ 0 w 3325092"/>
              <a:gd name="connsiteY0" fmla="*/ 0 h 3184082"/>
              <a:gd name="connsiteX1" fmla="*/ 216131 w 3325092"/>
              <a:gd name="connsiteY1" fmla="*/ 631768 h 3184082"/>
              <a:gd name="connsiteX2" fmla="*/ 332510 w 3325092"/>
              <a:gd name="connsiteY2" fmla="*/ 814648 h 3184082"/>
              <a:gd name="connsiteX3" fmla="*/ 515389 w 3325092"/>
              <a:gd name="connsiteY3" fmla="*/ 1163782 h 3184082"/>
              <a:gd name="connsiteX4" fmla="*/ 714895 w 3325092"/>
              <a:gd name="connsiteY4" fmla="*/ 1512916 h 3184082"/>
              <a:gd name="connsiteX5" fmla="*/ 997528 w 3325092"/>
              <a:gd name="connsiteY5" fmla="*/ 1862051 h 3184082"/>
              <a:gd name="connsiteX6" fmla="*/ 1263535 w 3325092"/>
              <a:gd name="connsiteY6" fmla="*/ 2177935 h 3184082"/>
              <a:gd name="connsiteX7" fmla="*/ 1629295 w 3325092"/>
              <a:gd name="connsiteY7" fmla="*/ 2543695 h 3184082"/>
              <a:gd name="connsiteX8" fmla="*/ 1795549 w 3325092"/>
              <a:gd name="connsiteY8" fmla="*/ 2709950 h 3184082"/>
              <a:gd name="connsiteX9" fmla="*/ 2377440 w 3325092"/>
              <a:gd name="connsiteY9" fmla="*/ 3059084 h 3184082"/>
              <a:gd name="connsiteX10" fmla="*/ 2842953 w 3325092"/>
              <a:gd name="connsiteY10" fmla="*/ 3175462 h 3184082"/>
              <a:gd name="connsiteX11" fmla="*/ 3158837 w 3325092"/>
              <a:gd name="connsiteY11" fmla="*/ 3175462 h 3184082"/>
              <a:gd name="connsiteX12" fmla="*/ 3325092 w 3325092"/>
              <a:gd name="connsiteY12" fmla="*/ 3175462 h 3184082"/>
              <a:gd name="connsiteX0" fmla="*/ 0 w 3325092"/>
              <a:gd name="connsiteY0" fmla="*/ 0 h 3184082"/>
              <a:gd name="connsiteX1" fmla="*/ 216131 w 3325092"/>
              <a:gd name="connsiteY1" fmla="*/ 631768 h 3184082"/>
              <a:gd name="connsiteX2" fmla="*/ 332510 w 3325092"/>
              <a:gd name="connsiteY2" fmla="*/ 814648 h 3184082"/>
              <a:gd name="connsiteX3" fmla="*/ 515389 w 3325092"/>
              <a:gd name="connsiteY3" fmla="*/ 1163782 h 3184082"/>
              <a:gd name="connsiteX4" fmla="*/ 714895 w 3325092"/>
              <a:gd name="connsiteY4" fmla="*/ 1512916 h 3184082"/>
              <a:gd name="connsiteX5" fmla="*/ 997528 w 3325092"/>
              <a:gd name="connsiteY5" fmla="*/ 1862051 h 3184082"/>
              <a:gd name="connsiteX6" fmla="*/ 1263535 w 3325092"/>
              <a:gd name="connsiteY6" fmla="*/ 2177935 h 3184082"/>
              <a:gd name="connsiteX7" fmla="*/ 1629295 w 3325092"/>
              <a:gd name="connsiteY7" fmla="*/ 2543695 h 3184082"/>
              <a:gd name="connsiteX8" fmla="*/ 1795549 w 3325092"/>
              <a:gd name="connsiteY8" fmla="*/ 2709950 h 3184082"/>
              <a:gd name="connsiteX9" fmla="*/ 2460567 w 3325092"/>
              <a:gd name="connsiteY9" fmla="*/ 3059084 h 3184082"/>
              <a:gd name="connsiteX10" fmla="*/ 2842953 w 3325092"/>
              <a:gd name="connsiteY10" fmla="*/ 3175462 h 3184082"/>
              <a:gd name="connsiteX11" fmla="*/ 3158837 w 3325092"/>
              <a:gd name="connsiteY11" fmla="*/ 3175462 h 3184082"/>
              <a:gd name="connsiteX12" fmla="*/ 3325092 w 3325092"/>
              <a:gd name="connsiteY12" fmla="*/ 3175462 h 3184082"/>
              <a:gd name="connsiteX0" fmla="*/ 0 w 3325092"/>
              <a:gd name="connsiteY0" fmla="*/ 0 h 3176693"/>
              <a:gd name="connsiteX1" fmla="*/ 216131 w 3325092"/>
              <a:gd name="connsiteY1" fmla="*/ 631768 h 3176693"/>
              <a:gd name="connsiteX2" fmla="*/ 332510 w 3325092"/>
              <a:gd name="connsiteY2" fmla="*/ 814648 h 3176693"/>
              <a:gd name="connsiteX3" fmla="*/ 515389 w 3325092"/>
              <a:gd name="connsiteY3" fmla="*/ 1163782 h 3176693"/>
              <a:gd name="connsiteX4" fmla="*/ 714895 w 3325092"/>
              <a:gd name="connsiteY4" fmla="*/ 1512916 h 3176693"/>
              <a:gd name="connsiteX5" fmla="*/ 997528 w 3325092"/>
              <a:gd name="connsiteY5" fmla="*/ 1862051 h 3176693"/>
              <a:gd name="connsiteX6" fmla="*/ 1263535 w 3325092"/>
              <a:gd name="connsiteY6" fmla="*/ 2177935 h 3176693"/>
              <a:gd name="connsiteX7" fmla="*/ 1629295 w 3325092"/>
              <a:gd name="connsiteY7" fmla="*/ 2543695 h 3176693"/>
              <a:gd name="connsiteX8" fmla="*/ 1795549 w 3325092"/>
              <a:gd name="connsiteY8" fmla="*/ 2709950 h 3176693"/>
              <a:gd name="connsiteX9" fmla="*/ 2460567 w 3325092"/>
              <a:gd name="connsiteY9" fmla="*/ 3059084 h 3176693"/>
              <a:gd name="connsiteX10" fmla="*/ 2793076 w 3325092"/>
              <a:gd name="connsiteY10" fmla="*/ 3158837 h 3176693"/>
              <a:gd name="connsiteX11" fmla="*/ 2842953 w 3325092"/>
              <a:gd name="connsiteY11" fmla="*/ 3175462 h 3176693"/>
              <a:gd name="connsiteX12" fmla="*/ 3158837 w 3325092"/>
              <a:gd name="connsiteY12" fmla="*/ 3175462 h 3176693"/>
              <a:gd name="connsiteX13" fmla="*/ 3325092 w 3325092"/>
              <a:gd name="connsiteY13" fmla="*/ 3175462 h 3176693"/>
              <a:gd name="connsiteX0" fmla="*/ 0 w 3325092"/>
              <a:gd name="connsiteY0" fmla="*/ 0 h 3176693"/>
              <a:gd name="connsiteX1" fmla="*/ 216131 w 3325092"/>
              <a:gd name="connsiteY1" fmla="*/ 631768 h 3176693"/>
              <a:gd name="connsiteX2" fmla="*/ 332510 w 3325092"/>
              <a:gd name="connsiteY2" fmla="*/ 814648 h 3176693"/>
              <a:gd name="connsiteX3" fmla="*/ 515389 w 3325092"/>
              <a:gd name="connsiteY3" fmla="*/ 1163782 h 3176693"/>
              <a:gd name="connsiteX4" fmla="*/ 714895 w 3325092"/>
              <a:gd name="connsiteY4" fmla="*/ 1512916 h 3176693"/>
              <a:gd name="connsiteX5" fmla="*/ 997528 w 3325092"/>
              <a:gd name="connsiteY5" fmla="*/ 1862051 h 3176693"/>
              <a:gd name="connsiteX6" fmla="*/ 1263535 w 3325092"/>
              <a:gd name="connsiteY6" fmla="*/ 2177935 h 3176693"/>
              <a:gd name="connsiteX7" fmla="*/ 1629295 w 3325092"/>
              <a:gd name="connsiteY7" fmla="*/ 2543695 h 3176693"/>
              <a:gd name="connsiteX8" fmla="*/ 1795549 w 3325092"/>
              <a:gd name="connsiteY8" fmla="*/ 2709950 h 3176693"/>
              <a:gd name="connsiteX9" fmla="*/ 2460567 w 3325092"/>
              <a:gd name="connsiteY9" fmla="*/ 3059084 h 3176693"/>
              <a:gd name="connsiteX10" fmla="*/ 2793076 w 3325092"/>
              <a:gd name="connsiteY10" fmla="*/ 3158837 h 3176693"/>
              <a:gd name="connsiteX11" fmla="*/ 3042458 w 3325092"/>
              <a:gd name="connsiteY11" fmla="*/ 3175462 h 3176693"/>
              <a:gd name="connsiteX12" fmla="*/ 3158837 w 3325092"/>
              <a:gd name="connsiteY12" fmla="*/ 3175462 h 3176693"/>
              <a:gd name="connsiteX13" fmla="*/ 3325092 w 3325092"/>
              <a:gd name="connsiteY13" fmla="*/ 3175462 h 317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25092" h="3176693">
                <a:moveTo>
                  <a:pt x="0" y="0"/>
                </a:moveTo>
                <a:cubicBezTo>
                  <a:pt x="84513" y="247996"/>
                  <a:pt x="160713" y="495993"/>
                  <a:pt x="216131" y="631768"/>
                </a:cubicBezTo>
                <a:cubicBezTo>
                  <a:pt x="271549" y="767543"/>
                  <a:pt x="282634" y="725979"/>
                  <a:pt x="332510" y="814648"/>
                </a:cubicBezTo>
                <a:cubicBezTo>
                  <a:pt x="382386" y="903317"/>
                  <a:pt x="451658" y="1047404"/>
                  <a:pt x="515389" y="1163782"/>
                </a:cubicBezTo>
                <a:cubicBezTo>
                  <a:pt x="579120" y="1280160"/>
                  <a:pt x="634539" y="1396538"/>
                  <a:pt x="714895" y="1512916"/>
                </a:cubicBezTo>
                <a:cubicBezTo>
                  <a:pt x="795251" y="1629294"/>
                  <a:pt x="906088" y="1751215"/>
                  <a:pt x="997528" y="1862051"/>
                </a:cubicBezTo>
                <a:cubicBezTo>
                  <a:pt x="1088968" y="1972888"/>
                  <a:pt x="1158241" y="2064328"/>
                  <a:pt x="1263535" y="2177935"/>
                </a:cubicBezTo>
                <a:cubicBezTo>
                  <a:pt x="1368830" y="2291542"/>
                  <a:pt x="1629295" y="2543695"/>
                  <a:pt x="1629295" y="2543695"/>
                </a:cubicBezTo>
                <a:cubicBezTo>
                  <a:pt x="1717964" y="2632364"/>
                  <a:pt x="1657004" y="2624052"/>
                  <a:pt x="1795549" y="2709950"/>
                </a:cubicBezTo>
                <a:cubicBezTo>
                  <a:pt x="1934094" y="2795848"/>
                  <a:pt x="2294313" y="2984270"/>
                  <a:pt x="2460567" y="3059084"/>
                </a:cubicBezTo>
                <a:cubicBezTo>
                  <a:pt x="2626821" y="3133898"/>
                  <a:pt x="2729345" y="3139441"/>
                  <a:pt x="2793076" y="3158837"/>
                </a:cubicBezTo>
                <a:cubicBezTo>
                  <a:pt x="2856807" y="3178233"/>
                  <a:pt x="2981498" y="3172691"/>
                  <a:pt x="3042458" y="3175462"/>
                </a:cubicBezTo>
                <a:cubicBezTo>
                  <a:pt x="3103418" y="3178233"/>
                  <a:pt x="3111731" y="3175462"/>
                  <a:pt x="3158837" y="3175462"/>
                </a:cubicBezTo>
                <a:lnTo>
                  <a:pt x="3325092" y="3175462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3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5" grpId="0"/>
      <p:bldP spid="16" grpId="0"/>
      <p:bldP spid="18" grpId="0"/>
      <p:bldP spid="29" grpId="0"/>
      <p:bldP spid="30" grpId="0"/>
      <p:bldP spid="3082" grpId="0"/>
      <p:bldP spid="3083" grpId="0"/>
      <p:bldP spid="2" grpId="0"/>
      <p:bldP spid="3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05000"/>
            <a:ext cx="9144000" cy="5632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baseline="30000" dirty="0" smtClean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১.</a:t>
            </a:r>
            <a:r>
              <a:rPr lang="bn-IN" sz="6000" baseline="30000" dirty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সমউৎপাদন রেখার সকল বিন্দু সমান উৎপাদন নির্দেশ </a:t>
            </a:r>
            <a:r>
              <a:rPr lang="bn-IN" sz="6000" baseline="30000" dirty="0" smtClean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করে।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bn-IN" sz="6000" baseline="30000" dirty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r>
              <a:rPr lang="en-US" sz="6000" baseline="30000" dirty="0" smtClean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IN" sz="6000" baseline="30000" dirty="0" smtClean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সমউৎপাদন </a:t>
            </a:r>
            <a:r>
              <a:rPr lang="bn-IN" sz="6000" baseline="30000" dirty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রেখা সাধারণত  বাম দিক হতে ডান</a:t>
            </a:r>
            <a:r>
              <a:rPr lang="en-US" sz="6000" baseline="30000" dirty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  </a:t>
            </a:r>
            <a:r>
              <a:rPr lang="bn-IN" sz="6000" baseline="30000" dirty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নিম্নগামী হয়ে থাকে</a:t>
            </a:r>
            <a:r>
              <a:rPr lang="hi-IN" sz="6000" baseline="30000" dirty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।</a:t>
            </a:r>
            <a:r>
              <a:rPr lang="en-US" sz="6000" baseline="30000" dirty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bn-IN" sz="6000" baseline="30000" dirty="0" smtClean="0">
              <a:solidFill>
                <a:prstClr val="white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bn-IN" sz="4000" dirty="0" smtClean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৩</a:t>
            </a:r>
            <a:r>
              <a:rPr lang="en-US" sz="4000" dirty="0" smtClean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4000" dirty="0" smtClean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সমউৎপাদন রেখা মূল বিন্দুর দিকে উত্তল হয়</a:t>
            </a:r>
            <a:r>
              <a:rPr lang="hi-IN" sz="4000" dirty="0" smtClean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endParaRPr lang="bn-IN" sz="4000" dirty="0" smtClean="0">
              <a:solidFill>
                <a:prstClr val="white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4000" dirty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৪.</a:t>
            </a:r>
            <a:r>
              <a:rPr lang="bn-IN" sz="4000" dirty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নিচের </a:t>
            </a:r>
            <a:r>
              <a:rPr lang="bn-IN" sz="4000" dirty="0" smtClean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সমউৎপাদন </a:t>
            </a:r>
            <a:r>
              <a:rPr lang="bn-IN" sz="4000" dirty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রেখার তুলনায় উপরের </a:t>
            </a:r>
            <a:r>
              <a:rPr lang="bn-IN" sz="4000" dirty="0" smtClean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সমউৎপাদন </a:t>
            </a:r>
            <a:r>
              <a:rPr lang="bn-IN" sz="4000" dirty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রেখা অধিক উৎপাদন</a:t>
            </a:r>
            <a:r>
              <a:rPr lang="en-US" sz="4000" dirty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  </a:t>
            </a:r>
            <a:r>
              <a:rPr lang="bn-IN" sz="4000" dirty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নির্দেশ করে</a:t>
            </a:r>
            <a:r>
              <a:rPr lang="hi-IN" sz="4000" dirty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endParaRPr lang="en-US" sz="4000" dirty="0">
              <a:solidFill>
                <a:prstClr val="white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457200"/>
            <a:ext cx="899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সমউৎপাদন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1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57400" y="373652"/>
            <a:ext cx="7086600" cy="914400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numCol="1">
            <a:prstTxWarp prst="textTriangleInverted">
              <a:avLst/>
            </a:prstTxWarp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755486"/>
            <a:ext cx="8534400" cy="457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None/>
            </a:pP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pitchFamily="34" charset="0"/>
              <a:buNone/>
            </a:pP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সমউৎপাদন রেখার আকৃতি কেমন হয়?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সমউৎপাদন রেখা কোনো অক্ষকে ছেদ করে নয়া কেন?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সমউৎপাদন রেখার স্থিতিস্থাপকতা কত? </a:t>
            </a:r>
          </a:p>
        </p:txBody>
      </p:sp>
      <p:pic>
        <p:nvPicPr>
          <p:cNvPr id="4" name="Picture 3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755486"/>
            <a:ext cx="1829714" cy="1565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498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umming Junction 1"/>
          <p:cNvSpPr/>
          <p:nvPr/>
        </p:nvSpPr>
        <p:spPr>
          <a:xfrm>
            <a:off x="1235612" y="609600"/>
            <a:ext cx="6934200" cy="18288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Magnetic Disk 2"/>
          <p:cNvSpPr/>
          <p:nvPr/>
        </p:nvSpPr>
        <p:spPr>
          <a:xfrm>
            <a:off x="1600200" y="3200400"/>
            <a:ext cx="6629400" cy="2286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নিরপেক্ষ রেখার বৈশিষ্ট্য লিখ?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06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1225550"/>
            <a:ext cx="9144000" cy="563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800" dirty="0" err="1" smtClean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নিরপেক্ষ</a:t>
            </a:r>
            <a:r>
              <a:rPr lang="bn-IN" sz="4800" dirty="0" smtClean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 রেখার সকল বিন্দু সমান উৎপাদন নির্দেশ করে।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bn-IN" sz="4800" dirty="0" smtClean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নিরপেক্ষ রেখা সাধারণত বাম দিক হতে ডান দিকে নিম্নগামী হয়।  </a:t>
            </a:r>
            <a:r>
              <a:rPr lang="bn-IN" sz="4400" baseline="30000" dirty="0" smtClean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4400" baseline="30000" dirty="0">
              <a:solidFill>
                <a:prstClr val="white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571500" lvl="0" indent="-5715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en-US" sz="4400" dirty="0" err="1" smtClean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নিরপেক্ষ</a:t>
            </a:r>
            <a:r>
              <a:rPr lang="en-US" sz="4400" dirty="0" smtClean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রেখা মূল বিন্দুর দিকে উত্তল হয়</a:t>
            </a:r>
            <a:r>
              <a:rPr lang="hi-IN" sz="4400" dirty="0" smtClean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endParaRPr lang="bn-IN" sz="4400" dirty="0" smtClean="0">
              <a:solidFill>
                <a:prstClr val="white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571500" lvl="0" indent="-5715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bn-IN" sz="4400" dirty="0" smtClean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নিচের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নিরপেক্ষ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রেখার </a:t>
            </a:r>
            <a:r>
              <a:rPr lang="bn-IN" sz="4400" dirty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তুলনায় উপরের </a:t>
            </a:r>
            <a:r>
              <a:rPr lang="bn-IN" sz="4400" dirty="0" smtClean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নিরপেক্ষ রেখা </a:t>
            </a:r>
            <a:r>
              <a:rPr lang="bn-IN" sz="4400" dirty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অধিক উৎপাদন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  </a:t>
            </a:r>
            <a:r>
              <a:rPr lang="bn-IN" sz="4400" dirty="0" smtClean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নির্দেশ করে</a:t>
            </a:r>
            <a:r>
              <a:rPr lang="hi-IN" sz="4400" dirty="0" smtClean="0">
                <a:solidFill>
                  <a:prstClr val="white"/>
                </a:solidFill>
                <a:latin typeface="NikoshBAN" pitchFamily="2" charset="0"/>
                <a:ea typeface="Calibri"/>
                <a:cs typeface="NikoshBAN" pitchFamily="2" charset="0"/>
              </a:rPr>
              <a:t>।</a:t>
            </a:r>
            <a:endParaRPr lang="en-US" sz="4400" dirty="0">
              <a:solidFill>
                <a:prstClr val="white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52400"/>
            <a:ext cx="9144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নিরপেক্ষ রেখার বৈশিষ্ট্যঃ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605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/>
          <p:cNvSpPr/>
          <p:nvPr/>
        </p:nvSpPr>
        <p:spPr>
          <a:xfrm>
            <a:off x="889462" y="685800"/>
            <a:ext cx="7543800" cy="1069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 rot="10800000" flipV="1">
            <a:off x="914400" y="2438401"/>
            <a:ext cx="7848600" cy="3200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১.সমউৎপাদন রেখা কি?</a:t>
            </a:r>
          </a:p>
          <a:p>
            <a:pPr algn="just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২.উৎপাদনে  প্রযুক্তি কত প্রকার?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4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bn-IN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বাড়ির কাজ</a:t>
            </a:r>
            <a:endParaRPr lang="en-US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Content Placeholder 4" descr="C:\Program Files\Microsoft Office\MEDIA\CAGCAT10\j0195384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733800"/>
            <a:ext cx="1795882" cy="183337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1143000"/>
            <a:ext cx="4038600" cy="487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3429000"/>
            <a:ext cx="32766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04800" y="1981200"/>
            <a:ext cx="4343400" cy="1447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6800" y="4038600"/>
            <a:ext cx="533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B765-C459-4D27-A97E-618EFFC62028}" type="datetime2">
              <a:rPr lang="en-US" smtClean="0"/>
              <a:pPr/>
              <a:t>Thursday, January 9, 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0600" y="2209800"/>
            <a:ext cx="434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20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51486"/>
            <a:ext cx="9161586" cy="7254026"/>
            <a:chOff x="0" y="51486"/>
            <a:chExt cx="9161586" cy="72540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98" y="568570"/>
              <a:ext cx="3505200" cy="239736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33400"/>
              <a:ext cx="3810000" cy="2362200"/>
            </a:xfrm>
            <a:prstGeom prst="rect">
              <a:avLst/>
            </a:prstGeom>
          </p:spPr>
        </p:pic>
        <p:sp>
          <p:nvSpPr>
            <p:cNvPr id="4" name="Down Arrow 3"/>
            <p:cNvSpPr/>
            <p:nvPr/>
          </p:nvSpPr>
          <p:spPr>
            <a:xfrm>
              <a:off x="1962297" y="3124200"/>
              <a:ext cx="514202" cy="97254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>
              <a:off x="6539484" y="3124200"/>
              <a:ext cx="484632" cy="9784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3876321"/>
              <a:ext cx="8410054" cy="27432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52400" y="4096746"/>
              <a:ext cx="4648199" cy="22097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b="1" dirty="0" smtClean="0">
                  <a:solidFill>
                    <a:prstClr val="white"/>
                  </a:solidFill>
                  <a:latin typeface="Nirmala UI"/>
                </a:rPr>
                <a:t>হাজীপুর থেকে পাখিমারা পর্যন্ত </a:t>
              </a:r>
              <a:endParaRPr lang="bn-IN" b="1" dirty="0">
                <a:solidFill>
                  <a:prstClr val="white"/>
                </a:solidFill>
                <a:latin typeface="Nirmala UI"/>
              </a:endParaRPr>
            </a:p>
            <a:p>
              <a:pPr algn="ctr"/>
              <a:r>
                <a:rPr lang="bn-IN" b="1" dirty="0" smtClean="0">
                  <a:solidFill>
                    <a:prstClr val="white"/>
                  </a:solidFill>
                  <a:latin typeface="Nirmala UI"/>
                </a:rPr>
                <a:t>৫০ </a:t>
              </a:r>
              <a:r>
                <a:rPr lang="bn-IN" b="1" dirty="0">
                  <a:solidFill>
                    <a:prstClr val="white"/>
                  </a:solidFill>
                  <a:latin typeface="Nirmala UI"/>
                </a:rPr>
                <a:t>কিলো </a:t>
              </a:r>
              <a:r>
                <a:rPr lang="bn-IN" b="1" dirty="0" smtClean="0">
                  <a:solidFill>
                    <a:prstClr val="white"/>
                  </a:solidFill>
                  <a:latin typeface="Nirmala UI"/>
                </a:rPr>
                <a:t>মিটার রাস্তা নির্মাণ কাজের  </a:t>
              </a:r>
              <a:endParaRPr lang="bn-IN" b="1" dirty="0">
                <a:solidFill>
                  <a:prstClr val="white"/>
                </a:solidFill>
                <a:latin typeface="Nirmala UI"/>
              </a:endParaRPr>
            </a:p>
            <a:p>
              <a:pPr algn="ctr"/>
              <a:r>
                <a:rPr lang="bn-IN" dirty="0" smtClean="0">
                  <a:solidFill>
                    <a:srgbClr val="FFFF00"/>
                  </a:solidFill>
                </a:rPr>
                <a:t>শুভ উদ্বোধন করেন </a:t>
              </a:r>
            </a:p>
            <a:p>
              <a:pPr algn="ctr"/>
              <a:r>
                <a:rPr lang="bn-IN" dirty="0" smtClean="0">
                  <a:solidFill>
                    <a:prstClr val="white"/>
                  </a:solidFill>
                </a:rPr>
                <a:t>গণপ্রজাতন্ত্রী বাংলাদেশ সরকারের </a:t>
              </a:r>
              <a:r>
                <a:rPr lang="bn-IN" b="1" dirty="0" smtClean="0">
                  <a:solidFill>
                    <a:prstClr val="white"/>
                  </a:solidFill>
                  <a:latin typeface="Nirmala UI"/>
                  <a:ea typeface="Calibri"/>
                </a:rPr>
                <a:t>মাননীয় সংসদ সদস্য </a:t>
              </a:r>
            </a:p>
            <a:p>
              <a:pPr algn="ctr"/>
              <a:r>
                <a:rPr lang="bn-IN" b="1" dirty="0" smtClean="0">
                  <a:solidFill>
                    <a:prstClr val="white"/>
                  </a:solidFill>
                  <a:latin typeface="Nirmala UI"/>
                  <a:ea typeface="Calibri"/>
                </a:rPr>
                <a:t>জনাব মোঃ</a:t>
              </a:r>
              <a:r>
                <a:rPr lang="en-US" b="1" dirty="0" smtClean="0">
                  <a:solidFill>
                    <a:prstClr val="white"/>
                  </a:solidFill>
                  <a:latin typeface="Nirmala UI"/>
                  <a:ea typeface="Calibri"/>
                </a:rPr>
                <a:t> </a:t>
              </a:r>
              <a:r>
                <a:rPr lang="en-US" b="1" dirty="0" err="1" smtClean="0">
                  <a:solidFill>
                    <a:prstClr val="white"/>
                  </a:solidFill>
                  <a:latin typeface="Nirmala UI"/>
                  <a:ea typeface="Calibri"/>
                </a:rPr>
                <a:t>মহিবুর</a:t>
              </a:r>
              <a:r>
                <a:rPr lang="en-US" b="1" dirty="0" smtClean="0">
                  <a:solidFill>
                    <a:prstClr val="white"/>
                  </a:solidFill>
                  <a:latin typeface="Nirmala UI"/>
                  <a:ea typeface="Calibri"/>
                </a:rPr>
                <a:t> </a:t>
              </a:r>
              <a:r>
                <a:rPr lang="en-US" b="1" dirty="0" err="1" smtClean="0">
                  <a:solidFill>
                    <a:prstClr val="white"/>
                  </a:solidFill>
                  <a:latin typeface="Nirmala UI"/>
                  <a:ea typeface="Calibri"/>
                </a:rPr>
                <a:t>রহমান</a:t>
              </a:r>
              <a:r>
                <a:rPr lang="en-US" b="1" dirty="0" smtClean="0">
                  <a:solidFill>
                    <a:prstClr val="white"/>
                  </a:solidFill>
                  <a:latin typeface="Nirmala UI"/>
                  <a:ea typeface="Calibri"/>
                </a:rPr>
                <a:t> (</a:t>
              </a:r>
              <a:r>
                <a:rPr lang="en-US" b="1" dirty="0" err="1" smtClean="0">
                  <a:solidFill>
                    <a:prstClr val="white"/>
                  </a:solidFill>
                  <a:latin typeface="Nirmala UI"/>
                  <a:ea typeface="Calibri"/>
                </a:rPr>
                <a:t>মহিব</a:t>
              </a:r>
              <a:r>
                <a:rPr lang="en-US" b="1" dirty="0" smtClean="0">
                  <a:solidFill>
                    <a:prstClr val="white"/>
                  </a:solidFill>
                  <a:latin typeface="Nirmala UI"/>
                  <a:ea typeface="Calibri"/>
                </a:rPr>
                <a:t>)</a:t>
              </a:r>
              <a:r>
                <a:rPr lang="bn-IN" b="1" dirty="0" smtClean="0">
                  <a:solidFill>
                    <a:prstClr val="white"/>
                  </a:solidFill>
                  <a:latin typeface="Nirmala UI"/>
                  <a:ea typeface="Calibri"/>
                </a:rPr>
                <a:t>।</a:t>
              </a:r>
            </a:p>
            <a:p>
              <a:pPr algn="ctr"/>
              <a:r>
                <a:rPr lang="bn-IN" b="1" dirty="0" smtClean="0">
                  <a:solidFill>
                    <a:prstClr val="white"/>
                  </a:solidFill>
                  <a:latin typeface="Nirmala UI"/>
                  <a:ea typeface="Calibri"/>
                </a:rPr>
                <a:t>তারিখঃ ১২/১২/২০১৮ খ্রি ।   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368770" y="6398976"/>
              <a:ext cx="2133600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1968" y="2894648"/>
              <a:ext cx="3505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</a:rPr>
                <a:t>চিত্র</a:t>
              </a:r>
              <a:r>
                <a:rPr lang="en-US" dirty="0" smtClean="0">
                  <a:solidFill>
                    <a:srgbClr val="FF0000"/>
                  </a:solidFill>
                </a:rPr>
                <a:t> ০১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6798" y="2912088"/>
              <a:ext cx="3505200" cy="3532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prstClr val="white"/>
                  </a:solidFill>
                </a:rPr>
                <a:t>চিত্র ০১</a:t>
              </a:r>
              <a:endParaRPr lang="en-US" sz="4000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76800" y="2912088"/>
              <a:ext cx="3809999" cy="3532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prstClr val="white"/>
                  </a:solidFill>
                </a:rPr>
                <a:t>চিত্র ০২ </a:t>
              </a:r>
              <a:endParaRPr lang="en-US" sz="4000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76800" y="6491408"/>
              <a:ext cx="3685654" cy="299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prstClr val="white"/>
                  </a:solidFill>
                </a:rPr>
                <a:t>চিত্র ০৩ </a:t>
              </a:r>
              <a:endParaRPr lang="en-US" sz="400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51486"/>
              <a:ext cx="9161586" cy="5170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rgbClr val="FFFF00"/>
                </a:solidFill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1126454" y="6276775"/>
              <a:ext cx="484632" cy="9784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3198803" y="6327104"/>
              <a:ext cx="484632" cy="9784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098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763000" cy="563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6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ক. সমউৎপাদন রেখা কি?</a:t>
            </a:r>
          </a:p>
          <a:p>
            <a:pPr lvl="0"/>
            <a:r>
              <a:rPr lang="bn-IN" sz="6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খ. ১ নং ও ২ নং চিত্রের ব্যাখ্যা দাও? </a:t>
            </a:r>
          </a:p>
          <a:p>
            <a:pPr lvl="0"/>
            <a:r>
              <a:rPr lang="bn-IN" sz="6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গ. ১ নং ও ২ নং চিত্রের আলোকে ৩ নং চিত্রের প্রয়োগ দেখাও? </a:t>
            </a:r>
            <a:endParaRPr lang="bn-IN" sz="60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84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5334000"/>
            <a:ext cx="866775" cy="1247775"/>
          </a:xfrm>
          <a:prstGeom prst="rect">
            <a:avLst/>
          </a:prstGeom>
        </p:spPr>
      </p:pic>
      <p:pic>
        <p:nvPicPr>
          <p:cNvPr id="3" name="Picture 2" descr="@.10.Flown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1371599"/>
            <a:ext cx="2438400" cy="3335283"/>
          </a:xfrm>
          <a:prstGeom prst="rect">
            <a:avLst/>
          </a:prstGeom>
        </p:spPr>
      </p:pic>
      <p:pic>
        <p:nvPicPr>
          <p:cNvPr id="4" name="Picture 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5334000"/>
            <a:ext cx="866775" cy="1247775"/>
          </a:xfrm>
          <a:prstGeom prst="rect">
            <a:avLst/>
          </a:prstGeom>
        </p:spPr>
      </p:pic>
      <p:pic>
        <p:nvPicPr>
          <p:cNvPr id="5" name="Picture 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5257800"/>
            <a:ext cx="866775" cy="1247775"/>
          </a:xfrm>
          <a:prstGeom prst="rect">
            <a:avLst/>
          </a:prstGeom>
        </p:spPr>
      </p:pic>
      <p:pic>
        <p:nvPicPr>
          <p:cNvPr id="6" name="Picture 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5257800"/>
            <a:ext cx="866775" cy="1247775"/>
          </a:xfrm>
          <a:prstGeom prst="rect">
            <a:avLst/>
          </a:prstGeom>
        </p:spPr>
      </p:pic>
      <p:pic>
        <p:nvPicPr>
          <p:cNvPr id="7" name="Picture 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181600"/>
            <a:ext cx="866775" cy="1247775"/>
          </a:xfrm>
          <a:prstGeom prst="rect">
            <a:avLst/>
          </a:prstGeom>
        </p:spPr>
      </p:pic>
      <p:pic>
        <p:nvPicPr>
          <p:cNvPr id="8" name="Picture 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81600"/>
            <a:ext cx="866775" cy="1247775"/>
          </a:xfrm>
          <a:prstGeom prst="rect">
            <a:avLst/>
          </a:prstGeom>
        </p:spPr>
      </p:pic>
      <p:pic>
        <p:nvPicPr>
          <p:cNvPr id="9" name="Picture 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0"/>
            <a:ext cx="866775" cy="1247775"/>
          </a:xfrm>
          <a:prstGeom prst="rect">
            <a:avLst/>
          </a:prstGeom>
        </p:spPr>
      </p:pic>
      <p:pic>
        <p:nvPicPr>
          <p:cNvPr id="10" name="Picture 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0"/>
            <a:ext cx="866775" cy="1247775"/>
          </a:xfrm>
          <a:prstGeom prst="rect">
            <a:avLst/>
          </a:prstGeom>
        </p:spPr>
      </p:pic>
      <p:pic>
        <p:nvPicPr>
          <p:cNvPr id="11" name="Picture 1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0"/>
            <a:ext cx="866775" cy="1247775"/>
          </a:xfrm>
          <a:prstGeom prst="rect">
            <a:avLst/>
          </a:prstGeom>
        </p:spPr>
      </p:pic>
      <p:pic>
        <p:nvPicPr>
          <p:cNvPr id="12" name="Picture 1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0"/>
            <a:ext cx="866775" cy="1247775"/>
          </a:xfrm>
          <a:prstGeom prst="rect">
            <a:avLst/>
          </a:prstGeom>
        </p:spPr>
      </p:pic>
      <p:pic>
        <p:nvPicPr>
          <p:cNvPr id="13" name="Picture 1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0"/>
            <a:ext cx="866775" cy="1247775"/>
          </a:xfrm>
          <a:prstGeom prst="rect">
            <a:avLst/>
          </a:prstGeom>
        </p:spPr>
      </p:pic>
      <p:pic>
        <p:nvPicPr>
          <p:cNvPr id="14" name="Picture 1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0"/>
            <a:ext cx="866775" cy="1247775"/>
          </a:xfrm>
          <a:prstGeom prst="rect">
            <a:avLst/>
          </a:prstGeom>
        </p:spPr>
      </p:pic>
      <p:pic>
        <p:nvPicPr>
          <p:cNvPr id="15" name="Picture 1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0"/>
            <a:ext cx="866775" cy="1247775"/>
          </a:xfrm>
          <a:prstGeom prst="rect">
            <a:avLst/>
          </a:prstGeom>
        </p:spPr>
      </p:pic>
      <p:pic>
        <p:nvPicPr>
          <p:cNvPr id="16" name="Picture 1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81000"/>
            <a:ext cx="866775" cy="1247775"/>
          </a:xfrm>
          <a:prstGeom prst="rect">
            <a:avLst/>
          </a:prstGeom>
        </p:spPr>
      </p:pic>
      <p:pic>
        <p:nvPicPr>
          <p:cNvPr id="17" name="Picture 1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33400"/>
            <a:ext cx="866775" cy="1247775"/>
          </a:xfrm>
          <a:prstGeom prst="rect">
            <a:avLst/>
          </a:prstGeom>
        </p:spPr>
      </p:pic>
      <p:pic>
        <p:nvPicPr>
          <p:cNvPr id="18" name="Picture 1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685800"/>
            <a:ext cx="866775" cy="1247775"/>
          </a:xfrm>
          <a:prstGeom prst="rect">
            <a:avLst/>
          </a:prstGeom>
        </p:spPr>
      </p:pic>
      <p:pic>
        <p:nvPicPr>
          <p:cNvPr id="19" name="Picture 1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838200"/>
            <a:ext cx="866775" cy="1247775"/>
          </a:xfrm>
          <a:prstGeom prst="rect">
            <a:avLst/>
          </a:prstGeom>
        </p:spPr>
      </p:pic>
      <p:pic>
        <p:nvPicPr>
          <p:cNvPr id="20" name="Picture 1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990600"/>
            <a:ext cx="866775" cy="1247775"/>
          </a:xfrm>
          <a:prstGeom prst="rect">
            <a:avLst/>
          </a:prstGeom>
        </p:spPr>
      </p:pic>
      <p:pic>
        <p:nvPicPr>
          <p:cNvPr id="21" name="Picture 2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143000"/>
            <a:ext cx="866775" cy="1247775"/>
          </a:xfrm>
          <a:prstGeom prst="rect">
            <a:avLst/>
          </a:prstGeom>
        </p:spPr>
      </p:pic>
      <p:pic>
        <p:nvPicPr>
          <p:cNvPr id="22" name="Picture 2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295400"/>
            <a:ext cx="866775" cy="1247775"/>
          </a:xfrm>
          <a:prstGeom prst="rect">
            <a:avLst/>
          </a:prstGeom>
        </p:spPr>
      </p:pic>
      <p:pic>
        <p:nvPicPr>
          <p:cNvPr id="23" name="Picture 2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447800"/>
            <a:ext cx="866775" cy="1247775"/>
          </a:xfrm>
          <a:prstGeom prst="rect">
            <a:avLst/>
          </a:prstGeom>
        </p:spPr>
      </p:pic>
      <p:pic>
        <p:nvPicPr>
          <p:cNvPr id="24" name="Picture 2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1600200"/>
            <a:ext cx="866775" cy="1247775"/>
          </a:xfrm>
          <a:prstGeom prst="rect">
            <a:avLst/>
          </a:prstGeom>
        </p:spPr>
      </p:pic>
      <p:pic>
        <p:nvPicPr>
          <p:cNvPr id="25" name="Picture 2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752600"/>
            <a:ext cx="866775" cy="1247775"/>
          </a:xfrm>
          <a:prstGeom prst="rect">
            <a:avLst/>
          </a:prstGeom>
        </p:spPr>
      </p:pic>
      <p:pic>
        <p:nvPicPr>
          <p:cNvPr id="26" name="Picture 2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905000"/>
            <a:ext cx="866775" cy="1247775"/>
          </a:xfrm>
          <a:prstGeom prst="rect">
            <a:avLst/>
          </a:prstGeom>
        </p:spPr>
      </p:pic>
      <p:pic>
        <p:nvPicPr>
          <p:cNvPr id="27" name="Picture 2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2057400"/>
            <a:ext cx="866775" cy="1247775"/>
          </a:xfrm>
          <a:prstGeom prst="rect">
            <a:avLst/>
          </a:prstGeom>
        </p:spPr>
      </p:pic>
      <p:pic>
        <p:nvPicPr>
          <p:cNvPr id="28" name="Picture 2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2209800"/>
            <a:ext cx="866775" cy="1247775"/>
          </a:xfrm>
          <a:prstGeom prst="rect">
            <a:avLst/>
          </a:prstGeom>
        </p:spPr>
      </p:pic>
      <p:pic>
        <p:nvPicPr>
          <p:cNvPr id="29" name="Picture 2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2362200"/>
            <a:ext cx="866775" cy="1247775"/>
          </a:xfrm>
          <a:prstGeom prst="rect">
            <a:avLst/>
          </a:prstGeom>
        </p:spPr>
      </p:pic>
      <p:pic>
        <p:nvPicPr>
          <p:cNvPr id="30" name="Picture 2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2514600"/>
            <a:ext cx="866775" cy="1247775"/>
          </a:xfrm>
          <a:prstGeom prst="rect">
            <a:avLst/>
          </a:prstGeom>
        </p:spPr>
      </p:pic>
      <p:pic>
        <p:nvPicPr>
          <p:cNvPr id="31" name="Picture 3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2667000"/>
            <a:ext cx="866775" cy="1247775"/>
          </a:xfrm>
          <a:prstGeom prst="rect">
            <a:avLst/>
          </a:prstGeom>
        </p:spPr>
      </p:pic>
      <p:pic>
        <p:nvPicPr>
          <p:cNvPr id="32" name="Picture 3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2819400"/>
            <a:ext cx="866775" cy="1247775"/>
          </a:xfrm>
          <a:prstGeom prst="rect">
            <a:avLst/>
          </a:prstGeom>
        </p:spPr>
      </p:pic>
      <p:pic>
        <p:nvPicPr>
          <p:cNvPr id="33" name="Picture 3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2971800"/>
            <a:ext cx="866775" cy="1247775"/>
          </a:xfrm>
          <a:prstGeom prst="rect">
            <a:avLst/>
          </a:prstGeom>
        </p:spPr>
      </p:pic>
      <p:pic>
        <p:nvPicPr>
          <p:cNvPr id="34" name="Picture 3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124200"/>
            <a:ext cx="866775" cy="1247775"/>
          </a:xfrm>
          <a:prstGeom prst="rect">
            <a:avLst/>
          </a:prstGeom>
        </p:spPr>
      </p:pic>
      <p:pic>
        <p:nvPicPr>
          <p:cNvPr id="35" name="Picture 3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3276600"/>
            <a:ext cx="866775" cy="1247775"/>
          </a:xfrm>
          <a:prstGeom prst="rect">
            <a:avLst/>
          </a:prstGeom>
        </p:spPr>
      </p:pic>
      <p:pic>
        <p:nvPicPr>
          <p:cNvPr id="36" name="Picture 3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3429000"/>
            <a:ext cx="866775" cy="1247775"/>
          </a:xfrm>
          <a:prstGeom prst="rect">
            <a:avLst/>
          </a:prstGeom>
        </p:spPr>
      </p:pic>
      <p:pic>
        <p:nvPicPr>
          <p:cNvPr id="37" name="Picture 3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3581400"/>
            <a:ext cx="866775" cy="1247775"/>
          </a:xfrm>
          <a:prstGeom prst="rect">
            <a:avLst/>
          </a:prstGeom>
        </p:spPr>
      </p:pic>
      <p:pic>
        <p:nvPicPr>
          <p:cNvPr id="38" name="Picture 3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3733800"/>
            <a:ext cx="866775" cy="1247775"/>
          </a:xfrm>
          <a:prstGeom prst="rect">
            <a:avLst/>
          </a:prstGeom>
        </p:spPr>
      </p:pic>
      <p:pic>
        <p:nvPicPr>
          <p:cNvPr id="39" name="Picture 3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3886200"/>
            <a:ext cx="866775" cy="1247775"/>
          </a:xfrm>
          <a:prstGeom prst="rect">
            <a:avLst/>
          </a:prstGeom>
        </p:spPr>
      </p:pic>
      <p:pic>
        <p:nvPicPr>
          <p:cNvPr id="40" name="Picture 3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4038600"/>
            <a:ext cx="866775" cy="1247775"/>
          </a:xfrm>
          <a:prstGeom prst="rect">
            <a:avLst/>
          </a:prstGeom>
        </p:spPr>
      </p:pic>
      <p:pic>
        <p:nvPicPr>
          <p:cNvPr id="41" name="Picture 4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4191000"/>
            <a:ext cx="866775" cy="1247775"/>
          </a:xfrm>
          <a:prstGeom prst="rect">
            <a:avLst/>
          </a:prstGeom>
        </p:spPr>
      </p:pic>
      <p:pic>
        <p:nvPicPr>
          <p:cNvPr id="42" name="Picture 4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4343400"/>
            <a:ext cx="866775" cy="1247775"/>
          </a:xfrm>
          <a:prstGeom prst="rect">
            <a:avLst/>
          </a:prstGeom>
        </p:spPr>
      </p:pic>
      <p:pic>
        <p:nvPicPr>
          <p:cNvPr id="43" name="Picture 4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4495800"/>
            <a:ext cx="866775" cy="1247775"/>
          </a:xfrm>
          <a:prstGeom prst="rect">
            <a:avLst/>
          </a:prstGeom>
        </p:spPr>
      </p:pic>
      <p:pic>
        <p:nvPicPr>
          <p:cNvPr id="44" name="Picture 4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4648200"/>
            <a:ext cx="866775" cy="1247775"/>
          </a:xfrm>
          <a:prstGeom prst="rect">
            <a:avLst/>
          </a:prstGeom>
        </p:spPr>
      </p:pic>
      <p:pic>
        <p:nvPicPr>
          <p:cNvPr id="46" name="Picture 4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5334000"/>
            <a:ext cx="866775" cy="1247775"/>
          </a:xfrm>
          <a:prstGeom prst="rect">
            <a:avLst/>
          </a:prstGeom>
        </p:spPr>
      </p:pic>
      <p:pic>
        <p:nvPicPr>
          <p:cNvPr id="47" name="Picture 4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7225" y="5334000"/>
            <a:ext cx="866775" cy="1247775"/>
          </a:xfrm>
          <a:prstGeom prst="rect">
            <a:avLst/>
          </a:prstGeom>
        </p:spPr>
      </p:pic>
      <p:pic>
        <p:nvPicPr>
          <p:cNvPr id="48" name="Picture 4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152400"/>
            <a:ext cx="866775" cy="1247775"/>
          </a:xfrm>
          <a:prstGeom prst="rect">
            <a:avLst/>
          </a:prstGeom>
        </p:spPr>
      </p:pic>
      <p:pic>
        <p:nvPicPr>
          <p:cNvPr id="49" name="Picture 4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04800"/>
            <a:ext cx="866775" cy="1247775"/>
          </a:xfrm>
          <a:prstGeom prst="rect">
            <a:avLst/>
          </a:prstGeom>
        </p:spPr>
      </p:pic>
      <p:pic>
        <p:nvPicPr>
          <p:cNvPr id="50" name="Picture 4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457200"/>
            <a:ext cx="866775" cy="1247775"/>
          </a:xfrm>
          <a:prstGeom prst="rect">
            <a:avLst/>
          </a:prstGeom>
        </p:spPr>
      </p:pic>
      <p:pic>
        <p:nvPicPr>
          <p:cNvPr id="51" name="Picture 5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609600"/>
            <a:ext cx="866775" cy="1247775"/>
          </a:xfrm>
          <a:prstGeom prst="rect">
            <a:avLst/>
          </a:prstGeom>
        </p:spPr>
      </p:pic>
      <p:pic>
        <p:nvPicPr>
          <p:cNvPr id="52" name="Picture 5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762000"/>
            <a:ext cx="866775" cy="1247775"/>
          </a:xfrm>
          <a:prstGeom prst="rect">
            <a:avLst/>
          </a:prstGeom>
        </p:spPr>
      </p:pic>
      <p:pic>
        <p:nvPicPr>
          <p:cNvPr id="53" name="Picture 5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914400"/>
            <a:ext cx="866775" cy="1247775"/>
          </a:xfrm>
          <a:prstGeom prst="rect">
            <a:avLst/>
          </a:prstGeom>
        </p:spPr>
      </p:pic>
      <p:pic>
        <p:nvPicPr>
          <p:cNvPr id="54" name="Picture 5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1066800"/>
            <a:ext cx="866775" cy="1247775"/>
          </a:xfrm>
          <a:prstGeom prst="rect">
            <a:avLst/>
          </a:prstGeom>
        </p:spPr>
      </p:pic>
      <p:pic>
        <p:nvPicPr>
          <p:cNvPr id="55" name="Picture 5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1219200"/>
            <a:ext cx="866775" cy="1247775"/>
          </a:xfrm>
          <a:prstGeom prst="rect">
            <a:avLst/>
          </a:prstGeom>
        </p:spPr>
      </p:pic>
      <p:pic>
        <p:nvPicPr>
          <p:cNvPr id="56" name="Picture 5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1371600"/>
            <a:ext cx="866775" cy="1247775"/>
          </a:xfrm>
          <a:prstGeom prst="rect">
            <a:avLst/>
          </a:prstGeom>
        </p:spPr>
      </p:pic>
      <p:pic>
        <p:nvPicPr>
          <p:cNvPr id="57" name="Picture 5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1524000"/>
            <a:ext cx="866775" cy="1247775"/>
          </a:xfrm>
          <a:prstGeom prst="rect">
            <a:avLst/>
          </a:prstGeom>
        </p:spPr>
      </p:pic>
      <p:pic>
        <p:nvPicPr>
          <p:cNvPr id="58" name="Picture 5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1676400"/>
            <a:ext cx="866775" cy="1247775"/>
          </a:xfrm>
          <a:prstGeom prst="rect">
            <a:avLst/>
          </a:prstGeom>
        </p:spPr>
      </p:pic>
      <p:pic>
        <p:nvPicPr>
          <p:cNvPr id="59" name="Picture 5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828800"/>
            <a:ext cx="866775" cy="1247775"/>
          </a:xfrm>
          <a:prstGeom prst="rect">
            <a:avLst/>
          </a:prstGeom>
        </p:spPr>
      </p:pic>
      <p:pic>
        <p:nvPicPr>
          <p:cNvPr id="60" name="Picture 5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981200"/>
            <a:ext cx="866775" cy="1247775"/>
          </a:xfrm>
          <a:prstGeom prst="rect">
            <a:avLst/>
          </a:prstGeom>
        </p:spPr>
      </p:pic>
      <p:pic>
        <p:nvPicPr>
          <p:cNvPr id="61" name="Picture 6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2133600"/>
            <a:ext cx="866775" cy="1247775"/>
          </a:xfrm>
          <a:prstGeom prst="rect">
            <a:avLst/>
          </a:prstGeom>
        </p:spPr>
      </p:pic>
      <p:pic>
        <p:nvPicPr>
          <p:cNvPr id="62" name="Picture 6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2286000"/>
            <a:ext cx="866775" cy="1247775"/>
          </a:xfrm>
          <a:prstGeom prst="rect">
            <a:avLst/>
          </a:prstGeom>
        </p:spPr>
      </p:pic>
      <p:pic>
        <p:nvPicPr>
          <p:cNvPr id="63" name="Picture 6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2438400"/>
            <a:ext cx="866775" cy="1247775"/>
          </a:xfrm>
          <a:prstGeom prst="rect">
            <a:avLst/>
          </a:prstGeom>
        </p:spPr>
      </p:pic>
      <p:pic>
        <p:nvPicPr>
          <p:cNvPr id="64" name="Picture 6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2590800"/>
            <a:ext cx="866775" cy="1247775"/>
          </a:xfrm>
          <a:prstGeom prst="rect">
            <a:avLst/>
          </a:prstGeom>
        </p:spPr>
      </p:pic>
      <p:pic>
        <p:nvPicPr>
          <p:cNvPr id="65" name="Picture 6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2743200"/>
            <a:ext cx="866775" cy="1247775"/>
          </a:xfrm>
          <a:prstGeom prst="rect">
            <a:avLst/>
          </a:prstGeom>
        </p:spPr>
      </p:pic>
      <p:pic>
        <p:nvPicPr>
          <p:cNvPr id="66" name="Picture 6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7225" y="838200"/>
            <a:ext cx="866775" cy="1600200"/>
          </a:xfrm>
          <a:prstGeom prst="rect">
            <a:avLst/>
          </a:prstGeom>
        </p:spPr>
      </p:pic>
      <p:pic>
        <p:nvPicPr>
          <p:cNvPr id="68" name="Picture 6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5334000"/>
            <a:ext cx="866775" cy="1247775"/>
          </a:xfrm>
          <a:prstGeom prst="rect">
            <a:avLst/>
          </a:prstGeom>
        </p:spPr>
      </p:pic>
      <p:pic>
        <p:nvPicPr>
          <p:cNvPr id="69" name="Picture 6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5334000"/>
            <a:ext cx="866775" cy="1247775"/>
          </a:xfrm>
          <a:prstGeom prst="rect">
            <a:avLst/>
          </a:prstGeom>
        </p:spPr>
      </p:pic>
      <p:pic>
        <p:nvPicPr>
          <p:cNvPr id="70" name="Picture 6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5257800"/>
            <a:ext cx="866775" cy="1247775"/>
          </a:xfrm>
          <a:prstGeom prst="rect">
            <a:avLst/>
          </a:prstGeom>
        </p:spPr>
      </p:pic>
      <p:pic>
        <p:nvPicPr>
          <p:cNvPr id="71" name="Picture 7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5257800"/>
            <a:ext cx="866775" cy="1247775"/>
          </a:xfrm>
          <a:prstGeom prst="rect">
            <a:avLst/>
          </a:prstGeom>
        </p:spPr>
      </p:pic>
      <p:pic>
        <p:nvPicPr>
          <p:cNvPr id="72" name="Picture 7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5334000"/>
            <a:ext cx="866775" cy="1247775"/>
          </a:xfrm>
          <a:prstGeom prst="rect">
            <a:avLst/>
          </a:prstGeom>
        </p:spPr>
      </p:pic>
      <p:pic>
        <p:nvPicPr>
          <p:cNvPr id="73" name="Picture 7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2895600"/>
            <a:ext cx="866775" cy="1247775"/>
          </a:xfrm>
          <a:prstGeom prst="rect">
            <a:avLst/>
          </a:prstGeom>
        </p:spPr>
      </p:pic>
      <p:pic>
        <p:nvPicPr>
          <p:cNvPr id="74" name="Picture 7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3048000"/>
            <a:ext cx="866775" cy="1247775"/>
          </a:xfrm>
          <a:prstGeom prst="rect">
            <a:avLst/>
          </a:prstGeom>
        </p:spPr>
      </p:pic>
      <p:pic>
        <p:nvPicPr>
          <p:cNvPr id="75" name="Picture 7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3200400"/>
            <a:ext cx="866775" cy="1247775"/>
          </a:xfrm>
          <a:prstGeom prst="rect">
            <a:avLst/>
          </a:prstGeom>
        </p:spPr>
      </p:pic>
      <p:pic>
        <p:nvPicPr>
          <p:cNvPr id="76" name="Picture 7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3352800"/>
            <a:ext cx="866775" cy="1247775"/>
          </a:xfrm>
          <a:prstGeom prst="rect">
            <a:avLst/>
          </a:prstGeom>
        </p:spPr>
      </p:pic>
      <p:pic>
        <p:nvPicPr>
          <p:cNvPr id="77" name="Picture 7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3505200"/>
            <a:ext cx="866775" cy="1247775"/>
          </a:xfrm>
          <a:prstGeom prst="rect">
            <a:avLst/>
          </a:prstGeom>
        </p:spPr>
      </p:pic>
      <p:pic>
        <p:nvPicPr>
          <p:cNvPr id="78" name="Picture 7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3657600"/>
            <a:ext cx="866775" cy="1247775"/>
          </a:xfrm>
          <a:prstGeom prst="rect">
            <a:avLst/>
          </a:prstGeom>
        </p:spPr>
      </p:pic>
      <p:pic>
        <p:nvPicPr>
          <p:cNvPr id="79" name="Picture 7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3810000"/>
            <a:ext cx="866775" cy="1247775"/>
          </a:xfrm>
          <a:prstGeom prst="rect">
            <a:avLst/>
          </a:prstGeom>
        </p:spPr>
      </p:pic>
      <p:pic>
        <p:nvPicPr>
          <p:cNvPr id="80" name="Picture 7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3962400"/>
            <a:ext cx="866775" cy="1247775"/>
          </a:xfrm>
          <a:prstGeom prst="rect">
            <a:avLst/>
          </a:prstGeom>
        </p:spPr>
      </p:pic>
      <p:pic>
        <p:nvPicPr>
          <p:cNvPr id="81" name="Picture 8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0" y="4114800"/>
            <a:ext cx="866775" cy="1247775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914400" y="914400"/>
            <a:ext cx="7315200" cy="54102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n-IN" sz="3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ফুলে ফুলে স্বাগতম</a:t>
            </a:r>
          </a:p>
          <a:p>
            <a:r>
              <a:rPr lang="bn-IN" sz="3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আজকের  ক্লাসে</a:t>
            </a:r>
            <a:endParaRPr lang="en-US" sz="3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4" name="Picture 83" descr="_k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5113" y="228600"/>
            <a:ext cx="2286000" cy="197069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950" y="3967594"/>
            <a:ext cx="1723692" cy="9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66908"/>
      </p:ext>
    </p:extLst>
  </p:cSld>
  <p:clrMapOvr>
    <a:masterClrMapping/>
  </p:clrMapOvr>
  <p:transition>
    <p:checker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114300" y="381000"/>
            <a:ext cx="8915400" cy="16764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বুকরেফারেন্স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2362200"/>
            <a:ext cx="9144000" cy="30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6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১.রণজিত কুমার নাথ</a:t>
            </a:r>
          </a:p>
          <a:p>
            <a:pPr lvl="0"/>
            <a:r>
              <a:rPr lang="bn-IN" sz="6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২.প্রফেসর মোঃ সোহ্‌রাওয়ার্দী</a:t>
            </a:r>
          </a:p>
          <a:p>
            <a:pPr lvl="0"/>
            <a:r>
              <a:rPr lang="bn-IN" sz="6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৩.প্রফেসর মোঃ মোস্তাফিজুর রহমান </a:t>
            </a:r>
            <a:endParaRPr lang="en-US" sz="6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9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" y="457200"/>
            <a:ext cx="861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আগামি পাঠ 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676400" y="1660071"/>
            <a:ext cx="6324600" cy="4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/>
              <a:t>১. মাত্রাগত উৎপাদন-  </a:t>
            </a:r>
          </a:p>
          <a:p>
            <a:r>
              <a:rPr lang="bn-IN" sz="4000" dirty="0" smtClean="0"/>
              <a:t>২. মাত্রাগত উৎপাদনের প্রকারভেদ-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8433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b="25197"/>
          <a:stretch/>
        </p:blipFill>
        <p:spPr>
          <a:xfrm rot="16200000">
            <a:off x="1007571" y="-1342908"/>
            <a:ext cx="6793523" cy="94793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4648200"/>
            <a:ext cx="7848601" cy="1569660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r>
              <a:rPr lang="bn-IN" sz="9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ধন্যবাদ</a:t>
            </a:r>
            <a:endParaRPr lang="en-US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32072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169" y="-29308"/>
            <a:ext cx="8727831" cy="2318239"/>
            <a:chOff x="35169" y="-29308"/>
            <a:chExt cx="8727831" cy="2318239"/>
          </a:xfrm>
        </p:grpSpPr>
        <p:sp>
          <p:nvSpPr>
            <p:cNvPr id="8" name="Right Arrow 7"/>
            <p:cNvSpPr/>
            <p:nvPr/>
          </p:nvSpPr>
          <p:spPr>
            <a:xfrm>
              <a:off x="35169" y="-29308"/>
              <a:ext cx="4267200" cy="11235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800" dirty="0" smtClean="0">
                  <a:solidFill>
                    <a:srgbClr val="002060"/>
                  </a:solidFill>
                </a:rPr>
                <a:t>উপস্থাপনায়</a:t>
              </a:r>
              <a:endParaRPr lang="en-US" sz="4800" dirty="0">
                <a:solidFill>
                  <a:srgbClr val="00206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169" y="1123539"/>
              <a:ext cx="4876800" cy="7169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400" dirty="0" smtClean="0">
                  <a:solidFill>
                    <a:srgbClr val="002060"/>
                  </a:solidFill>
                </a:rPr>
                <a:t>মোঃ ওবাইদুল্লাহ </a:t>
              </a:r>
              <a:endParaRPr lang="en-US" sz="4400" dirty="0">
                <a:solidFill>
                  <a:srgbClr val="00206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32239"/>
              <a:ext cx="2819400" cy="2256692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-30480" y="2353994"/>
            <a:ext cx="9144000" cy="2599006"/>
            <a:chOff x="-30480" y="2353994"/>
            <a:chExt cx="9144000" cy="2599006"/>
          </a:xfrm>
        </p:grpSpPr>
        <p:sp>
          <p:nvSpPr>
            <p:cNvPr id="12" name="Rounded Rectangle 11"/>
            <p:cNvSpPr/>
            <p:nvPr/>
          </p:nvSpPr>
          <p:spPr>
            <a:xfrm>
              <a:off x="-30480" y="2353994"/>
              <a:ext cx="91440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4008" lvl="0">
                <a:lnSpc>
                  <a:spcPct val="115000"/>
                </a:lnSpc>
                <a:spcAft>
                  <a:spcPts val="1000"/>
                </a:spcAft>
                <a:buClr>
                  <a:srgbClr val="A04DA3"/>
                </a:buClr>
              </a:pPr>
              <a:r>
                <a:rPr lang="en-US" sz="4000" baseline="30000" dirty="0" err="1" smtClean="0">
                  <a:solidFill>
                    <a:srgbClr val="002060"/>
                  </a:solidFill>
                  <a:latin typeface="Nirmala UI"/>
                  <a:ea typeface="Calibri"/>
                  <a:cs typeface="Vrinda"/>
                </a:rPr>
                <a:t>প্রভাষকঃ</a:t>
              </a:r>
              <a:r>
                <a:rPr lang="en-US" sz="4000" baseline="30000" dirty="0" smtClean="0">
                  <a:solidFill>
                    <a:srgbClr val="002060"/>
                  </a:solidFill>
                  <a:latin typeface="Nirmala UI"/>
                  <a:ea typeface="Calibri"/>
                  <a:cs typeface="Vrinda"/>
                </a:rPr>
                <a:t>( </a:t>
              </a:r>
              <a:r>
                <a:rPr lang="en-US" sz="4000" baseline="30000" dirty="0" err="1" smtClean="0">
                  <a:solidFill>
                    <a:srgbClr val="002060"/>
                  </a:solidFill>
                  <a:latin typeface="Nirmala UI"/>
                  <a:ea typeface="Calibri"/>
                  <a:cs typeface="Vrinda"/>
                </a:rPr>
                <a:t>অর্থনীতি</a:t>
              </a:r>
              <a:r>
                <a:rPr lang="en-US" sz="4000" baseline="30000" dirty="0" smtClean="0">
                  <a:solidFill>
                    <a:srgbClr val="002060"/>
                  </a:solidFill>
                  <a:latin typeface="Nirmala UI"/>
                  <a:ea typeface="Calibri"/>
                  <a:cs typeface="Vrinda"/>
                </a:rPr>
                <a:t>)</a:t>
              </a:r>
              <a:r>
                <a:rPr lang="bn-IN" sz="4000" dirty="0" smtClean="0">
                  <a:solidFill>
                    <a:srgbClr val="002060"/>
                  </a:solidFill>
                  <a:latin typeface="Nirmala UI"/>
                  <a:ea typeface="Calibri"/>
                  <a:cs typeface="Vrinda"/>
                </a:rPr>
                <a:t> </a:t>
              </a:r>
              <a:r>
                <a:rPr lang="bn-IN" sz="4000" baseline="30000" dirty="0" smtClean="0">
                  <a:solidFill>
                    <a:srgbClr val="002060"/>
                  </a:solidFill>
                  <a:latin typeface="Nirmala UI"/>
                  <a:ea typeface="Calibri"/>
                </a:rPr>
                <a:t>মুক্তিযোদ্ধা </a:t>
              </a:r>
              <a:r>
                <a:rPr lang="bn-IN" sz="4000" baseline="30000" dirty="0">
                  <a:solidFill>
                    <a:srgbClr val="002060"/>
                  </a:solidFill>
                  <a:latin typeface="Nirmala UI"/>
                  <a:ea typeface="Calibri"/>
                </a:rPr>
                <a:t>মেমোরিয়াল ডিগ্রি কলেজ</a:t>
              </a:r>
              <a:r>
                <a:rPr lang="bn-IN" sz="4000" baseline="30000" dirty="0">
                  <a:solidFill>
                    <a:srgbClr val="92D050"/>
                  </a:solidFill>
                  <a:latin typeface="Nirmala UI"/>
                  <a:ea typeface="Calibri"/>
                </a:rPr>
                <a:t>, </a:t>
              </a:r>
              <a:endParaRPr lang="en-US" sz="4000" dirty="0">
                <a:solidFill>
                  <a:srgbClr val="424456"/>
                </a:solidFill>
                <a:ea typeface="Calibri"/>
                <a:cs typeface="Vrind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0" y="3065585"/>
              <a:ext cx="9108831" cy="5920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4008" lvl="0">
                <a:lnSpc>
                  <a:spcPct val="115000"/>
                </a:lnSpc>
                <a:spcAft>
                  <a:spcPts val="1000"/>
                </a:spcAft>
                <a:buClr>
                  <a:srgbClr val="A04DA3"/>
                </a:buClr>
              </a:pPr>
              <a:r>
                <a:rPr lang="bn-IN" sz="4000" baseline="30000" dirty="0" smtClean="0">
                  <a:solidFill>
                    <a:schemeClr val="bg2">
                      <a:lumMod val="10000"/>
                    </a:schemeClr>
                  </a:solidFill>
                  <a:latin typeface="Nirmala UI"/>
                  <a:ea typeface="Calibri"/>
                </a:rPr>
                <a:t>সদর </a:t>
              </a:r>
              <a:r>
                <a:rPr lang="bn-IN" sz="4000" baseline="30000" dirty="0">
                  <a:solidFill>
                    <a:schemeClr val="bg2">
                      <a:lumMod val="10000"/>
                    </a:schemeClr>
                  </a:solidFill>
                  <a:latin typeface="Nirmala UI"/>
                  <a:ea typeface="Calibri"/>
                </a:rPr>
                <a:t>থানা  </a:t>
              </a:r>
              <a:r>
                <a:rPr lang="bn-IN" sz="4000" baseline="30000" dirty="0" smtClean="0">
                  <a:solidFill>
                    <a:schemeClr val="bg2">
                      <a:lumMod val="10000"/>
                    </a:schemeClr>
                  </a:solidFill>
                  <a:latin typeface="Nirmala UI"/>
                  <a:ea typeface="Calibri"/>
                </a:rPr>
                <a:t>মহিপুর,কলাপাড়া,পটুয়াখালী। </a:t>
              </a:r>
              <a:r>
                <a:rPr lang="bn-IN" sz="4000" dirty="0" smtClean="0">
                  <a:solidFill>
                    <a:schemeClr val="bg2">
                      <a:lumMod val="10000"/>
                    </a:schemeClr>
                  </a:solidFill>
                  <a:latin typeface="Nirmala UI"/>
                  <a:ea typeface="Calibri"/>
                </a:rPr>
                <a:t>  </a:t>
              </a:r>
              <a:endParaRPr lang="en-US" sz="4000" dirty="0">
                <a:solidFill>
                  <a:schemeClr val="bg2">
                    <a:lumMod val="10000"/>
                  </a:schemeClr>
                </a:solidFill>
                <a:ea typeface="Calibri"/>
                <a:cs typeface="Vrinda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5169" y="3810000"/>
              <a:ext cx="9073661" cy="1143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000" dirty="0" smtClean="0">
                  <a:solidFill>
                    <a:srgbClr val="002060"/>
                  </a:solidFill>
                </a:rPr>
                <a:t>ইমেইল আইডিঃ</a:t>
              </a:r>
              <a:endParaRPr lang="en-US" sz="4000" dirty="0" smtClean="0">
                <a:solidFill>
                  <a:srgbClr val="002060"/>
                </a:solidFill>
              </a:endParaRPr>
            </a:p>
            <a:p>
              <a:r>
                <a:rPr lang="en-US" sz="4000" dirty="0" smtClean="0">
                  <a:solidFill>
                    <a:srgbClr val="002060"/>
                  </a:solidFill>
                </a:rPr>
                <a:t>mdobydullah69@yahoo.com</a:t>
              </a:r>
              <a:r>
                <a:rPr lang="bn-IN" sz="4000" dirty="0" smtClean="0">
                  <a:solidFill>
                    <a:srgbClr val="002060"/>
                  </a:solidFill>
                </a:rPr>
                <a:t> </a:t>
              </a:r>
              <a:endParaRPr lang="en-US" sz="4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35170" y="5029200"/>
            <a:ext cx="910883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মোবাইল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নং</a:t>
            </a:r>
            <a:r>
              <a:rPr lang="bn-IN" sz="4000" smtClean="0">
                <a:solidFill>
                  <a:srgbClr val="002060"/>
                </a:solidFill>
              </a:rPr>
              <a:t> </a:t>
            </a:r>
            <a:r>
              <a:rPr lang="en-US" sz="4000" smtClean="0">
                <a:solidFill>
                  <a:srgbClr val="002060"/>
                </a:solidFill>
              </a:rPr>
              <a:t>০১৭১৪২৫০৬৭৯ </a:t>
            </a:r>
            <a:r>
              <a:rPr lang="bn-IN" sz="4000" dirty="0" smtClean="0">
                <a:solidFill>
                  <a:srgbClr val="002060"/>
                </a:solidFill>
              </a:rPr>
              <a:t>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68" y="0"/>
            <a:ext cx="9129932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8000" dirty="0" smtClean="0"/>
          </a:p>
          <a:p>
            <a:pPr algn="ctr"/>
            <a:endParaRPr lang="bn-IN" sz="8000" dirty="0"/>
          </a:p>
          <a:p>
            <a:pPr algn="ctr"/>
            <a:endParaRPr lang="bn-IN" sz="8000" dirty="0" smtClean="0"/>
          </a:p>
          <a:p>
            <a:pPr algn="ctr"/>
            <a:endParaRPr lang="bn-IN" sz="8000" dirty="0"/>
          </a:p>
          <a:p>
            <a:pPr algn="ctr"/>
            <a:endParaRPr lang="bn-IN" sz="8000" dirty="0" smtClean="0"/>
          </a:p>
          <a:p>
            <a:pPr algn="ctr"/>
            <a:endParaRPr lang="bn-IN" sz="8000" dirty="0"/>
          </a:p>
          <a:p>
            <a:pPr algn="ctr"/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পাঠপরিচিতি  </a:t>
            </a:r>
          </a:p>
          <a:p>
            <a:pPr algn="ctr"/>
            <a:endParaRPr lang="bn-IN" sz="8000" dirty="0"/>
          </a:p>
          <a:p>
            <a:pPr algn="ctr"/>
            <a:r>
              <a:rPr lang="bn-IN" sz="8000" dirty="0" smtClean="0"/>
              <a:t> </a:t>
            </a:r>
          </a:p>
          <a:p>
            <a:pPr algn="ctr"/>
            <a:endParaRPr lang="bn-IN" sz="8000" dirty="0"/>
          </a:p>
          <a:p>
            <a:pPr algn="ctr"/>
            <a:endParaRPr lang="bn-IN" sz="8000" dirty="0" smtClean="0"/>
          </a:p>
          <a:p>
            <a:pPr algn="ctr"/>
            <a:endParaRPr lang="bn-IN" sz="8000" dirty="0"/>
          </a:p>
          <a:p>
            <a:pPr algn="ctr"/>
            <a:r>
              <a:rPr lang="en-US" sz="8000" dirty="0" err="1" smtClean="0"/>
              <a:t>পরিচিতি</a:t>
            </a:r>
            <a:r>
              <a:rPr lang="en-US" sz="8000" dirty="0" smtClean="0"/>
              <a:t> </a:t>
            </a:r>
            <a:endParaRPr lang="en-US" sz="8000" dirty="0"/>
          </a:p>
        </p:txBody>
      </p:sp>
      <p:sp>
        <p:nvSpPr>
          <p:cNvPr id="4" name="Rectangle 3"/>
          <p:cNvSpPr/>
          <p:nvPr/>
        </p:nvSpPr>
        <p:spPr>
          <a:xfrm>
            <a:off x="14068" y="1905000"/>
            <a:ext cx="9129932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।</a:t>
            </a:r>
            <a:endParaRPr lang="bn-IN" sz="6600" dirty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6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শ্রেণীঃএকাদশ</a:t>
            </a:r>
            <a:endParaRPr lang="en-US" sz="6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ঃ তৃতীয় </a:t>
            </a:r>
          </a:p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(উৎপাদন, উৎপাদন ব্যয় ও আয়)  </a:t>
            </a:r>
          </a:p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পিরিয়ড- ০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28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পূর্ববর্তী পাঠ যাচাই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উৎপাদন কি? 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উৎপাদনের উপকরণ কয়টি ও কি কি? 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মোট উৎপাদন কি? 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গড় উৎপাদন কি? 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প্রান্তিক উৎপাদন কি? 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উৎপাদনে প্রযুক্তির প্রকারভেদ   গুলো কি কি? </a:t>
            </a:r>
          </a:p>
        </p:txBody>
      </p:sp>
    </p:spTree>
    <p:extLst>
      <p:ext uri="{BB962C8B-B14F-4D97-AF65-F5344CB8AC3E}">
        <p14:creationId xmlns:p14="http://schemas.microsoft.com/office/powerpoint/2010/main" val="172320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51486"/>
            <a:ext cx="9161586" cy="7254026"/>
            <a:chOff x="0" y="51486"/>
            <a:chExt cx="9161586" cy="72540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600" y="644168"/>
              <a:ext cx="3667198" cy="250816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33400"/>
              <a:ext cx="3810000" cy="2362200"/>
            </a:xfrm>
            <a:prstGeom prst="rect">
              <a:avLst/>
            </a:prstGeom>
          </p:spPr>
        </p:pic>
        <p:sp>
          <p:nvSpPr>
            <p:cNvPr id="4" name="Down Arrow 3"/>
            <p:cNvSpPr/>
            <p:nvPr/>
          </p:nvSpPr>
          <p:spPr>
            <a:xfrm>
              <a:off x="1962297" y="3124200"/>
              <a:ext cx="514202" cy="97254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>
              <a:off x="6539484" y="3124200"/>
              <a:ext cx="484632" cy="9784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3876321"/>
              <a:ext cx="8410054" cy="27432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52400" y="4096746"/>
              <a:ext cx="4648199" cy="22097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b="1" dirty="0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হাজীপুর থেকে পাখিমারা পর্যন্ত </a:t>
              </a:r>
              <a:endParaRPr lang="bn-IN" sz="20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000" b="1" dirty="0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৫০ </a:t>
              </a:r>
              <a:r>
                <a:rPr lang="bn-IN" sz="2000" b="1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কিলো </a:t>
              </a:r>
              <a:r>
                <a:rPr lang="bn-IN" sz="2000" b="1" dirty="0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মিটার রাস্তা নির্মাণ কাজের  </a:t>
              </a:r>
              <a:endParaRPr lang="bn-IN" sz="20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0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শুভ উদ্বোধন করেন </a:t>
              </a:r>
            </a:p>
            <a:p>
              <a:pPr algn="ctr"/>
              <a:r>
                <a:rPr lang="bn-IN" sz="2000" dirty="0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গণপ্রজাতন্ত্রী বাংলাদেশ সরকারের </a:t>
              </a:r>
              <a:r>
                <a:rPr lang="bn-IN" sz="2000" b="1" dirty="0" smtClean="0">
                  <a:solidFill>
                    <a:prstClr val="white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মাননীয় সংসদ সদস্য </a:t>
              </a:r>
            </a:p>
            <a:p>
              <a:pPr algn="ctr"/>
              <a:r>
                <a:rPr lang="bn-IN" sz="2000" b="1" dirty="0" smtClean="0">
                  <a:solidFill>
                    <a:prstClr val="white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জনাব মোঃ</a:t>
              </a:r>
              <a:r>
                <a:rPr lang="en-US" sz="2000" b="1" dirty="0" smtClean="0">
                  <a:solidFill>
                    <a:prstClr val="white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prstClr val="white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মহিবুর</a:t>
              </a:r>
              <a:r>
                <a:rPr lang="en-US" sz="2000" b="1" dirty="0" smtClean="0">
                  <a:solidFill>
                    <a:prstClr val="white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prstClr val="white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রহমান</a:t>
              </a:r>
              <a:r>
                <a:rPr lang="en-US" sz="2000" b="1" dirty="0" smtClean="0">
                  <a:solidFill>
                    <a:prstClr val="white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 (</a:t>
              </a:r>
              <a:r>
                <a:rPr lang="en-US" sz="2000" b="1" dirty="0" err="1" smtClean="0">
                  <a:solidFill>
                    <a:prstClr val="white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মহিব</a:t>
              </a:r>
              <a:r>
                <a:rPr lang="en-US" sz="2000" b="1" dirty="0" smtClean="0">
                  <a:solidFill>
                    <a:prstClr val="white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)</a:t>
              </a:r>
              <a:r>
                <a:rPr lang="bn-IN" sz="2000" b="1" dirty="0" smtClean="0">
                  <a:solidFill>
                    <a:prstClr val="white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।</a:t>
              </a:r>
            </a:p>
            <a:p>
              <a:pPr algn="ctr"/>
              <a:r>
                <a:rPr lang="bn-IN" sz="2000" b="1" dirty="0" smtClean="0">
                  <a:solidFill>
                    <a:prstClr val="white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তারিখঃ ১২/১২/২০১৮ খ্রি ।   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368770" y="6398976"/>
              <a:ext cx="2133600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01418" y="2947581"/>
              <a:ext cx="3809999" cy="3532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চিত্র ০২ </a:t>
              </a:r>
              <a:endPara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00599" y="6306544"/>
              <a:ext cx="3685654" cy="299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চিত্র ০৩ </a:t>
              </a:r>
              <a:endPara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51486"/>
              <a:ext cx="9161586" cy="5170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নিচের</a:t>
              </a:r>
              <a:r>
                <a:rPr lang="en-US" sz="48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চিত্র</a:t>
              </a:r>
              <a:r>
                <a:rPr lang="en-US" sz="48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গুলো</a:t>
              </a:r>
              <a:r>
                <a:rPr lang="en-US" sz="48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লক্ষ্য</a:t>
              </a:r>
              <a:r>
                <a:rPr lang="en-US" sz="48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endPara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1126454" y="6276775"/>
              <a:ext cx="484632" cy="9784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3198803" y="6327104"/>
              <a:ext cx="484632" cy="9784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8600" y="2895600"/>
              <a:ext cx="3667198" cy="3532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চিত্র ০১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766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5" y="2362200"/>
            <a:ext cx="9144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আজকের আলোচ্য বিষয় কি?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33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762000"/>
            <a:ext cx="9144000" cy="2362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আজকের আলোচ্য বিষয়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Direct Access Storage 3"/>
          <p:cNvSpPr/>
          <p:nvPr/>
        </p:nvSpPr>
        <p:spPr>
          <a:xfrm>
            <a:off x="0" y="3352800"/>
            <a:ext cx="9144000" cy="350520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সমউৎপাদন রেখা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78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0"/>
            <a:ext cx="746760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aseline="30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aseline="30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6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1097280"/>
            <a:ext cx="9143999" cy="563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q"/>
            </a:pPr>
            <a:r>
              <a:rPr lang="bn-IN" sz="4800" dirty="0">
                <a:latin typeface="NikoshBAN" pitchFamily="2" charset="0"/>
                <a:cs typeface="NikoshBAN" pitchFamily="2" charset="0"/>
              </a:rPr>
              <a:t>সমউৎপাদন রেখার ধারণা ব্যাখ্যা করতে পারবে- </a:t>
            </a:r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itchFamily="2" charset="2"/>
              <a:buChar char="q"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সমউৎপাদন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রেখার বৈশিষ্ট্য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করতে পারবে- </a:t>
            </a:r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itchFamily="2" charset="2"/>
              <a:buChar char="q"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সমউৎপাদন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রেখা ও নিরপেক্ষরেখার মধ্যে পার্থক্য তুলনামূলকভাবে বিশ্লেষণ করতে পারবে-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66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</TotalTime>
  <Words>440</Words>
  <Application>Microsoft Office PowerPoint</Application>
  <PresentationFormat>On-screen Show (4:3)</PresentationFormat>
  <Paragraphs>113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272</cp:revision>
  <dcterms:created xsi:type="dcterms:W3CDTF">2019-11-16T17:48:02Z</dcterms:created>
  <dcterms:modified xsi:type="dcterms:W3CDTF">2020-01-09T15:36:58Z</dcterms:modified>
</cp:coreProperties>
</file>