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8" r:id="rId2"/>
    <p:sldId id="289" r:id="rId3"/>
    <p:sldId id="260" r:id="rId4"/>
    <p:sldId id="287" r:id="rId5"/>
    <p:sldId id="275" r:id="rId6"/>
    <p:sldId id="296" r:id="rId7"/>
    <p:sldId id="290" r:id="rId8"/>
    <p:sldId id="293" r:id="rId9"/>
    <p:sldId id="294" r:id="rId10"/>
    <p:sldId id="297" r:id="rId11"/>
    <p:sldId id="279" r:id="rId12"/>
    <p:sldId id="282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40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D906C-725A-44D7-9CB4-110230D0C188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4ABF2-F83C-4F3C-A6C4-0BF2037AB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8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শিক্ষার্থীদের</a:t>
            </a:r>
            <a:r>
              <a:rPr lang="bn-IN" baseline="0" dirty="0" smtClean="0"/>
              <a:t> স্বাগতম, ক্লাসের প্রতি মনোযোগ আকর্ষণ</a:t>
            </a:r>
            <a:r>
              <a:rPr lang="en-US" baseline="0" dirty="0" smtClean="0"/>
              <a:t> </a:t>
            </a:r>
            <a:r>
              <a:rPr lang="bn-IN" baseline="0" smtClean="0"/>
              <a:t>এবং পাঠে আবহ সৃষ্টির জন্য চিত্রটি দেওয়া হয়েছে।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ABF2-F83C-4F3C-A6C4-0BF2037AB2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চিত্রের</a:t>
            </a:r>
            <a:r>
              <a:rPr lang="bn-BD" baseline="0" smtClean="0"/>
              <a:t>  </a:t>
            </a:r>
            <a:r>
              <a:rPr lang="bn-BD" smtClean="0"/>
              <a:t>ঘন ও</a:t>
            </a:r>
            <a:r>
              <a:rPr lang="bn-BD" baseline="0" smtClean="0"/>
              <a:t> পাতলা দ্রবণের পার্থক্য বুঝানো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ABF2-F83C-4F3C-A6C4-0BF2037AB2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কন্টেন্টটি মানসম্মত</a:t>
            </a:r>
            <a:r>
              <a:rPr lang="en-US" dirty="0" smtClean="0"/>
              <a:t> </a:t>
            </a:r>
            <a:r>
              <a:rPr lang="bn-BD" baseline="0" dirty="0" smtClean="0"/>
              <a:t>করার জন্য মতামত দিলে কৃতজ্ঞ থাকবো।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ABF2-F83C-4F3C-A6C4-0BF2037AB2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পাঠ</a:t>
            </a:r>
            <a:r>
              <a:rPr lang="bn-BD" baseline="0" dirty="0" smtClean="0"/>
              <a:t> শিরোনাম ঘোষনা </a:t>
            </a:r>
            <a:r>
              <a:rPr lang="en-US" baseline="0" dirty="0" err="1" smtClean="0"/>
              <a:t>করার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জন্য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প্রথমে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চিত্রটি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শিক্ষার্থীদের</a:t>
            </a:r>
            <a:r>
              <a:rPr lang="en-US" baseline="0" dirty="0" smtClean="0"/>
              <a:t> </a:t>
            </a:r>
            <a:r>
              <a:rPr lang="bn-BD" baseline="0" dirty="0" smtClean="0"/>
              <a:t>দ্রব্য ও দ্রাবক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সম্পর্কে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প্রাসঙ্গিক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</a:t>
            </a:r>
            <a:r>
              <a:rPr lang="bn-BD" baseline="0" dirty="0" smtClean="0"/>
              <a:t>শ্ন</a:t>
            </a:r>
            <a:r>
              <a:rPr lang="en-US" baseline="0" dirty="0" smtClean="0"/>
              <a:t> </a:t>
            </a:r>
            <a:r>
              <a:rPr lang="bn-BD" baseline="0" dirty="0" smtClean="0"/>
              <a:t>করা যেতে পারে</a:t>
            </a:r>
            <a:r>
              <a:rPr lang="en-US" baseline="0" dirty="0" smtClean="0"/>
              <a:t> </a:t>
            </a:r>
            <a:r>
              <a:rPr lang="bn-IN" baseline="0" dirty="0" smtClean="0"/>
              <a:t>এবং তাদের উত্তরের মাধ্যমে পাঠ ঘোষনা করা যেতে </a:t>
            </a:r>
            <a:r>
              <a:rPr lang="bn-IN" baseline="0" smtClean="0"/>
              <a:t>পারে।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ABF2-F83C-4F3C-A6C4-0BF2037AB2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baseline="0" dirty="0" smtClean="0"/>
              <a:t>আজেকর পাঠের প্রথম শিখনফলের উদেশ্যে চিত্রগুলি দেওয়া হয়েছে। </a:t>
            </a:r>
            <a:r>
              <a:rPr lang="bn-BD" baseline="0" dirty="0" smtClean="0"/>
              <a:t>আমাদের চারপাশে</a:t>
            </a:r>
            <a:r>
              <a:rPr lang="en-US" baseline="0" dirty="0" smtClean="0"/>
              <a:t> </a:t>
            </a:r>
            <a:r>
              <a:rPr lang="bn-BD" baseline="0" dirty="0" smtClean="0"/>
              <a:t>এরকম </a:t>
            </a:r>
            <a:r>
              <a:rPr lang="bn-IN" baseline="0" dirty="0" smtClean="0"/>
              <a:t>বিষয়</a:t>
            </a:r>
            <a:r>
              <a:rPr lang="bn-BD" baseline="0" dirty="0" smtClean="0"/>
              <a:t> ব্যাখ্যা করে বিষয়টি সহজ করে শিক্ষার্থীকে বু</a:t>
            </a:r>
            <a:r>
              <a:rPr lang="bn-IN" baseline="0" dirty="0" smtClean="0"/>
              <a:t>ঝিয়ে দেওয়া</a:t>
            </a:r>
            <a:r>
              <a:rPr lang="bn-BD" baseline="0" dirty="0" smtClean="0"/>
              <a:t>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ABF2-F83C-4F3C-A6C4-0BF2037AB25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baseline="0" dirty="0" smtClean="0"/>
              <a:t>আজেকর পাঠের প্রথম শিখনফলের উদেশ্যে পরীক্ষাটি দেওয়া হয়েছে।</a:t>
            </a:r>
            <a:r>
              <a:rPr lang="en-US" baseline="0" dirty="0" smtClean="0"/>
              <a:t> </a:t>
            </a:r>
            <a:r>
              <a:rPr lang="en-US" dirty="0" err="1" smtClean="0"/>
              <a:t>বিশুদ্ধ</a:t>
            </a:r>
            <a:r>
              <a:rPr lang="en-US" dirty="0" smtClean="0"/>
              <a:t> উপকরণ</a:t>
            </a:r>
            <a:r>
              <a:rPr lang="en-US" baseline="0" dirty="0" smtClean="0"/>
              <a:t> সরবরাহ করে </a:t>
            </a:r>
            <a:r>
              <a:rPr lang="en-US" dirty="0" smtClean="0"/>
              <a:t>কাজটি শিক্ষার্থীদের</a:t>
            </a:r>
            <a:r>
              <a:rPr lang="en-US" baseline="0" dirty="0" smtClean="0"/>
              <a:t> দি</a:t>
            </a:r>
            <a:r>
              <a:rPr lang="bn-BD" baseline="0" dirty="0" smtClean="0"/>
              <a:t>য়ে</a:t>
            </a:r>
            <a:r>
              <a:rPr lang="en-US" baseline="0" dirty="0" smtClean="0"/>
              <a:t> করানো </a:t>
            </a:r>
            <a:r>
              <a:rPr lang="en-US" baseline="0" dirty="0" err="1" smtClean="0"/>
              <a:t>যেতে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</a:t>
            </a:r>
            <a:r>
              <a:rPr lang="bn-BD" baseline="0" dirty="0" smtClean="0"/>
              <a:t> অথবা প্রদর্শনের মাধ্যমে বিষয়টি সহজ করে শিক্ষার্থীকে বু</a:t>
            </a:r>
            <a:r>
              <a:rPr lang="bn-IN" baseline="0" dirty="0" smtClean="0"/>
              <a:t>ঝিয়ে দেওয়া</a:t>
            </a:r>
            <a:r>
              <a:rPr lang="bn-BD" baseline="0" dirty="0" smtClean="0"/>
              <a:t> পারে। </a:t>
            </a:r>
            <a:r>
              <a:rPr lang="bn-IN" baseline="0" dirty="0" smtClean="0"/>
              <a:t>স্লাইডে প্রদত্ত প্রশ্নগুলোর উত্তর শিক্ষার্থীদেরকে খাতায় লিখতে বলা যেতে পারে।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আমাদের চারপাশের এরকম ঘটনা ব্যাখ্যা করে বিষয়টি সহজ করে শিক্ষার্থীকে বুঝানো যেতে পারে।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ABF2-F83C-4F3C-A6C4-0BF2037AB25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baseline="0" dirty="0" smtClean="0"/>
              <a:t>আজেকর পাঠের তৃ</a:t>
            </a:r>
            <a:r>
              <a:rPr lang="en-US" baseline="0" dirty="0" err="1" smtClean="0"/>
              <a:t>তীয়</a:t>
            </a:r>
            <a:r>
              <a:rPr lang="bn-IN" baseline="0" dirty="0" smtClean="0"/>
              <a:t> শিখনফল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জানার</a:t>
            </a:r>
            <a:r>
              <a:rPr lang="bn-IN" baseline="0" dirty="0" smtClean="0"/>
              <a:t> </a:t>
            </a:r>
            <a:r>
              <a:rPr lang="en-US" baseline="0" dirty="0" err="1" smtClean="0"/>
              <a:t>উদেশ্যে</a:t>
            </a:r>
            <a:r>
              <a:rPr lang="en-US" baseline="0" dirty="0" smtClean="0"/>
              <a:t> </a:t>
            </a:r>
            <a:r>
              <a:rPr lang="bn-IN" baseline="0" dirty="0" smtClean="0"/>
              <a:t>কাজ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দেওয়া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হয়েছে</a:t>
            </a:r>
            <a:r>
              <a:rPr lang="bn-IN" baseline="0" dirty="0" smtClean="0"/>
              <a:t>। চিত্রের মত আরো </a:t>
            </a:r>
            <a:r>
              <a:rPr lang="en-US" baseline="0" dirty="0" err="1" smtClean="0"/>
              <a:t>প্রাসঙ্গিক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</a:t>
            </a:r>
            <a:r>
              <a:rPr lang="bn-BD" baseline="0" dirty="0" smtClean="0"/>
              <a:t>শ্ন</a:t>
            </a:r>
            <a:r>
              <a:rPr lang="en-US" baseline="0" dirty="0" smtClean="0"/>
              <a:t> </a:t>
            </a:r>
            <a:r>
              <a:rPr lang="bn-BD" baseline="0" dirty="0" smtClean="0"/>
              <a:t>করা যেতে পারে</a:t>
            </a:r>
            <a:r>
              <a:rPr lang="bn-IN" baseline="0" dirty="0" smtClean="0"/>
              <a:t>।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baseline="0" dirty="0" smtClean="0"/>
              <a:t>প্রশ্নগুলোর উত্তর শিক্ষার্থীদের কাজ থেকে পাওয়ার পর নিচের উত্তরের সাথে মিলানো যেতে পারে।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bn-IN" baseline="0" dirty="0" smtClean="0"/>
              <a:t>ঘন দ্রবণে দ্রব তুলনামূলক বেশী থাকে।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bn-IN" baseline="0" dirty="0" smtClean="0"/>
              <a:t>পাতলা দ্রবণে দ্রব তুলনামূলক কম থাকে।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ABF2-F83C-4F3C-A6C4-0BF2037AB25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98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প্রশ্নের</a:t>
            </a:r>
            <a:r>
              <a:rPr lang="bn-BD" baseline="0" dirty="0" smtClean="0"/>
              <a:t> উত্তরে শিক্ষক শিক্ষার্থীকে সহায়তা করবেন।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শিক্ষার্থীদের</a:t>
            </a:r>
            <a:r>
              <a:rPr lang="bn-BD" baseline="0" dirty="0" smtClean="0"/>
              <a:t> </a:t>
            </a:r>
            <a:r>
              <a:rPr lang="bn-BD" dirty="0" smtClean="0"/>
              <a:t>তরলের রঙের</a:t>
            </a:r>
            <a:r>
              <a:rPr lang="bn-BD" baseline="0" dirty="0" smtClean="0"/>
              <a:t> গাড়ত্ব, ঘনত্ব ও স্বাদ ইত্যাদি দ্বারা ঘন ও পাতলা তরলের পার্থক্য বুঝানো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ABF2-F83C-4F3C-A6C4-0BF2037AB2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e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eg"/><Relationship Id="rId9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icture11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962400" y="3810000"/>
            <a:ext cx="3276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1" y="1219200"/>
            <a:ext cx="38862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3058180"/>
            <a:ext cx="4741333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১।  ঘন দ্রবণ কাকে বলে ব্যাখ্যা কর?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4353580"/>
            <a:ext cx="4741333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২।  পাতলা দ্রবণ কাকে বলে ব্যাখ্যা কর?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676400" y="1981200"/>
            <a:ext cx="58674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দ্রব কী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76400" y="3048000"/>
            <a:ext cx="58674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দ্রাবক কী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30680" y="4191000"/>
            <a:ext cx="5943600" cy="6858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কিসের উপর নির্ভর করে দ্রবণকে পাতলা বা ঘন বলা হয়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88267" y="609600"/>
            <a:ext cx="1828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676400" y="3276600"/>
            <a:ext cx="6096000" cy="838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ধাপ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১ম গ্লাসে ১ ফোটা, ২য় গ্লাসে ৪ ফোটা তরল নীল দিয়ে ভাল করে নেড়ে দাও। 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76400" y="2209800"/>
            <a:ext cx="6019800" cy="762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১ম ধাপ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২টি কাঁচের গ্লাসের প্রতিটিতে ১কাপ করে পরিস্কার পানি নাও।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76400" y="4419600"/>
            <a:ext cx="6096000" cy="9906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৩য় ধাপ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কোন গ্লাসের মিশ্রণ কিরুপ নীল দেখাচ্ছে তা পর্যবেক্ষন করে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পাতলা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দ্রবণের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খাতায় লিখ।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Cube 17"/>
          <p:cNvSpPr/>
          <p:nvPr/>
        </p:nvSpPr>
        <p:spPr>
          <a:xfrm>
            <a:off x="3285068" y="5562600"/>
            <a:ext cx="3268132" cy="762000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লের মিশ্রণ কি দ্রবণ?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61782" y="260690"/>
            <a:ext cx="3163924" cy="76038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30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78480" y="5730240"/>
            <a:ext cx="25908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</a:bodyPr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" y="76200"/>
            <a:ext cx="9139723" cy="5562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518161" y="1981200"/>
            <a:ext cx="3784600" cy="32766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 ফিরোজ কবির </a:t>
            </a:r>
            <a:endParaRPr lang="bn-BD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প্রধান শিক্ষক</a:t>
            </a:r>
          </a:p>
          <a:p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দারিয়া দ্বি-মূখী উচ্চ বিদ্যালয় </a:t>
            </a:r>
            <a:endParaRPr lang="en-US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নবাবগঞ্জ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726093" y="1981200"/>
            <a:ext cx="3793067" cy="32004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ষষ্ঠ</a:t>
            </a:r>
          </a:p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বিজ্ঞান</a:t>
            </a:r>
          </a:p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অষ্টম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endPara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73213" y="177641"/>
            <a:ext cx="2844800" cy="6905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304978" y="177351"/>
            <a:ext cx="32512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চিত্রটি লক্ষ কর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9042"/>
            <a:ext cx="9128760" cy="56356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6" y="1188720"/>
            <a:ext cx="9052560" cy="57759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8720"/>
            <a:ext cx="9022080" cy="59283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908387" y="5684521"/>
            <a:ext cx="53509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্রব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দ্রাবক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2214"/>
            <a:ext cx="4023359" cy="5585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524000" y="2667000"/>
            <a:ext cx="6477000" cy="7620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দ্রব ও দ্রাবক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 করতে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0" y="5562600"/>
            <a:ext cx="6477000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ঘনমাত্রার দ্রবণের মধ্যে পার্থক্য করতে পারবে।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524000" y="4191000"/>
            <a:ext cx="6477000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ঘন ও পাতলা দ্রবণ তৈরি করতে পারবে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1295400"/>
            <a:ext cx="37338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...</a:t>
            </a:r>
            <a:endParaRPr lang="en-US" sz="3200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00" y="304800"/>
            <a:ext cx="2209800" cy="5321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2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4600" y="228600"/>
            <a:ext cx="4538133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চিত্রগুল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images2.jpg"/>
          <p:cNvPicPr>
            <a:picLocks noChangeAspect="1"/>
          </p:cNvPicPr>
          <p:nvPr/>
        </p:nvPicPr>
        <p:blipFill>
          <a:blip r:embed="rId3"/>
          <a:srcRect r="34125"/>
          <a:stretch>
            <a:fillRect/>
          </a:stretch>
        </p:blipFill>
        <p:spPr>
          <a:xfrm>
            <a:off x="3699641" y="3352800"/>
            <a:ext cx="1939159" cy="1958788"/>
          </a:xfrm>
          <a:prstGeom prst="rect">
            <a:avLst/>
          </a:prstGeom>
        </p:spPr>
      </p:pic>
      <p:pic>
        <p:nvPicPr>
          <p:cNvPr id="11" name="Picture 10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990600"/>
            <a:ext cx="1524000" cy="1676400"/>
          </a:xfrm>
          <a:prstGeom prst="rect">
            <a:avLst/>
          </a:prstGeom>
        </p:spPr>
      </p:pic>
      <p:sp>
        <p:nvSpPr>
          <p:cNvPr id="16" name="Plus 15"/>
          <p:cNvSpPr/>
          <p:nvPr/>
        </p:nvSpPr>
        <p:spPr>
          <a:xfrm>
            <a:off x="1981200" y="1524000"/>
            <a:ext cx="762000" cy="685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lus 17"/>
          <p:cNvSpPr/>
          <p:nvPr/>
        </p:nvSpPr>
        <p:spPr>
          <a:xfrm>
            <a:off x="4495800" y="1524000"/>
            <a:ext cx="762000" cy="685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lus 18"/>
          <p:cNvSpPr/>
          <p:nvPr/>
        </p:nvSpPr>
        <p:spPr>
          <a:xfrm>
            <a:off x="2514600" y="3962400"/>
            <a:ext cx="762000" cy="685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qual 19"/>
          <p:cNvSpPr/>
          <p:nvPr/>
        </p:nvSpPr>
        <p:spPr>
          <a:xfrm>
            <a:off x="6400800" y="1447800"/>
            <a:ext cx="685800" cy="762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Equal 20"/>
          <p:cNvSpPr/>
          <p:nvPr/>
        </p:nvSpPr>
        <p:spPr>
          <a:xfrm>
            <a:off x="6248400" y="3962400"/>
            <a:ext cx="838200" cy="762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33600" y="5562600"/>
            <a:ext cx="4953000" cy="990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স্যা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লাইন বা জুসে কোনটি বেশি, কোনটি কম এবং কোনটি গলে, কোনটি গলায়?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86801"/>
            <a:ext cx="1491615" cy="17430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818" y="1086801"/>
            <a:ext cx="1627823" cy="17430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290" y="581025"/>
            <a:ext cx="1847850" cy="24669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52800"/>
            <a:ext cx="1813560" cy="204216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60" y="3185160"/>
            <a:ext cx="1920240" cy="21488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219200" y="2209800"/>
            <a:ext cx="1524000" cy="1752600"/>
            <a:chOff x="571500" y="1981200"/>
            <a:chExt cx="2514600" cy="2532185"/>
          </a:xfrm>
        </p:grpSpPr>
        <p:pic>
          <p:nvPicPr>
            <p:cNvPr id="35" name="Picture 34" descr="images123467.jpg"/>
            <p:cNvPicPr>
              <a:picLocks noChangeAspect="1"/>
            </p:cNvPicPr>
            <p:nvPr/>
          </p:nvPicPr>
          <p:blipFill>
            <a:blip r:embed="rId3"/>
            <a:srcRect t="4970" b="22969"/>
            <a:stretch>
              <a:fillRect/>
            </a:stretch>
          </p:blipFill>
          <p:spPr>
            <a:xfrm>
              <a:off x="571500" y="1981200"/>
              <a:ext cx="2514600" cy="2209800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874395" y="4242079"/>
              <a:ext cx="2085975" cy="2713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বিশুদ্ধ পানি</a:t>
              </a:r>
              <a:endPara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293533" y="2209800"/>
            <a:ext cx="1659467" cy="1828800"/>
            <a:chOff x="3619500" y="2133600"/>
            <a:chExt cx="2438400" cy="2431677"/>
          </a:xfrm>
        </p:grpSpPr>
        <p:pic>
          <p:nvPicPr>
            <p:cNvPr id="51" name="Picture 50" descr="Sea_Salt_in_Bowl_WB_Dshad__md1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19500" y="2133600"/>
              <a:ext cx="2438400" cy="2133600"/>
            </a:xfrm>
            <a:prstGeom prst="rect">
              <a:avLst/>
            </a:prstGeom>
          </p:spPr>
        </p:pic>
        <p:sp>
          <p:nvSpPr>
            <p:cNvPr id="48" name="Rectangle 47"/>
            <p:cNvSpPr/>
            <p:nvPr/>
          </p:nvSpPr>
          <p:spPr>
            <a:xfrm>
              <a:off x="3818554" y="4251512"/>
              <a:ext cx="2086946" cy="3137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পরি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ষ্কার</a:t>
              </a:r>
              <a:r>
                <a:rPr lang="bn-BD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চিনি</a:t>
              </a:r>
              <a:endPara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758604" y="1524001"/>
            <a:ext cx="4499196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প্রয়োজনীয় উপকর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ণ: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গ্লাস, চামচ, চিনি, পানি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8933" y="838201"/>
            <a:ext cx="2438400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দ্রব ও দ্রাবক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ের পরিচিতি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123266" y="15240"/>
            <a:ext cx="1676400" cy="5847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গত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812934"/>
              </p:ext>
            </p:extLst>
          </p:nvPr>
        </p:nvGraphicFramePr>
        <p:xfrm>
          <a:off x="76199" y="4419600"/>
          <a:ext cx="9067801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984"/>
                <a:gridCol w="3389832"/>
                <a:gridCol w="2118645"/>
                <a:gridCol w="1970340"/>
              </a:tblGrid>
              <a:tr h="621205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পদার্থ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পরিমা</a:t>
                      </a:r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ণ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কম/বেশি)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গলে/গলায়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ফলাফল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2120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799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97995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81280" marR="8128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5715001" y="2237510"/>
            <a:ext cx="2988734" cy="18010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কাজ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গ্লাস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ের 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১/২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অংশ পানি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/২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চামচ চিনি  যোগ করে নাড়া দিয়ে শরবত তৈরি কর এবং নিচের ছকটি পূরণ কর।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6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990600"/>
            <a:ext cx="5418667" cy="4572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52600" y="2727960"/>
            <a:ext cx="5486400" cy="4572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 দ্রব কাকে বলে?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4572000"/>
            <a:ext cx="5486400" cy="381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 দ্রাবক কাকে বলে?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4600" y="228600"/>
            <a:ext cx="4538133" cy="53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চিত্রগুল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6800" y="4876800"/>
            <a:ext cx="6629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পানি,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স্যা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লাইন ও জুসে কোনটি পাতলা ও কোনটি ঘন?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33400" y="1752600"/>
            <a:ext cx="1981200" cy="2667000"/>
            <a:chOff x="762000" y="1600200"/>
            <a:chExt cx="1524000" cy="2057400"/>
          </a:xfrm>
        </p:grpSpPr>
        <p:pic>
          <p:nvPicPr>
            <p:cNvPr id="11" name="Picture 10" descr="index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000" y="1600200"/>
              <a:ext cx="1524000" cy="167640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1066800" y="3276600"/>
              <a:ext cx="9144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পানি</a:t>
              </a:r>
              <a:endPara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752600"/>
            <a:ext cx="1996440" cy="25755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365" y="1706880"/>
            <a:ext cx="3028950" cy="2651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1939</TotalTime>
  <Words>516</Words>
  <Application>Microsoft Office PowerPoint</Application>
  <PresentationFormat>On-screen Show (4:3)</PresentationFormat>
  <Paragraphs>74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Uthrail Madrasah</dc:creator>
  <cp:lastModifiedBy>a</cp:lastModifiedBy>
  <cp:revision>305</cp:revision>
  <dcterms:created xsi:type="dcterms:W3CDTF">2006-08-16T00:00:00Z</dcterms:created>
  <dcterms:modified xsi:type="dcterms:W3CDTF">2020-01-09T01:41:51Z</dcterms:modified>
</cp:coreProperties>
</file>