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10200" y="838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স্বাগতম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5257800"/>
            <a:ext cx="64008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৩।কাবা শরিফ তাওয়াফ করা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835269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ওয়াজিব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14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হজের ওয়াজিব ৭টি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১</a:t>
            </a:r>
            <a:r>
              <a:rPr lang="bn-IN" sz="2400" dirty="0" smtClean="0">
                <a:solidFill>
                  <a:schemeClr val="tx1"/>
                </a:solidFill>
              </a:rPr>
              <a:t>।</a:t>
            </a:r>
            <a:r>
              <a:rPr lang="bn-IN" sz="2400" dirty="0" smtClean="0">
                <a:solidFill>
                  <a:schemeClr val="tx1"/>
                </a:solidFill>
              </a:rPr>
              <a:t>৯ই জিলহজ দিবাগত রাতে মু্যদালিফায় অবস্থান করা। </a:t>
            </a:r>
            <a:endParaRPr lang="bn-IN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২।সাফা ও মারওয়া পাহাড়দ্বয়ের মাঝে সাঈ করা।  </a:t>
            </a:r>
            <a:endParaRPr lang="bn-IN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h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676400"/>
            <a:ext cx="4167188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76400"/>
            <a:ext cx="3962400" cy="264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৩।মিনায় তিনটি নির্ধারিত স্থানে ৭টি কংকর নিক্ষেপ করা।  </a:t>
            </a:r>
            <a:endParaRPr lang="bn-IN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ওয়াজিব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    ৪।কুরবানি করা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endParaRPr lang="bn-IN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h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59776"/>
            <a:ext cx="4419600" cy="2778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495801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ওয়াজিব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৫।মাথা কামানো বা চুল কেটে ছোট করা।</a:t>
            </a:r>
          </a:p>
          <a:p>
            <a:endParaRPr lang="bn-IN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৬। বিদায়ী তাওয়াফ করা।মক্কার বাইরের লোকদের জন্য ওয়াজিব। </a:t>
            </a:r>
            <a:endParaRPr lang="bn-IN" sz="2400" dirty="0" smtClean="0">
              <a:solidFill>
                <a:schemeClr val="tx1"/>
              </a:solidFill>
            </a:endParaRPr>
          </a:p>
          <a:p>
            <a:endParaRPr lang="bn-IN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h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191985"/>
            <a:ext cx="4191001" cy="269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19200"/>
            <a:ext cx="457199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ওয়াজিব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24271"/>
            <a:ext cx="6858000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</a:rPr>
              <a:t>৭।দম দেওয়া।ভুলে কোন ওয়াজিব বাদ পড়লে তার কাফফারা হিসেবে দম দিতে হয়। </a:t>
            </a:r>
          </a:p>
          <a:p>
            <a:endParaRPr lang="bn-IN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h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62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82714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ধর্মীয় গুরুত্ব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মাকবুল হজের বিনিময়ে জান্নাত ছাড়া আর কিছুই নেই ।আল-হাদীস  </a:t>
            </a:r>
            <a:endParaRPr lang="en-US" sz="3200" dirty="0"/>
          </a:p>
        </p:txBody>
      </p:sp>
      <p:sp>
        <p:nvSpPr>
          <p:cNvPr id="10" name="5-Point Star 9"/>
          <p:cNvSpPr/>
          <p:nvPr/>
        </p:nvSpPr>
        <p:spPr>
          <a:xfrm>
            <a:off x="457200" y="12954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2427982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যে ব্যক্তি হজ করে সে যেন নবজাত শিশুর মতো নিষ্পাপ হয়ে যায়।আল-হাদীস  </a:t>
            </a:r>
            <a:endParaRPr lang="en-US" sz="3200" dirty="0"/>
          </a:p>
        </p:txBody>
      </p:sp>
      <p:sp>
        <p:nvSpPr>
          <p:cNvPr id="12" name="5-Point Star 11"/>
          <p:cNvSpPr/>
          <p:nvPr/>
        </p:nvSpPr>
        <p:spPr>
          <a:xfrm>
            <a:off x="533400" y="2514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3570982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হজ অস্বীকারকারী কাফির হয়ে যাবে।</a:t>
            </a:r>
          </a:p>
          <a:p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4" name="5-Point Star 13"/>
          <p:cNvSpPr/>
          <p:nvPr/>
        </p:nvSpPr>
        <p:spPr>
          <a:xfrm>
            <a:off x="457200" y="3657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4713982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হজের মাধ্যমে বিগত জীবনের গুনাহ মাফ হয়। </a:t>
            </a:r>
          </a:p>
          <a:p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6" name="5-Point Star 15"/>
          <p:cNvSpPr/>
          <p:nvPr/>
        </p:nvSpPr>
        <p:spPr>
          <a:xfrm>
            <a:off x="533400" y="4800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82714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সামাজিক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গুরুত্ব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  হজের মাধ্যমে বিশ্ব ভ্রাতৃত্ব তৈরী হয়।</a:t>
            </a:r>
          </a:p>
          <a:p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457200" y="12954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427982"/>
            <a:ext cx="8382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হজ বিশ্ব মুসলিমের মহাসম্মেলন। </a:t>
            </a:r>
          </a:p>
          <a:p>
            <a:endParaRPr lang="en-US" sz="3200" dirty="0"/>
          </a:p>
        </p:txBody>
      </p:sp>
      <p:sp>
        <p:nvSpPr>
          <p:cNvPr id="7" name="5-Point Star 6"/>
          <p:cNvSpPr/>
          <p:nvPr/>
        </p:nvSpPr>
        <p:spPr>
          <a:xfrm>
            <a:off x="457200" y="2514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647182"/>
            <a:ext cx="8382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</a:t>
            </a:r>
            <a:r>
              <a:rPr lang="bn-IN" sz="3200" dirty="0" smtClean="0"/>
              <a:t>হজে এসে সবাই একই রকম পোশাক পরিধান করে আল্লাহর দরবারে নিজেকে সমর্পন করে। </a:t>
            </a:r>
            <a:r>
              <a:rPr lang="bn-IN" sz="4800" dirty="0" smtClean="0"/>
              <a:t> </a:t>
            </a:r>
            <a:endParaRPr lang="bn-IN" sz="3200" dirty="0" smtClean="0"/>
          </a:p>
          <a:p>
            <a:endParaRPr lang="en-US" sz="3200" dirty="0"/>
          </a:p>
        </p:txBody>
      </p:sp>
      <p:sp>
        <p:nvSpPr>
          <p:cNvPr id="9" name="5-Point Star 8"/>
          <p:cNvSpPr/>
          <p:nvPr/>
        </p:nvSpPr>
        <p:spPr>
          <a:xfrm>
            <a:off x="457200" y="37338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57400" y="381000"/>
            <a:ext cx="4876800" cy="1447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দলগত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r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57400"/>
            <a:ext cx="3276600" cy="2735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</a:t>
            </a:r>
            <a:r>
              <a:rPr lang="bn-IN" sz="4000" dirty="0" smtClean="0"/>
              <a:t>।</a:t>
            </a:r>
            <a:r>
              <a:rPr lang="bn-IN" sz="4000" dirty="0" smtClean="0"/>
              <a:t>হজের সামাজিক গুরুত্ব</a:t>
            </a:r>
            <a:r>
              <a:rPr lang="bn-IN" sz="4000" dirty="0" smtClean="0"/>
              <a:t> </a:t>
            </a:r>
            <a:r>
              <a:rPr lang="bn-IN" sz="4000" dirty="0" smtClean="0"/>
              <a:t>দলে আলোচনা করে উপস্থাপন করবে।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457200"/>
            <a:ext cx="48006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মূল্যায়ন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830580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১</a:t>
            </a:r>
            <a:r>
              <a:rPr lang="bn-IN" sz="4000" dirty="0" smtClean="0">
                <a:solidFill>
                  <a:schemeClr val="tx1"/>
                </a:solidFill>
              </a:rPr>
              <a:t>।</a:t>
            </a:r>
            <a:r>
              <a:rPr lang="bn-IN" sz="4000" dirty="0" smtClean="0">
                <a:solidFill>
                  <a:schemeClr val="tx1"/>
                </a:solidFill>
              </a:rPr>
              <a:t>হজের ফরজ কয়টি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</a:rPr>
              <a:t>ও কি কি? </a:t>
            </a:r>
          </a:p>
          <a:p>
            <a:endParaRPr lang="bn-IN" sz="4000" dirty="0" smtClean="0">
              <a:solidFill>
                <a:schemeClr val="tx1"/>
              </a:solidFill>
            </a:endParaRPr>
          </a:p>
          <a:p>
            <a:r>
              <a:rPr lang="bn-IN" sz="4000" dirty="0" smtClean="0">
                <a:solidFill>
                  <a:schemeClr val="tx1"/>
                </a:solidFill>
              </a:rPr>
              <a:t>২</a:t>
            </a:r>
            <a:r>
              <a:rPr lang="bn-IN" sz="4000" dirty="0" smtClean="0">
                <a:solidFill>
                  <a:schemeClr val="tx1"/>
                </a:solidFill>
              </a:rPr>
              <a:t>।</a:t>
            </a:r>
            <a:r>
              <a:rPr lang="bn-IN" sz="4000" dirty="0" smtClean="0">
                <a:solidFill>
                  <a:schemeClr val="tx1"/>
                </a:solidFill>
              </a:rPr>
              <a:t>হজ </a:t>
            </a:r>
            <a:r>
              <a:rPr lang="bn-IN" sz="4000" dirty="0" smtClean="0">
                <a:solidFill>
                  <a:schemeClr val="tx1"/>
                </a:solidFill>
              </a:rPr>
              <a:t>অর্থ </a:t>
            </a:r>
            <a:r>
              <a:rPr lang="bn-IN" sz="4000" dirty="0" smtClean="0">
                <a:solidFill>
                  <a:schemeClr val="tx1"/>
                </a:solidFill>
              </a:rPr>
              <a:t>কী 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inge ful\20200427_120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4083978" cy="4038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410200"/>
            <a:ext cx="8458200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১</a:t>
            </a:r>
            <a:r>
              <a:rPr lang="bn-IN" sz="4000" dirty="0" smtClean="0">
                <a:solidFill>
                  <a:schemeClr val="tx1"/>
                </a:solidFill>
              </a:rPr>
              <a:t>।</a:t>
            </a:r>
            <a:r>
              <a:rPr lang="bn-IN" sz="4000" dirty="0" smtClean="0">
                <a:solidFill>
                  <a:schemeClr val="tx1"/>
                </a:solidFill>
              </a:rPr>
              <a:t>হজ বিশ্ব মুসলিমের মহাসম্মেলন-এ </a:t>
            </a:r>
            <a:r>
              <a:rPr lang="bn-IN" sz="4000" dirty="0" smtClean="0">
                <a:solidFill>
                  <a:schemeClr val="tx1"/>
                </a:solidFill>
              </a:rPr>
              <a:t>সর্ম্পকে ১টি অনুচ্ছেদ লিখে </a:t>
            </a:r>
            <a:r>
              <a:rPr lang="bn-IN" sz="4000" dirty="0" smtClean="0">
                <a:solidFill>
                  <a:schemeClr val="tx1"/>
                </a:solidFill>
              </a:rPr>
              <a:t>আনবে। 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দক্ষিণ সুরমা,সিলেট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ubair pic\20191106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: </a:t>
            </a:r>
            <a:r>
              <a:rPr lang="bn-IN" sz="3200" dirty="0" smtClean="0">
                <a:solidFill>
                  <a:schemeClr val="tx1"/>
                </a:solidFill>
              </a:rPr>
              <a:t>১০</a:t>
            </a:r>
            <a:r>
              <a:rPr lang="bn-IN" sz="3200" dirty="0" smtClean="0">
                <a:solidFill>
                  <a:schemeClr val="tx1"/>
                </a:solidFill>
              </a:rPr>
              <a:t>ম     </a:t>
            </a:r>
            <a:endParaRPr lang="bn-IN" sz="3200" dirty="0" smtClean="0">
              <a:solidFill>
                <a:schemeClr val="tx1"/>
              </a:solidFill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বিষয়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ইসলাম ও নৈতিক শিক্ষা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 ৪০ মিনিট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পরিচিতি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7" descr="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999" y="228600"/>
            <a:ext cx="22957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1143000"/>
            <a:ext cx="7772400" cy="426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i="1" dirty="0" smtClean="0">
                <a:solidFill>
                  <a:schemeClr val="tx1"/>
                </a:solidFill>
              </a:rPr>
              <a:t>ধন্যবাদ </a:t>
            </a:r>
          </a:p>
          <a:p>
            <a:pPr algn="ctr"/>
            <a:r>
              <a:rPr lang="bn-IN" sz="6000" i="1" dirty="0" smtClean="0">
                <a:solidFill>
                  <a:schemeClr val="tx1"/>
                </a:solidFill>
              </a:rPr>
              <a:t>সবাইকে </a:t>
            </a:r>
            <a:endParaRPr lang="en-US" sz="6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3" y="1905000"/>
            <a:ext cx="4329647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695980"/>
            <a:ext cx="55626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নিচের ছবিতে কী দেখতে পাচ্ছ ?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h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5951"/>
            <a:ext cx="4445092" cy="2457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4495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i="1" dirty="0" smtClean="0"/>
              <a:t>হজ 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1066800"/>
            <a:ext cx="8305800" cy="457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50"/>
                </a:solidFill>
              </a:rPr>
              <a:t>আজকের পাঠ </a:t>
            </a:r>
          </a:p>
          <a:p>
            <a:pPr algn="ctr"/>
            <a:r>
              <a:rPr lang="bn-IN" sz="7200" dirty="0" smtClean="0">
                <a:solidFill>
                  <a:srgbClr val="00B050"/>
                </a:solidFill>
              </a:rPr>
              <a:t>হজ</a:t>
            </a:r>
            <a:r>
              <a:rPr lang="bn-IN" sz="4400" dirty="0" smtClean="0">
                <a:solidFill>
                  <a:srgbClr val="00B050"/>
                </a:solidFill>
              </a:rPr>
              <a:t>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763000" cy="449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এই পাঠ শেষে শিক্ষার্থীরা্‌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………………..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১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হজের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অর্থ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বলতে পারবে ।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২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হজের সংজ্ঞা বলতে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পারবে  ।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৩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হজের ধর্মীয় গুরুত্ব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বর্ণনা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করতে পারবে। 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৪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হজের সামাজিক গুরুত্ব ব্যাখ্যা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করতে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পারবে।    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09600"/>
            <a:ext cx="281940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শিখনফল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658612"/>
            <a:ext cx="87630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           </a:t>
            </a:r>
            <a:r>
              <a:rPr lang="bn-IN" sz="3200" dirty="0" smtClean="0">
                <a:solidFill>
                  <a:srgbClr val="FF0000"/>
                </a:solidFill>
              </a:rPr>
              <a:t>হজ </a:t>
            </a:r>
            <a:endParaRPr lang="bn-IN" sz="3200" dirty="0" smtClean="0">
              <a:solidFill>
                <a:srgbClr val="FF0000"/>
              </a:solidFill>
            </a:endParaRPr>
          </a:p>
          <a:p>
            <a:r>
              <a:rPr lang="bn-IN" sz="3200" dirty="0" smtClean="0"/>
              <a:t>    </a:t>
            </a:r>
            <a:r>
              <a:rPr lang="bn-IN" sz="3200" dirty="0" smtClean="0"/>
              <a:t>হজ </a:t>
            </a:r>
            <a:r>
              <a:rPr lang="bn-IN" sz="3200" dirty="0" smtClean="0"/>
              <a:t>আরবি </a:t>
            </a:r>
            <a:r>
              <a:rPr lang="bn-IN" sz="3200" dirty="0" smtClean="0"/>
              <a:t>শব্দ।অর্থ </a:t>
            </a:r>
            <a:r>
              <a:rPr lang="bn-IN" sz="3200" dirty="0" smtClean="0"/>
              <a:t>ইচ্ছা করা,সংকল্প করা</a:t>
            </a:r>
            <a:r>
              <a:rPr lang="bn-IN" sz="3200" dirty="0" smtClean="0"/>
              <a:t>। </a:t>
            </a:r>
            <a:endParaRPr lang="bn-IN" sz="3200" dirty="0" smtClean="0"/>
          </a:p>
          <a:p>
            <a:r>
              <a:rPr lang="bn-IN" sz="3200" dirty="0" smtClean="0"/>
              <a:t>               </a:t>
            </a:r>
            <a:r>
              <a:rPr lang="bn-IN" sz="3200" dirty="0" smtClean="0">
                <a:solidFill>
                  <a:srgbClr val="FF0000"/>
                </a:solidFill>
              </a:rPr>
              <a:t>পরিভাষায়</a:t>
            </a:r>
          </a:p>
          <a:p>
            <a:r>
              <a:rPr lang="bn-IN" sz="3200" dirty="0" smtClean="0"/>
              <a:t>আল্লাহর সন্তষ্টি লাভের উদ্দেশ্যে জিলহজ মাসের নির্ধারিত দিনসমূহে নির্ধারিত পদ্ধতিতে বাইতুল্লাহ ও সংশ্লিষ্ট স্থানসমূহ যিয়ারত করাকে হজ বলে। </a:t>
            </a:r>
            <a:endParaRPr lang="en-US" sz="3200" dirty="0"/>
          </a:p>
        </p:txBody>
      </p:sp>
      <p:pic>
        <p:nvPicPr>
          <p:cNvPr id="4" name="Picture 3" descr="h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5189"/>
            <a:ext cx="6858000" cy="3255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32" y="1143000"/>
            <a:ext cx="32615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733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একক কাজ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02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১। </a:t>
            </a:r>
            <a:r>
              <a:rPr lang="bn-IN" sz="5400" dirty="0" smtClean="0"/>
              <a:t>হজের </a:t>
            </a:r>
            <a:r>
              <a:rPr lang="bn-IN" sz="5400" dirty="0" smtClean="0"/>
              <a:t>সংজ্ঞা </a:t>
            </a:r>
            <a:r>
              <a:rPr lang="bn-IN" sz="5400" dirty="0" smtClean="0"/>
              <a:t>লিখ ।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dirty="0" smtClean="0"/>
              <a:t>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হজের ফরজ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914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  হজের ফরজ ৩টি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0" y="5410200"/>
            <a:ext cx="64008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১।ইহরাম বাঁধা।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 descr="h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45920"/>
            <a:ext cx="685800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5410200"/>
            <a:ext cx="64008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২।৯ই জিলহজ আরাফাতের ময়দানে অবস্থান করা  ।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h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6" y="304800"/>
            <a:ext cx="7951304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358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2006-08-16T00:00:00Z</dcterms:created>
  <dcterms:modified xsi:type="dcterms:W3CDTF">2020-06-30T19:47:07Z</dcterms:modified>
</cp:coreProperties>
</file>