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413" autoAdjust="0"/>
  </p:normalViewPr>
  <p:slideViewPr>
    <p:cSldViewPr snapToGrid="0">
      <p:cViewPr varScale="1">
        <p:scale>
          <a:sx n="64" d="100"/>
          <a:sy n="64" d="100"/>
        </p:scale>
        <p:origin x="17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0ED2B-919F-47C5-AC68-DB7A2910ED33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</dgm:pt>
    <dgm:pt modelId="{5EF30DF6-F161-4EDA-AF47-5B8351696911}">
      <dgm:prSet phldrT="[Text]"/>
      <dgm:spPr/>
      <dgm:t>
        <a:bodyPr/>
        <a:lstStyle/>
        <a:p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E4337F-3184-4C4A-A4F9-5CFBC15B2599}" type="parTrans" cxnId="{B5331DE9-07E1-4645-A86F-8757D0AC13B4}">
      <dgm:prSet/>
      <dgm:spPr/>
      <dgm:t>
        <a:bodyPr/>
        <a:lstStyle/>
        <a:p>
          <a:endParaRPr lang="en-US"/>
        </a:p>
      </dgm:t>
    </dgm:pt>
    <dgm:pt modelId="{D2A2832D-1FD7-46C7-AE21-75BE6DF7FD7D}" type="sibTrans" cxnId="{B5331DE9-07E1-4645-A86F-8757D0AC13B4}">
      <dgm:prSet/>
      <dgm:spPr/>
      <dgm:t>
        <a:bodyPr/>
        <a:lstStyle/>
        <a:p>
          <a:endParaRPr lang="en-US"/>
        </a:p>
      </dgm:t>
    </dgm:pt>
    <dgm:pt modelId="{5480B046-3231-4616-98C0-CCF0EE879E29}" type="pres">
      <dgm:prSet presAssocID="{A680ED2B-919F-47C5-AC68-DB7A2910ED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94FA1D-5296-4931-A2C7-9AB481EDD6B2}" type="pres">
      <dgm:prSet presAssocID="{5EF30DF6-F161-4EDA-AF47-5B8351696911}" presName="hierRoot1" presStyleCnt="0"/>
      <dgm:spPr/>
    </dgm:pt>
    <dgm:pt modelId="{F50868B8-7F05-4E7A-84B9-77C79D3577F2}" type="pres">
      <dgm:prSet presAssocID="{5EF30DF6-F161-4EDA-AF47-5B8351696911}" presName="composite" presStyleCnt="0"/>
      <dgm:spPr/>
    </dgm:pt>
    <dgm:pt modelId="{EDF9EA6B-2889-4A2B-A6DB-8291006A3DB1}" type="pres">
      <dgm:prSet presAssocID="{5EF30DF6-F161-4EDA-AF47-5B8351696911}" presName="image" presStyleLbl="node0" presStyleIdx="0" presStyleCnt="1" custScaleX="245474" custScaleY="162713" custLinFactNeighborX="32737" custLinFactNeighborY="1607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</dgm:pt>
    <dgm:pt modelId="{9732E7EB-4F9D-4842-86AE-FA1F505C38DC}" type="pres">
      <dgm:prSet presAssocID="{5EF30DF6-F161-4EDA-AF47-5B8351696911}" presName="text" presStyleLbl="revTx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28BDF-DA6B-4642-A298-03F70EA90C4F}" type="pres">
      <dgm:prSet presAssocID="{5EF30DF6-F161-4EDA-AF47-5B8351696911}" presName="hierChild2" presStyleCnt="0"/>
      <dgm:spPr/>
    </dgm:pt>
  </dgm:ptLst>
  <dgm:cxnLst>
    <dgm:cxn modelId="{52F53A4E-423C-44FB-8796-40C2A1F91342}" type="presOf" srcId="{A680ED2B-919F-47C5-AC68-DB7A2910ED33}" destId="{5480B046-3231-4616-98C0-CCF0EE879E29}" srcOrd="0" destOrd="0" presId="urn:microsoft.com/office/officeart/2009/layout/CirclePictureHierarchy"/>
    <dgm:cxn modelId="{8B95B6D7-A922-4226-83EB-F1FE53963B13}" type="presOf" srcId="{5EF30DF6-F161-4EDA-AF47-5B8351696911}" destId="{9732E7EB-4F9D-4842-86AE-FA1F505C38DC}" srcOrd="0" destOrd="0" presId="urn:microsoft.com/office/officeart/2009/layout/CirclePictureHierarchy"/>
    <dgm:cxn modelId="{B5331DE9-07E1-4645-A86F-8757D0AC13B4}" srcId="{A680ED2B-919F-47C5-AC68-DB7A2910ED33}" destId="{5EF30DF6-F161-4EDA-AF47-5B8351696911}" srcOrd="0" destOrd="0" parTransId="{93E4337F-3184-4C4A-A4F9-5CFBC15B2599}" sibTransId="{D2A2832D-1FD7-46C7-AE21-75BE6DF7FD7D}"/>
    <dgm:cxn modelId="{17AAEDB4-7B4F-4F1D-9517-16B1017F3308}" type="presParOf" srcId="{5480B046-3231-4616-98C0-CCF0EE879E29}" destId="{7394FA1D-5296-4931-A2C7-9AB481EDD6B2}" srcOrd="0" destOrd="0" presId="urn:microsoft.com/office/officeart/2009/layout/CirclePictureHierarchy"/>
    <dgm:cxn modelId="{998D045E-4BE0-4060-AD0C-8CC7C77B57B0}" type="presParOf" srcId="{7394FA1D-5296-4931-A2C7-9AB481EDD6B2}" destId="{F50868B8-7F05-4E7A-84B9-77C79D3577F2}" srcOrd="0" destOrd="0" presId="urn:microsoft.com/office/officeart/2009/layout/CirclePictureHierarchy"/>
    <dgm:cxn modelId="{EC99607E-FDC9-4D18-9894-8BD04C613C85}" type="presParOf" srcId="{F50868B8-7F05-4E7A-84B9-77C79D3577F2}" destId="{EDF9EA6B-2889-4A2B-A6DB-8291006A3DB1}" srcOrd="0" destOrd="0" presId="urn:microsoft.com/office/officeart/2009/layout/CirclePictureHierarchy"/>
    <dgm:cxn modelId="{BEACB8C0-1629-4AB0-AE35-E227E4F0C11D}" type="presParOf" srcId="{F50868B8-7F05-4E7A-84B9-77C79D3577F2}" destId="{9732E7EB-4F9D-4842-86AE-FA1F505C38DC}" srcOrd="1" destOrd="0" presId="urn:microsoft.com/office/officeart/2009/layout/CirclePictureHierarchy"/>
    <dgm:cxn modelId="{145C1C51-D7E5-4B64-B718-F63B161DAB62}" type="presParOf" srcId="{7394FA1D-5296-4931-A2C7-9AB481EDD6B2}" destId="{79928BDF-DA6B-4642-A298-03F70EA90C4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9EA6B-2889-4A2B-A6DB-8291006A3DB1}">
      <dsp:nvSpPr>
        <dsp:cNvPr id="0" name=""/>
        <dsp:cNvSpPr/>
      </dsp:nvSpPr>
      <dsp:spPr>
        <a:xfrm>
          <a:off x="964721" y="5385"/>
          <a:ext cx="6261868" cy="41506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55000" cap="flat" cmpd="thickThin" algn="ctr">
          <a:noFill/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2E7EB-4F9D-4842-86AE-FA1F505C38DC}">
      <dsp:nvSpPr>
        <dsp:cNvPr id="0" name=""/>
        <dsp:cNvSpPr/>
      </dsp:nvSpPr>
      <dsp:spPr>
        <a:xfrm>
          <a:off x="4536022" y="796197"/>
          <a:ext cx="3826394" cy="255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6022" y="796197"/>
        <a:ext cx="3826394" cy="2550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0-06-19T20:11:40.80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16694 8359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22A43-E307-4C38-B0A8-03AAAE0DB0BF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E0CD-4ECB-40EA-856E-70E0B96067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5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E0CD-4ECB-40EA-856E-70E0B96067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0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E0CD-4ECB-40EA-856E-70E0B96067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6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39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0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1F3F-089C-429B-98CC-01AB7B4FD99B}" type="datetimeFigureOut">
              <a:rPr lang="en-US" smtClean="0"/>
              <a:t>01-Jul-20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A5A274-A6D9-4698-A645-3D646ADCE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4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7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954137" y="136477"/>
            <a:ext cx="4421875" cy="135112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5" y="242248"/>
            <a:ext cx="2593074" cy="1944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40740" y="354842"/>
            <a:ext cx="4067033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কাজটি কর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Summing Junction 4"/>
          <p:cNvSpPr/>
          <p:nvPr/>
        </p:nvSpPr>
        <p:spPr>
          <a:xfrm>
            <a:off x="1105468" y="2187055"/>
            <a:ext cx="10099343" cy="4213746"/>
          </a:xfrm>
          <a:prstGeom prst="flowChartSummingJuncti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3731" y="2295351"/>
            <a:ext cx="4563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4896" y="5349922"/>
            <a:ext cx="4954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3959" y="3794078"/>
            <a:ext cx="2756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7588" y="3889612"/>
            <a:ext cx="2825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0806" y="2886503"/>
            <a:ext cx="34987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        খ</a:t>
            </a:r>
            <a:endParaRPr lang="bn-BD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ক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5786203" y="0"/>
            <a:ext cx="5246558" cy="2039778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55436" y="839449"/>
            <a:ext cx="33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1"/>
            <a:ext cx="4572000" cy="20397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Cloud Callout 4"/>
          <p:cNvSpPr/>
          <p:nvPr/>
        </p:nvSpPr>
        <p:spPr>
          <a:xfrm>
            <a:off x="1214203" y="2039778"/>
            <a:ext cx="9818558" cy="4181140"/>
          </a:xfrm>
          <a:prstGeom prst="cloudCallou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3279" y="2683239"/>
            <a:ext cx="751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 কী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279" y="3162925"/>
            <a:ext cx="553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জমাতিরিক্ত কী ?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3279" y="3747700"/>
            <a:ext cx="578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কুঋন সঞ্চিতি কী ?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3279" y="4394031"/>
            <a:ext cx="52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ইজারা সম্পত্তি কী 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3279" y="4916774"/>
            <a:ext cx="509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অবিক্রীত পণ্য কী ?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9934" y="134911"/>
            <a:ext cx="1663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7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567659" y="-44971"/>
            <a:ext cx="5051685" cy="1394086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7934" y="179882"/>
            <a:ext cx="578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 টি মিলিয়ে দেখ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256057"/>
              </p:ext>
            </p:extLst>
          </p:nvPr>
        </p:nvGraphicFramePr>
        <p:xfrm>
          <a:off x="1978701" y="1543986"/>
          <a:ext cx="8181297" cy="469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010"/>
                <a:gridCol w="1858781"/>
                <a:gridCol w="1765506"/>
              </a:tblGrid>
              <a:tr h="1019331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FFC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বিবরন</a:t>
                      </a:r>
                      <a:endParaRPr lang="en-US" sz="3200" b="1" dirty="0">
                        <a:solidFill>
                          <a:srgbClr val="FFC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19331">
                <a:tc rowSpan="3"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</a:p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 বহিঃফেরত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 সমাপণী মজুদ পণ্য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১৫০০০০</a:t>
                      </a:r>
                    </a:p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(৬৫০০)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১৪৩৫০০</a:t>
                      </a:r>
                    </a:p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(৬৩৫০০)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193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193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৮০০০০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616" y="1543987"/>
            <a:ext cx="1259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164892"/>
            <a:ext cx="1019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60235"/>
              </p:ext>
            </p:extLst>
          </p:nvPr>
        </p:nvGraphicFramePr>
        <p:xfrm>
          <a:off x="1064302" y="69478"/>
          <a:ext cx="10523095" cy="652948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591331"/>
                <a:gridCol w="1633928"/>
                <a:gridCol w="1693888"/>
                <a:gridCol w="1603948"/>
              </a:tblGrid>
              <a:tr h="36725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মুনাফা (প্রশ্নে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প্রদত্ত)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৪৭০০০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 পরিচালন ব্যয়ঃ    বহিঃ পরিবহন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১৫৫০০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 (মেয়াদ উত্তীর্ণ)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চার্জ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বাট্টা (বাট্টা প্রদান)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৭৫০০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ইজারা সম্পত্তির অবলোপন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সমাপণী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কুঋণ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 কুঋণ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সঞ্চিতির উদ্বৃত্ত(প্রারম্ভিক ৩৫০০-কুঋন অবলোপন ৩০০০)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(৫০০)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(৪৯০০০)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238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পরিচালন ক্ষতি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(২০০০)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যোগঃ অন্যান্য আয়ঃ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আয়ঃনগদ বাট্টা (প্রাপ্ত বাট্টা)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 অন্যান্য ব্যয়ঃ ব্যাংক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জমাতিরিক্তের সুদ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(২৫০০)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4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4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21" y="0"/>
            <a:ext cx="82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07574"/>
              </p:ext>
            </p:extLst>
          </p:nvPr>
        </p:nvGraphicFramePr>
        <p:xfrm>
          <a:off x="944380" y="0"/>
          <a:ext cx="10672997" cy="67272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66676"/>
                <a:gridCol w="1948721"/>
                <a:gridCol w="1798820"/>
                <a:gridCol w="1858780"/>
              </a:tblGrid>
              <a:tr h="422067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/>
                        <a:t>বিবরন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/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/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/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স্থায়ী</a:t>
                      </a:r>
                      <a:r>
                        <a:rPr lang="bn-BD" sz="2000" baseline="0" dirty="0" smtClean="0"/>
                        <a:t> সম্পদঃ ইজারা সম্পত্তি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১২০০০০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0093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বাদঃ অবলোপন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(১৫০০০)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১০৫০০০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চলতি সম্পদঃ দেনাদার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৭৩০০০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বাদঃ কুঋণ</a:t>
                      </a:r>
                      <a:r>
                        <a:rPr lang="bn-BD" sz="2000" baseline="0" dirty="0" smtClean="0"/>
                        <a:t> অবলোপন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(৩০০০)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বাদঃ</a:t>
                      </a:r>
                      <a:r>
                        <a:rPr lang="bn-BD" sz="2000" baseline="0" dirty="0" smtClean="0"/>
                        <a:t> সমাপণী কুঋণ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(৩৫০০)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৬৬৫০০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অগ্রিম</a:t>
                      </a:r>
                      <a:r>
                        <a:rPr lang="bn-BD" sz="2000" baseline="0" dirty="0" smtClean="0"/>
                        <a:t> </a:t>
                      </a:r>
                      <a:r>
                        <a:rPr lang="bn-BD" sz="2000" dirty="0" smtClean="0"/>
                        <a:t>ভাড়া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১০০০০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বাদঃ মেয়াদ উত্তীর্ণ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(৬০০০)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৪০০০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সমাপণী মজুদ পণ্য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৬৩৫০০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১৩৪০০০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মোট সম্পদ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২৩৯০০০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মালিকানা স্বত্ব ও</a:t>
                      </a:r>
                      <a:r>
                        <a:rPr lang="bn-BD" sz="2000" baseline="0" dirty="0" smtClean="0"/>
                        <a:t> দায় সমুহঃ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মালিকানা স্বত্ব (প্রশ্নে</a:t>
                      </a:r>
                      <a:r>
                        <a:rPr lang="bn-BD" sz="2000" baseline="0" dirty="0" smtClean="0"/>
                        <a:t> প্রদত্ত)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১০৬৫০০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চলতি দায়ঃ পাওনাদার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৯০০০০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১৫% ব্যাংক</a:t>
                      </a:r>
                      <a:r>
                        <a:rPr lang="bn-BD" sz="2000" baseline="0" dirty="0" smtClean="0"/>
                        <a:t> ঋণ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৪০০০০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ব্যাংক</a:t>
                      </a:r>
                      <a:r>
                        <a:rPr lang="bn-BD" sz="2000" baseline="0" dirty="0" smtClean="0"/>
                        <a:t> জমাতিরিক্তের বকেয়া সুদ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২৫০০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১৩২৫০০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067"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মোট</a:t>
                      </a:r>
                      <a:r>
                        <a:rPr lang="bn-BD" sz="2000" baseline="0" dirty="0" smtClean="0"/>
                        <a:t> মালিকানা স্বত্ব ও দায়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/>
                        <a:t>২৩৯০০০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9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33" y="0"/>
            <a:ext cx="19907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1" y="19050"/>
            <a:ext cx="3228975" cy="2276475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3932966" y="19051"/>
            <a:ext cx="5289967" cy="2276474"/>
          </a:xfrm>
          <a:prstGeom prst="irregularSeal1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6754" y="719528"/>
            <a:ext cx="293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019331" y="2518348"/>
            <a:ext cx="9488774" cy="4212236"/>
          </a:xfrm>
          <a:prstGeom prst="horizontalScroll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3889" y="3237875"/>
            <a:ext cx="85244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নীট দেনাদারের পরিমান       নির্ণয় করে আনবে।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688044"/>
            <a:ext cx="10658006" cy="55814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139252" y="4497049"/>
            <a:ext cx="6265889" cy="186204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2Top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CC0099">
                <a:alpha val="9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7466121"/>
              </p:ext>
            </p:extLst>
          </p:nvPr>
        </p:nvGraphicFramePr>
        <p:xfrm>
          <a:off x="2098623" y="1105469"/>
          <a:ext cx="8492041" cy="415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38466" y="5006715"/>
            <a:ext cx="762999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009840" y="300924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0480" y="2999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742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CC0099">
                <a:alpha val="9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0" t="3005" r="5379"/>
          <a:stretch/>
        </p:blipFill>
        <p:spPr>
          <a:xfrm>
            <a:off x="1938084" y="764275"/>
            <a:ext cx="2566757" cy="18833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Vertical Scroll 4"/>
          <p:cNvSpPr/>
          <p:nvPr/>
        </p:nvSpPr>
        <p:spPr>
          <a:xfrm>
            <a:off x="491319" y="2784142"/>
            <a:ext cx="5718412" cy="3111691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02" y="764275"/>
            <a:ext cx="2847332" cy="18833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Vertical Scroll 6"/>
          <p:cNvSpPr/>
          <p:nvPr/>
        </p:nvSpPr>
        <p:spPr>
          <a:xfrm>
            <a:off x="5704765" y="2784142"/>
            <a:ext cx="5609230" cy="3111691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878" y="3316406"/>
            <a:ext cx="46538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দিপক সূত্র ধর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বড়ালিয়া উচ্চ বিদ্যালয়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বড়ালিয়া, দত্তপাড়া, সদর, লক্ষ্মীপুর।</a:t>
            </a: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dipakbhs78@gmail.com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676931" y="1009934"/>
            <a:ext cx="2361555" cy="1637732"/>
          </a:xfrm>
          <a:prstGeom prst="downArrowCallout">
            <a:avLst>
              <a:gd name="adj1" fmla="val 23169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9731" y="3316406"/>
            <a:ext cx="4599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হিসাব বিজ্ঞান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1">
                <a:lumMod val="40000"/>
                <a:lumOff val="60000"/>
              </a:schemeClr>
            </a:gs>
            <a:gs pos="77000">
              <a:schemeClr val="accent1">
                <a:lumMod val="95000"/>
                <a:lumOff val="5000"/>
              </a:schemeClr>
            </a:gs>
            <a:gs pos="57000">
              <a:schemeClr val="accent1">
                <a:lumMod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960"/>
            <a:ext cx="4701582" cy="37147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694455"/>
            <a:ext cx="4686300" cy="37147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619375"/>
            <a:ext cx="2819400" cy="16192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Quad Arrow 7"/>
          <p:cNvSpPr/>
          <p:nvPr/>
        </p:nvSpPr>
        <p:spPr>
          <a:xfrm>
            <a:off x="5107177" y="1375415"/>
            <a:ext cx="1977646" cy="136378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rved Down Ribbon 8"/>
          <p:cNvSpPr/>
          <p:nvPr/>
        </p:nvSpPr>
        <p:spPr>
          <a:xfrm>
            <a:off x="941696" y="1"/>
            <a:ext cx="10249468" cy="1375414"/>
          </a:xfrm>
          <a:prstGeom prst="ellipseRibbon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7475" y="327546"/>
            <a:ext cx="514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009" y="5417710"/>
            <a:ext cx="10150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প্রতিষ্ঠানে অর্থ বছরের শেষ দিন কী করতে হয় যার মাধ্যমে প্রতিষ্ঠানের গতি প্রকৃতি বুঝা যায় 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1">
                <a:lumMod val="40000"/>
                <a:lumOff val="60000"/>
              </a:schemeClr>
            </a:gs>
            <a:gs pos="77000">
              <a:schemeClr val="accent1">
                <a:lumMod val="95000"/>
                <a:lumOff val="5000"/>
              </a:schemeClr>
            </a:gs>
            <a:gs pos="61000">
              <a:schemeClr val="accent1">
                <a:lumMod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1282889" y="941697"/>
            <a:ext cx="9526137" cy="4981432"/>
          </a:xfrm>
          <a:prstGeom prst="pen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6722" y="2374710"/>
            <a:ext cx="70013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বিবরণী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8860" y="5104263"/>
            <a:ext cx="6141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(ক্রয়-বিক্রয় কারী প্রতিষ্ঠান )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1">
                <a:lumMod val="40000"/>
                <a:lumOff val="60000"/>
              </a:schemeClr>
            </a:gs>
            <a:gs pos="77000">
              <a:schemeClr val="accent1">
                <a:lumMod val="95000"/>
                <a:lumOff val="5000"/>
              </a:schemeClr>
            </a:gs>
            <a:gs pos="61000">
              <a:schemeClr val="accent1">
                <a:lumMod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774209" y="586854"/>
            <a:ext cx="8666328" cy="1173707"/>
          </a:xfrm>
          <a:prstGeom prst="plaqu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5851477" y="1828800"/>
            <a:ext cx="511791" cy="50496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6-Point Star 3"/>
          <p:cNvSpPr/>
          <p:nvPr/>
        </p:nvSpPr>
        <p:spPr>
          <a:xfrm>
            <a:off x="0" y="2402007"/>
            <a:ext cx="12192000" cy="4455994"/>
          </a:xfrm>
          <a:prstGeom prst="star6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3516" y="3562066"/>
            <a:ext cx="8106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বিক্রীত পণ্যের ব্যয় নির্ণয় করতে পারবে।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 আয় বিবরণী প্রস্তুত করতে পারবে।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বিবরণী প্রস্তুত করতে পারবে।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516" y="586854"/>
            <a:ext cx="8106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41812"/>
              </p:ext>
            </p:extLst>
          </p:nvPr>
        </p:nvGraphicFramePr>
        <p:xfrm>
          <a:off x="1965278" y="559558"/>
          <a:ext cx="7956645" cy="5773006"/>
        </p:xfrm>
        <a:graphic>
          <a:graphicData uri="http://schemas.openxmlformats.org/drawingml/2006/table">
            <a:tbl>
              <a:tblPr firstRow="1" lastRow="1" bandRow="1">
                <a:tableStyleId>{327F97BB-C833-4FB7-BDE5-3F7075034690}</a:tableStyleId>
              </a:tblPr>
              <a:tblGrid>
                <a:gridCol w="4277014"/>
                <a:gridCol w="898306"/>
                <a:gridCol w="1421201"/>
                <a:gridCol w="1360124"/>
              </a:tblGrid>
              <a:tr h="925034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B050"/>
                          </a:solidFill>
                        </a:rPr>
                        <a:t>খঃপৃঃ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B050"/>
                          </a:solidFill>
                        </a:rPr>
                        <a:t>ডেবিট</a:t>
                      </a:r>
                    </a:p>
                    <a:p>
                      <a:pPr algn="ctr"/>
                      <a:r>
                        <a:rPr lang="bn-BD" sz="2400" dirty="0" smtClean="0">
                          <a:solidFill>
                            <a:srgbClr val="00B050"/>
                          </a:solidFill>
                        </a:rPr>
                        <a:t>টাকা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B050"/>
                          </a:solidFill>
                        </a:rPr>
                        <a:t>ক্রেডিট</a:t>
                      </a:r>
                    </a:p>
                    <a:p>
                      <a:pPr algn="ctr"/>
                      <a:r>
                        <a:rPr lang="bn-BD" sz="2400" dirty="0" smtClean="0">
                          <a:solidFill>
                            <a:srgbClr val="00B050"/>
                          </a:solidFill>
                        </a:rPr>
                        <a:t>টাকা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ও পাওনাদার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১,‌৫০,০০০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</a:t>
                      </a:r>
                      <a:r>
                        <a:rPr lang="bn-BD" sz="2400" b="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বিক্রয়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৭৩,০০০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১,২৭,০০০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বহিঃপরিবহন</a:t>
                      </a:r>
                      <a:r>
                        <a:rPr lang="bn-BD" sz="2400" b="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বহিঃফেরত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১৫,৫০০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৬,৫০০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১৫% ব্যাংক</a:t>
                      </a:r>
                      <a:r>
                        <a:rPr lang="bn-BD" sz="2400" b="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জমাতিরিক্ত (৩১/০১/২০১৭)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১,০০,০০০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অগ্রিম ভাড়া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bn-BD" sz="2400" b="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চার্জ ও কুঋন সঞ্চিতি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৩,৫০০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বাট্টা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৭,৫০০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ইজারা সম্পত্তি (৮ বছরের)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১,২০,০০০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67439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0" dirty="0" smtClean="0">
                          <a:solidFill>
                            <a:srgbClr val="00B050"/>
                          </a:solidFill>
                        </a:rPr>
                        <a:t>৩,৭৮,০০০</a:t>
                      </a:r>
                      <a:endParaRPr lang="en-US" sz="18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0" dirty="0" smtClean="0">
                          <a:solidFill>
                            <a:srgbClr val="00B050"/>
                          </a:solidFill>
                        </a:rPr>
                        <a:t>৩,৭৮,০০০</a:t>
                      </a:r>
                      <a:endParaRPr lang="en-US" sz="18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0"/>
            <a:ext cx="2088107" cy="873457"/>
          </a:xfrm>
          <a:prstGeom prst="down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তথ্যঃ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4400" y="150125"/>
            <a:ext cx="8830101" cy="300250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95534" y="2702258"/>
            <a:ext cx="1787857" cy="143301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rizontal Scroll 5"/>
          <p:cNvSpPr/>
          <p:nvPr/>
        </p:nvSpPr>
        <p:spPr>
          <a:xfrm>
            <a:off x="1992573" y="2811439"/>
            <a:ext cx="8666328" cy="4046561"/>
          </a:xfrm>
          <a:prstGeom prst="horizontalScroll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842" y="3152633"/>
            <a:ext cx="173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3391" y="777922"/>
            <a:ext cx="7055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অবিক্রীত পণ্যের মূল্য ৬৩,৫০০ টাকা।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অগ্রিম ভাড়ার ৬,০০০ টাকার মেয়াদ উত্তীর্ণ হয়েছে।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কুঋনের পরিমান ৩,০০০ টাকা এবং ৫% হারে কুঋন সঞ্চিতির ব্যবস্থা করতে হবে।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2131" y="3418765"/>
            <a:ext cx="7970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বিক্রীত পণ্যের ব্যয় নির্ণয় কর।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38484" y="4230806"/>
            <a:ext cx="8120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মোট মুনাফা ৪৭,০০০ টাকা ধরে বিশদ আয় বিবরণী প্রস্তুত কর।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131" y="5276882"/>
            <a:ext cx="8106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মালিকানা স্বত্বের সমাপণী উদ্বৃত্ত ১,০৬,৫০০ টাকা ধরে আর্থিক অবস্থার বিবরণী প্রস্তুত কর।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t="74" r="16218"/>
          <a:stretch/>
        </p:blipFill>
        <p:spPr>
          <a:xfrm>
            <a:off x="7648362" y="1746537"/>
            <a:ext cx="1842867" cy="2134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74" y="0"/>
            <a:ext cx="2639826" cy="138152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1" y="-5067"/>
            <a:ext cx="2869193" cy="131794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48" y="1754094"/>
            <a:ext cx="2639825" cy="20179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4" y="0"/>
            <a:ext cx="2537882" cy="138152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4168292"/>
            <a:ext cx="2624919" cy="203533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2083471"/>
            <a:ext cx="2537882" cy="205100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74" y="4242372"/>
            <a:ext cx="2639824" cy="192085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2497540" y="245660"/>
            <a:ext cx="504967" cy="2320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V="1">
            <a:off x="4637756" y="760202"/>
            <a:ext cx="291379" cy="18629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723331" y="1119116"/>
            <a:ext cx="204717" cy="26240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02506" y="139848"/>
            <a:ext cx="163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ক্রয়/নগদ বাট্টা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4780" y="646331"/>
            <a:ext cx="197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/ নগদ বাট্টা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63" y="1381525"/>
            <a:ext cx="237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7756" y="1381525"/>
            <a:ext cx="327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দেনাদার/কুঋন/কুঋন সঞ্চিতি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701" y="245660"/>
            <a:ext cx="152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বহিঃপরিবহন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73669" y="1382297"/>
            <a:ext cx="263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বহিঃফেরত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6945" y="2483893"/>
            <a:ext cx="224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জমাতিরিক্ত/</a:t>
            </a:r>
          </a:p>
          <a:p>
            <a:r>
              <a:rPr lang="bn-BD" sz="24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চার্জ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5268" y="3872864"/>
            <a:ext cx="199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28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" y="6318915"/>
            <a:ext cx="309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ইজারা সম্পদ (৮ বছর)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80290" y="3766793"/>
            <a:ext cx="211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ভাড়া/অগ্রিম ভাড়া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80232" y="6318915"/>
            <a:ext cx="323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অবিক্রীত পণ্য/সমাপণী মজুদ পণ্য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Quad Arrow 24"/>
          <p:cNvSpPr/>
          <p:nvPr/>
        </p:nvSpPr>
        <p:spPr>
          <a:xfrm>
            <a:off x="3452884" y="2205935"/>
            <a:ext cx="4192384" cy="4304047"/>
          </a:xfrm>
          <a:prstGeom prst="quad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17910" y="2643155"/>
            <a:ext cx="88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3260" y="3903260"/>
            <a:ext cx="335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লক্ষ্য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7910" y="5240740"/>
            <a:ext cx="88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9321422" y="361666"/>
            <a:ext cx="629648" cy="32909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>
            <a:off x="2265528" y="2757423"/>
            <a:ext cx="569252" cy="24969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1214651" y="5745708"/>
            <a:ext cx="239682" cy="5732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flipH="1">
            <a:off x="10481481" y="5745708"/>
            <a:ext cx="245659" cy="57320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Up Arrow 32"/>
          <p:cNvSpPr/>
          <p:nvPr/>
        </p:nvSpPr>
        <p:spPr>
          <a:xfrm>
            <a:off x="10727140" y="3224716"/>
            <a:ext cx="269292" cy="52816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>
            <a:off x="8657116" y="3643952"/>
            <a:ext cx="323116" cy="2593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Up Arrow 34"/>
          <p:cNvSpPr/>
          <p:nvPr/>
        </p:nvSpPr>
        <p:spPr>
          <a:xfrm>
            <a:off x="5813946" y="1107996"/>
            <a:ext cx="300251" cy="27352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Up Arrow 35"/>
          <p:cNvSpPr/>
          <p:nvPr/>
        </p:nvSpPr>
        <p:spPr>
          <a:xfrm>
            <a:off x="10836322" y="946495"/>
            <a:ext cx="354842" cy="43503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758</TotalTime>
  <Words>477</Words>
  <Application>Microsoft Office PowerPoint</Application>
  <PresentationFormat>Widescreen</PresentationFormat>
  <Paragraphs>182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dipakbhs78@outlook.com</dc:creator>
  <cp:lastModifiedBy>dipakbhs78@outlook.com</cp:lastModifiedBy>
  <cp:revision>192</cp:revision>
  <dcterms:created xsi:type="dcterms:W3CDTF">2020-06-17T18:05:43Z</dcterms:created>
  <dcterms:modified xsi:type="dcterms:W3CDTF">2020-06-30T19:54:04Z</dcterms:modified>
</cp:coreProperties>
</file>