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59" r:id="rId4"/>
    <p:sldId id="260" r:id="rId5"/>
    <p:sldId id="262" r:id="rId6"/>
    <p:sldId id="263" r:id="rId7"/>
    <p:sldId id="264" r:id="rId8"/>
    <p:sldId id="280" r:id="rId9"/>
    <p:sldId id="281" r:id="rId10"/>
    <p:sldId id="279" r:id="rId11"/>
    <p:sldId id="273" r:id="rId12"/>
    <p:sldId id="274" r:id="rId13"/>
    <p:sldId id="275" r:id="rId14"/>
    <p:sldId id="276" r:id="rId15"/>
    <p:sldId id="277" r:id="rId16"/>
    <p:sldId id="272" r:id="rId17"/>
    <p:sldId id="267" r:id="rId18"/>
    <p:sldId id="269" r:id="rId19"/>
    <p:sldId id="270" r:id="rId20"/>
    <p:sldId id="271" r:id="rId21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86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587822" algn="l" rtl="0" fontAlgn="base">
      <a:spcBef>
        <a:spcPct val="0"/>
      </a:spcBef>
      <a:spcAft>
        <a:spcPct val="0"/>
      </a:spcAft>
      <a:defRPr sz="3086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1175644" algn="l" rtl="0" fontAlgn="base">
      <a:spcBef>
        <a:spcPct val="0"/>
      </a:spcBef>
      <a:spcAft>
        <a:spcPct val="0"/>
      </a:spcAft>
      <a:defRPr sz="3086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763466" algn="l" rtl="0" fontAlgn="base">
      <a:spcBef>
        <a:spcPct val="0"/>
      </a:spcBef>
      <a:spcAft>
        <a:spcPct val="0"/>
      </a:spcAft>
      <a:defRPr sz="3086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2351288" algn="l" rtl="0" fontAlgn="base">
      <a:spcBef>
        <a:spcPct val="0"/>
      </a:spcBef>
      <a:spcAft>
        <a:spcPct val="0"/>
      </a:spcAft>
      <a:defRPr sz="3086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939110" algn="l" defTabSz="1175644" rtl="0" eaLnBrk="1" latinLnBrk="0" hangingPunct="1">
      <a:defRPr sz="3086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3526932" algn="l" defTabSz="1175644" rtl="0" eaLnBrk="1" latinLnBrk="0" hangingPunct="1">
      <a:defRPr sz="3086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4114754" algn="l" defTabSz="1175644" rtl="0" eaLnBrk="1" latinLnBrk="0" hangingPunct="1">
      <a:defRPr sz="3086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4702576" algn="l" defTabSz="1175644" rtl="0" eaLnBrk="1" latinLnBrk="0" hangingPunct="1">
      <a:defRPr sz="3086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2" d="100"/>
          <a:sy n="62" d="100"/>
        </p:scale>
        <p:origin x="324" y="48"/>
      </p:cViewPr>
      <p:guideLst>
        <p:guide orient="horz" pos="244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F4FC236E-8439-4D86-A5B8-9992A98A682E}" type="datetimeFigureOut">
              <a:rPr lang="en-US"/>
              <a:pPr>
                <a:defRPr/>
              </a:pPr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6425" y="685800"/>
            <a:ext cx="5645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D81DD6-E62E-45AC-B145-9776818D63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44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43" kern="1200">
        <a:solidFill>
          <a:schemeClr val="tx1"/>
        </a:solidFill>
        <a:latin typeface="+mn-lt"/>
        <a:ea typeface="+mn-ea"/>
        <a:cs typeface="+mn-cs"/>
      </a:defRPr>
    </a:lvl1pPr>
    <a:lvl2pPr marL="587822" algn="l" rtl="0" eaLnBrk="0" fontAlgn="base" hangingPunct="0">
      <a:spcBef>
        <a:spcPct val="30000"/>
      </a:spcBef>
      <a:spcAft>
        <a:spcPct val="0"/>
      </a:spcAft>
      <a:defRPr sz="1543" kern="1200">
        <a:solidFill>
          <a:schemeClr val="tx1"/>
        </a:solidFill>
        <a:latin typeface="+mn-lt"/>
        <a:ea typeface="+mn-ea"/>
        <a:cs typeface="+mn-cs"/>
      </a:defRPr>
    </a:lvl2pPr>
    <a:lvl3pPr marL="1175644" algn="l" rtl="0" eaLnBrk="0" fontAlgn="base" hangingPunct="0">
      <a:spcBef>
        <a:spcPct val="30000"/>
      </a:spcBef>
      <a:spcAft>
        <a:spcPct val="0"/>
      </a:spcAft>
      <a:defRPr sz="1543" kern="1200">
        <a:solidFill>
          <a:schemeClr val="tx1"/>
        </a:solidFill>
        <a:latin typeface="+mn-lt"/>
        <a:ea typeface="+mn-ea"/>
        <a:cs typeface="+mn-cs"/>
      </a:defRPr>
    </a:lvl3pPr>
    <a:lvl4pPr marL="1763466" algn="l" rtl="0" eaLnBrk="0" fontAlgn="base" hangingPunct="0">
      <a:spcBef>
        <a:spcPct val="30000"/>
      </a:spcBef>
      <a:spcAft>
        <a:spcPct val="0"/>
      </a:spcAft>
      <a:defRPr sz="1543" kern="1200">
        <a:solidFill>
          <a:schemeClr val="tx1"/>
        </a:solidFill>
        <a:latin typeface="+mn-lt"/>
        <a:ea typeface="+mn-ea"/>
        <a:cs typeface="+mn-cs"/>
      </a:defRPr>
    </a:lvl4pPr>
    <a:lvl5pPr marL="2351288" algn="l" rtl="0" eaLnBrk="0" fontAlgn="base" hangingPunct="0">
      <a:spcBef>
        <a:spcPct val="30000"/>
      </a:spcBef>
      <a:spcAft>
        <a:spcPct val="0"/>
      </a:spcAft>
      <a:defRPr sz="1543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1543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1543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1543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15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38" y="685800"/>
            <a:ext cx="5648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4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7D4DF-988B-407D-ACE5-E28B423D89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0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136E5-07E9-4F38-9682-ACA6CC6ECE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8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1140" y="690880"/>
            <a:ext cx="272034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120" y="690880"/>
            <a:ext cx="794766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1D284-B5D8-4B6E-9809-41199416D4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38C3E-E26A-4127-B749-27B7535543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3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90B9B-515F-4C5D-97B4-CF178C632B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1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245360"/>
            <a:ext cx="53340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5360"/>
            <a:ext cx="53340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6F341-A18F-4BB5-A6AE-7BB386FDA2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7BD3B-C18F-4A8E-A820-F91F8A73DC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5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D7013-E2E6-4FCB-9BA2-3A9A36356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2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11DBB-DF6A-40CB-BE32-DCB579933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6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31450-BB32-4C8D-97A2-B9460A036A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2F1D8-F3D1-4A1A-BB52-1F1D94946C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9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690880"/>
            <a:ext cx="1088136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245360"/>
            <a:ext cx="1088136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7081520"/>
            <a:ext cx="26670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7081520"/>
            <a:ext cx="405384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7081520"/>
            <a:ext cx="26670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6C52A6-105C-4BD0-831A-26AF204922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B8%E0%A7%81%E0%A6%A6" TargetMode="External"/><Relationship Id="rId2" Type="http://schemas.openxmlformats.org/officeDocument/2006/relationships/hyperlink" Target="https://bn.wikipedia.org/w/index.php?title=%E0%A6%8B%E0%A6%A3&amp;action=edit&amp;redlink=1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6934200" cy="3657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47800" y="5014416"/>
            <a:ext cx="10363200" cy="14729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en-US" sz="8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5178657"/>
            <a:ext cx="64008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| ব্যাংক কি লিখ।</a:t>
            </a:r>
          </a:p>
          <a:p>
            <a:pP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২| ব্যাংকিং কি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04800"/>
            <a:ext cx="4495800" cy="1472929"/>
          </a:xfrm>
          <a:prstGeom prst="rect">
            <a:avLst/>
          </a:prstGeom>
          <a:ln w="12700">
            <a:noFill/>
          </a:ln>
        </p:spPr>
        <p:txBody>
          <a:bodyPr wrap="square" lIns="117564" tIns="58782" rIns="117564" bIns="58782">
            <a:spAutoFit/>
          </a:bodyPr>
          <a:lstStyle/>
          <a:p>
            <a:pPr lvl="0" algn="ctr"/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8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Roney\Desktop\UPLOAD CONTENT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808209"/>
            <a:ext cx="4184722" cy="3042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505200"/>
            <a:ext cx="64008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 বিনিময়ের মাধ্যম।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 সবার নিকট গ্রহণীয়।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মূল্যের পরিমাপাক 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সঞ্চয়ের বাহন।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7772400" cy="1371600"/>
          </a:xfrm>
          <a:noFill/>
        </p:spPr>
        <p:txBody>
          <a:bodyPr/>
          <a:lstStyle/>
          <a:p>
            <a:pPr marL="0" indent="0" algn="ctr" eaLnBrk="1" hangingPunct="1">
              <a:buNone/>
            </a:pP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মুদ্রা, ব্যাংক ও ব্যাংকিং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2362706"/>
            <a:ext cx="64008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অর্থনৈতিক কর্মকান্ড বৃদ্ধি পায়।</a:t>
            </a:r>
          </a:p>
          <a:p>
            <a:pP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লেনদেন এবং বিনিময়ের কর্মকান্ড বৃদ্ধি পায়।</a:t>
            </a:r>
          </a:p>
          <a:p>
            <a:pP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ব্যাংকব্যবস্থার প্রয়োজনীয়তা দেখা দেয়।</a:t>
            </a:r>
          </a:p>
          <a:p>
            <a:pP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মুদ্রাকে ব্যাংকব্যবস্থার জননী বলা হয়।</a:t>
            </a:r>
          </a:p>
          <a:p>
            <a:pP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ব্যাংক মুদ্রাকেই তার ব্যবসার প্রধান উপাদান হিসাবে ব্যবহার করে।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8320" y="609600"/>
            <a:ext cx="7772400" cy="1371600"/>
          </a:xfrm>
          <a:noFill/>
        </p:spPr>
        <p:txBody>
          <a:bodyPr/>
          <a:lstStyle/>
          <a:p>
            <a:pPr marL="0" indent="0" algn="ctr" eaLnBrk="1" hangingPunct="1">
              <a:buNone/>
            </a:pP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মুদ্রা, ব্যাংক ও ব্যাংকিং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2362706"/>
            <a:ext cx="64008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ব্যাংকএকটি আর্থিক প্রতিষ্ঠান।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জনগণের কাজ থেকে সুদের বিনিময়ে আমানত সংগ্রহ করে।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মুনাফা অর্জনের নিমিত্তে বিনিয়োগ করে।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চাহিবামাএ অথবা নির্দিষ্ট সময়ান্তে সঞ্চয়কারীর কাছে ফেরত দিতে বাধ্য থাকে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8320" y="609600"/>
            <a:ext cx="7772400" cy="1371600"/>
          </a:xfrm>
          <a:noFill/>
        </p:spPr>
        <p:txBody>
          <a:bodyPr/>
          <a:lstStyle/>
          <a:p>
            <a:pPr marL="0" indent="0" algn="ctr" eaLnBrk="1" hangingPunct="1">
              <a:buNone/>
            </a:pP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মুদ্রা, ব্যাংক ও ব্যাংকিং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209800"/>
            <a:ext cx="64008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ব্যাংকের সকল আইনসঙ্গত কার্যাবলি ব্যাংকিং হিসাবে পরিচিত।</a:t>
            </a:r>
          </a:p>
          <a:p>
            <a:pP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ব্যাংকের প্রধান কার্যাবলি যা ব্যাংকিং হিসাবে পরিচিত।</a:t>
            </a:r>
          </a:p>
          <a:p>
            <a:pP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ব্যাংক হচ্ছে- অর্থ জমা, তোলা এবং ঋণ দেয়ার একটি নিরাপদ প্রতিষ্ঠান।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8320" y="609600"/>
            <a:ext cx="7772400" cy="1371600"/>
          </a:xfrm>
          <a:noFill/>
        </p:spPr>
        <p:txBody>
          <a:bodyPr/>
          <a:lstStyle/>
          <a:p>
            <a:pPr marL="0" indent="0" algn="ctr" eaLnBrk="1" hangingPunct="1">
              <a:buNone/>
            </a:pP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মুদ্রা, ব্যাংক ও ব্যাংকিং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514600"/>
            <a:ext cx="9601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 ব্যবসায় পরিচালনার সাথে সরাসরি যুক্ত ব্যাক্তিবর্গকে ব্যাংকার বলা হয়।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এবং ব্যাংকার শব্দটি ওতপ্রোতভাবে জড়িত।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এবং ব্যাংকিং কার্যাবলি ব্যাংকের নিজের পক্ষে পরিচালনা করা সম্ভবপর না হওয়ায় ব্যাংকিং বিষয়ে শিক্ষা এবং প্রশিক্ষণপ্রাপ্ত ব্যাক্তিদের দ্বারা ব্যাংকিং ব্যবসা পরিচালিত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8320" y="609600"/>
            <a:ext cx="7772400" cy="1371600"/>
          </a:xfrm>
          <a:noFill/>
        </p:spPr>
        <p:txBody>
          <a:bodyPr/>
          <a:lstStyle/>
          <a:p>
            <a:pPr marL="0" indent="0" algn="ctr" eaLnBrk="1" hangingPunct="1">
              <a:buNone/>
            </a:pP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মুদ্রা, ব্যাংক ও ব্যাংকিং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New folder\GTY_stock_cash_pile_money_dollar_bills-thg-130726_16x9_9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9739" y="1428750"/>
            <a:ext cx="1609725" cy="1085850"/>
          </a:xfrm>
          <a:noFill/>
        </p:spPr>
      </p:pic>
      <p:pic>
        <p:nvPicPr>
          <p:cNvPr id="16387" name="Picture 2" descr="C:\Users\User\Desktop\New folder\GTY_stock_cash_pile_money_dollar_bills-thg-130726_16x9_9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1439864"/>
            <a:ext cx="15748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C:\Users\User\Desktop\New folder\GTY_stock_cash_pile_money_dollar_bills-thg-130726_16x9_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9" y="1428750"/>
            <a:ext cx="16097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C:\Users\User\Desktop\New folder\GTY_stock_cash_pile_money_dollar_bills-thg-130726_16x9_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0"/>
            <a:ext cx="160813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C:\Users\User\Desktop\New folder\GTY_stock_cash_pile_money_dollar_bills-thg-130726_16x9_9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68914"/>
            <a:ext cx="16764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 descr="C:\Users\User\Desktop\New folder\GTY_stock_cash_pile_money_dollar_bills-thg-130726_16x9_9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2100"/>
            <a:ext cx="152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048000" y="6096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আমানতকারী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6200" y="6096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মূলধন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0" y="6096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বিনিয়োগকারী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95" name="Picture 3" descr="C:\Users\User\Desktop\New folder\images.jpgfah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86101"/>
            <a:ext cx="19812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3276600" y="2817814"/>
            <a:ext cx="57912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00400" y="4875214"/>
            <a:ext cx="57912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67000" y="67818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ঋন গ্রহীতা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05400" y="67818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বিনিয়োগ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0" y="67818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তারল্য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3733800" y="11430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Down Arrow 24"/>
          <p:cNvSpPr/>
          <p:nvPr/>
        </p:nvSpPr>
        <p:spPr>
          <a:xfrm>
            <a:off x="6019800" y="11430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8534400" y="11430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8382000" y="48768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6019800" y="49530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6019800" y="45720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3505200" y="49530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6019800" y="28194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8534400" y="25146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5943600" y="64770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3505200" y="64770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8305800" y="64770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3657600" y="25146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6019800" y="25146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Frame 35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2251" y="789260"/>
            <a:ext cx="338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3" y="2033255"/>
            <a:ext cx="4376721" cy="3050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514600" y="5715000"/>
            <a:ext cx="64008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বিনিয়োগকারী ও আমানতকারী হতে প্রাপ্ত অর্থ ব্যাংক কীভাবে বিনিয়োগ করে বিশ্লষণ কর।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4343400"/>
            <a:ext cx="64008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| মুদ্রা কি?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২| ব্যাংক কি?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৩|ব্যাংকিং কি?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৪| ব্যাংকার কাকে বলে?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৫| কাগজি মুদ্রার প্রচলন কখন শুরু হয়?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545753"/>
            <a:ext cx="21964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as-IN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80" y="1752600"/>
            <a:ext cx="3385620" cy="23509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9196" y="1117708"/>
            <a:ext cx="5609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ndexsmd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08940" y="2216015"/>
            <a:ext cx="3929743" cy="27081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373411" y="5562600"/>
            <a:ext cx="64008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কেন্দ্রিয় ব্যাংককে ব্যাংক ব্যবস্থার অভিভাবক বলা হয় তা খাতায়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21978" y="4020671"/>
            <a:ext cx="5298141" cy="2712318"/>
          </a:xfrm>
          <a:prstGeom prst="rect">
            <a:avLst/>
          </a:prstGeom>
        </p:spPr>
        <p:txBody>
          <a:bodyPr wrap="square" lIns="103733" tIns="51866" rIns="103733" bIns="51866">
            <a:spAutoFit/>
          </a:bodyPr>
          <a:lstStyle/>
          <a:p>
            <a:pPr algn="ctr">
              <a:defRPr/>
            </a:pPr>
            <a:r>
              <a:rPr lang="bn-BD" sz="3530" b="1" dirty="0"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3530" b="1" dirty="0" err="1">
                <a:latin typeface="NikoshBAN" pitchFamily="2" charset="0"/>
                <a:cs typeface="NikoshBAN" pitchFamily="2" charset="0"/>
              </a:rPr>
              <a:t>রাহাতুজ্জামান</a:t>
            </a:r>
            <a:r>
              <a:rPr lang="en-US" sz="353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atin typeface="NikoshBAN" pitchFamily="2" charset="0"/>
                <a:cs typeface="NikoshBAN" pitchFamily="2" charset="0"/>
              </a:rPr>
              <a:t>পাটোয়ারী</a:t>
            </a:r>
            <a:endParaRPr lang="bn-IN" sz="353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1588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2824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দোল্লাই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নোয়াবপুর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24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চান্দিনা,কুমিল্লা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US" sz="2824" b="1" dirty="0">
                <a:latin typeface="NikoshBAN" pitchFamily="2" charset="0"/>
                <a:cs typeface="NikoshBAN" pitchFamily="2" charset="0"/>
              </a:rPr>
              <a:t>মোবাইল-01712382140</a:t>
            </a:r>
          </a:p>
          <a:p>
            <a:pPr algn="ctr">
              <a:defRPr/>
            </a:pPr>
            <a:r>
              <a:rPr lang="en-US" sz="2118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118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118" dirty="0">
                <a:latin typeface="NikoshBAN" pitchFamily="2" charset="0"/>
                <a:cs typeface="NikoshBAN" pitchFamily="2" charset="0"/>
              </a:rPr>
              <a:t>-roneydnghs@gmail.com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89" y="1801907"/>
            <a:ext cx="2151529" cy="221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3" name="Picture 1" descr="C:\Users\Roney\Desktop\UPLOAD CONTENT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4826" y="2132843"/>
            <a:ext cx="1865862" cy="2158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689438" y="731934"/>
            <a:ext cx="2689412" cy="106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53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588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4144" y="4338513"/>
            <a:ext cx="5857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 ও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buFontTx/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অধ্যায়-৮ম</a:t>
            </a:r>
          </a:p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মুদ্রা, ব্যাংক ও ব্যাংকিং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5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205" y="2061912"/>
            <a:ext cx="7399016" cy="4447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70732" y="979283"/>
            <a:ext cx="3242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687300" cy="7562851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762000" y="760729"/>
            <a:ext cx="5074920" cy="60452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bn-BD" sz="4800" dirty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চলো কিছু ছবি দেখা যাক</a:t>
            </a:r>
            <a:endParaRPr lang="en-US" sz="4800" dirty="0">
              <a:ln w="0"/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3" descr="index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7120" y="2133600"/>
            <a:ext cx="5029200" cy="3457575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8" name="Rectangle 7"/>
          <p:cNvSpPr/>
          <p:nvPr/>
        </p:nvSpPr>
        <p:spPr>
          <a:xfrm>
            <a:off x="3790950" y="5791200"/>
            <a:ext cx="510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990600" y="668979"/>
            <a:ext cx="5074920" cy="60452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bn-BD" sz="4800" dirty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চলো কিছু ছবি দেখা যাক</a:t>
            </a:r>
            <a:endParaRPr lang="en-US" sz="4800" dirty="0">
              <a:ln w="0"/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6044852"/>
            <a:ext cx="4648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438400"/>
            <a:ext cx="5486400" cy="32505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990600" y="668979"/>
            <a:ext cx="5074920" cy="60452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bn-BD" sz="4800" dirty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চলো কিছু ছবি দেখা যাক</a:t>
            </a:r>
            <a:endParaRPr lang="en-US" sz="4800" dirty="0">
              <a:ln w="0"/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2590800"/>
            <a:ext cx="5105400" cy="31758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4648200" y="6324600"/>
            <a:ext cx="4191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2895600" y="5638800"/>
            <a:ext cx="7772400" cy="1371600"/>
          </a:xfrm>
          <a:noFill/>
        </p:spPr>
        <p:txBody>
          <a:bodyPr/>
          <a:lstStyle/>
          <a:p>
            <a:pPr marL="0" indent="0" algn="ctr" eaLnBrk="1" hangingPunct="1">
              <a:buNone/>
            </a:pP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মুদ্রা, ব্যাংক ও ব্যাংকিং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687300" cy="7562851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94935"/>
            <a:ext cx="9829800" cy="4741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048000"/>
            <a:ext cx="8763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</a:p>
          <a:p>
            <a:pPr eaLnBrk="1" hangingPunct="1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১| মুদ্রা কী বলতে পারবে।</a:t>
            </a:r>
          </a:p>
          <a:p>
            <a:pPr eaLnBrk="1" hangingPunct="1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২| মুদ্রা এবং ব্যাংকের সম্পর্ক চিহ্নিত করতে পারবে।</a:t>
            </a:r>
          </a:p>
          <a:p>
            <a:pPr eaLnBrk="1" hangingPunct="1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৩| ব্যাংক ব্যাংকিং ও ব্যাংকার এর সম্পর্ক বিশ্লষণ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4815" y="1396973"/>
            <a:ext cx="25298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2100" y="5029200"/>
            <a:ext cx="9829800" cy="1516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 ব্যক্তি কর্তৃক প্রদেয় সঞ্চিত অর্থ জমা রাখে এবং ঐ অর্থ ব্যক্তি কিংবা প্রতিষ্ঠানে </a:t>
            </a:r>
            <a:r>
              <a:rPr lang="as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 tooltip="ঋণ (পাতার অস্তিত্ব নেই)"/>
              </a:rPr>
              <a:t>ঋণ</a:t>
            </a:r>
            <a:r>
              <a:rPr lang="as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গ্রহণ করে তাদের কার্যক্রম পরিচালনা করে। নির্দিষ্ট সময় বা মেয়াদান্তে গ্রাহকের জমাকৃত অর্থের উপর </a:t>
            </a:r>
            <a:r>
              <a:rPr lang="as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 tooltip="সুদ"/>
              </a:rPr>
              <a:t>সুদ</a:t>
            </a:r>
            <a:r>
              <a:rPr lang="as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বা মুনাফা প্রদান করে।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8792" y="559615"/>
            <a:ext cx="16482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01462"/>
            <a:ext cx="4615619" cy="2641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5" y="1731942"/>
            <a:ext cx="4768215" cy="2679131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3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9919121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60" y="3581400"/>
            <a:ext cx="4419600" cy="2660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66160"/>
            <a:ext cx="4724400" cy="2660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Frame 7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3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363</Words>
  <Application>Microsoft Office PowerPoint</Application>
  <PresentationFormat>Custom</PresentationFormat>
  <Paragraphs>71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চলো কিছু ছবি দেখা যাক</vt:lpstr>
      <vt:lpstr>চলো কিছু ছবি দেখা যাক</vt:lpstr>
      <vt:lpstr>চলো কিছু ছবি দেখা যাক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NAYEM NIHAD NCC</cp:lastModifiedBy>
  <cp:revision>160</cp:revision>
  <dcterms:created xsi:type="dcterms:W3CDTF">2015-03-07T15:43:31Z</dcterms:created>
  <dcterms:modified xsi:type="dcterms:W3CDTF">2020-07-01T09:11:16Z</dcterms:modified>
</cp:coreProperties>
</file>