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5" r:id="rId3"/>
    <p:sldId id="276" r:id="rId4"/>
    <p:sldId id="321" r:id="rId5"/>
    <p:sldId id="281" r:id="rId6"/>
    <p:sldId id="263" r:id="rId7"/>
    <p:sldId id="261" r:id="rId8"/>
    <p:sldId id="322" r:id="rId9"/>
    <p:sldId id="304" r:id="rId10"/>
    <p:sldId id="323" r:id="rId11"/>
    <p:sldId id="324" r:id="rId12"/>
    <p:sldId id="316" r:id="rId13"/>
    <p:sldId id="325" r:id="rId14"/>
    <p:sldId id="326" r:id="rId15"/>
    <p:sldId id="320" r:id="rId16"/>
    <p:sldId id="327" r:id="rId17"/>
    <p:sldId id="328" r:id="rId18"/>
    <p:sldId id="278" r:id="rId19"/>
    <p:sldId id="31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4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0485" autoAdjust="0"/>
  </p:normalViewPr>
  <p:slideViewPr>
    <p:cSldViewPr snapToGrid="0" showGuides="1">
      <p:cViewPr varScale="1">
        <p:scale>
          <a:sx n="60" d="100"/>
          <a:sy n="60" d="100"/>
        </p:scale>
        <p:origin x="90" y="174"/>
      </p:cViewPr>
      <p:guideLst>
        <p:guide orient="horz" pos="3432"/>
        <p:guide pos="4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DC3B-D0F8-49FD-8E9E-949CDBD7672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380D-011D-47F1-9088-17C9410C9854}" type="datetime5">
              <a:rPr lang="en-US" sz="1800" b="1" smtClean="0">
                <a:solidFill>
                  <a:srgbClr val="002060"/>
                </a:solidFill>
              </a:rPr>
              <a:t>1-Jul-20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356350"/>
            <a:ext cx="11897032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Bipul</a:t>
            </a:r>
            <a:r>
              <a:rPr lang="en-US" sz="2000" b="1" dirty="0" smtClean="0">
                <a:solidFill>
                  <a:srgbClr val="002060"/>
                </a:solidFill>
              </a:rPr>
              <a:t> Sarkar </a:t>
            </a:r>
            <a:r>
              <a:rPr lang="en-US" sz="2000" b="1" dirty="0" err="1" smtClean="0">
                <a:solidFill>
                  <a:srgbClr val="002060"/>
                </a:solidFill>
              </a:rPr>
              <a:t>Atmool</a:t>
            </a:r>
            <a:r>
              <a:rPr lang="en-US" sz="2000" b="1" dirty="0" smtClean="0">
                <a:solidFill>
                  <a:srgbClr val="002060"/>
                </a:solidFill>
              </a:rPr>
              <a:t> high School -</a:t>
            </a:r>
            <a:r>
              <a:rPr lang="en-US" sz="2000" b="1" dirty="0" err="1" smtClean="0">
                <a:solidFill>
                  <a:srgbClr val="002060"/>
                </a:solidFill>
              </a:rPr>
              <a:t>Shibgonj-Bogura</a:t>
            </a:r>
            <a:r>
              <a:rPr lang="en-US" sz="2000" b="1" dirty="0" smtClean="0">
                <a:solidFill>
                  <a:srgbClr val="002060"/>
                </a:solidFill>
              </a:rPr>
              <a:t> - 01730169555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9" t="4086" r="12097" b="4301"/>
          <a:stretch/>
        </p:blipFill>
        <p:spPr>
          <a:xfrm>
            <a:off x="294968" y="287593"/>
            <a:ext cx="11577483" cy="595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8" y="287593"/>
            <a:ext cx="5169384" cy="1977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008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5803" y="5168637"/>
            <a:ext cx="1076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কর্ণ আয়তক্ষেত্রটিকে সমান দুইটি ত্রিভুজক্ষেত্রে বিভক্ত করে।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532872" y="1543644"/>
            <a:ext cx="3611261" cy="1718928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4568370" y="1507051"/>
            <a:ext cx="3611261" cy="1718928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82087" y="1011744"/>
            <a:ext cx="4983827" cy="2601128"/>
            <a:chOff x="6998741" y="1132679"/>
            <a:chExt cx="4983827" cy="2601128"/>
          </a:xfrm>
        </p:grpSpPr>
        <p:sp>
          <p:nvSpPr>
            <p:cNvPr id="4" name="Rectangle 3"/>
            <p:cNvSpPr/>
            <p:nvPr/>
          </p:nvSpPr>
          <p:spPr>
            <a:xfrm>
              <a:off x="7658511" y="1637284"/>
              <a:ext cx="3625210" cy="171892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98741" y="3210587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173868" y="3210587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919170" y="1132679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53438" y="1132679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714345" y="3698501"/>
            <a:ext cx="5451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7" t="-1" r="25279" b="29984"/>
          <a:stretch/>
        </p:blipFill>
        <p:spPr>
          <a:xfrm>
            <a:off x="4778091" y="94753"/>
            <a:ext cx="2576947" cy="68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1481 L -0.30821 0.008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decel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404 -0.0090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5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24058" y="2488397"/>
            <a:ext cx="7867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কর্ণ আয়তক্ষেত্রটিকে সমান দুইটি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1412" y="1269454"/>
            <a:ext cx="7977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a,প্রস্থ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BC=b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8" t="11712" r="21661" b="32544"/>
          <a:stretch/>
        </p:blipFill>
        <p:spPr>
          <a:xfrm>
            <a:off x="3524501" y="138064"/>
            <a:ext cx="8667499" cy="77586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913927"/>
            <a:ext cx="5022904" cy="2673941"/>
            <a:chOff x="0" y="913927"/>
            <a:chExt cx="5022904" cy="2673941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913927"/>
              <a:ext cx="5022904" cy="2673941"/>
              <a:chOff x="309483" y="661625"/>
              <a:chExt cx="5022904" cy="267394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08330" y="1166230"/>
                <a:ext cx="3625210" cy="171892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9483" y="2812346"/>
                <a:ext cx="10317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523687" y="2739533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268989" y="661625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3257" y="661625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D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980864" y="1184845"/>
                <a:ext cx="3597032" cy="1700313"/>
              </a:xfrm>
              <a:prstGeom prst="line">
                <a:avLst/>
              </a:prstGeom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1" idx="2"/>
              </p:cNvCxnSpPr>
              <p:nvPr/>
            </p:nvCxnSpPr>
            <p:spPr>
              <a:xfrm>
                <a:off x="1007607" y="1184845"/>
                <a:ext cx="3665732" cy="1700313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058256" y="3003093"/>
              <a:ext cx="906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86138" y="211308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1452" y="158986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6566" y="3526314"/>
                <a:ext cx="11634871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pPr algn="ctr"/>
                <a:r>
                  <a:rPr lang="en-US" sz="3200" dirty="0" smtClean="0"/>
                  <a:t>                                   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a b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=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ab</a:t>
                </a:r>
                <a:r>
                  <a:rPr lang="bn-IN" sz="3200" dirty="0" smtClean="0"/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/>
                  <a:t>।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66" y="3526314"/>
                <a:ext cx="11634871" cy="1280159"/>
              </a:xfrm>
              <a:prstGeom prst="rect">
                <a:avLst/>
              </a:prstGeom>
              <a:blipFill>
                <a:blip r:embed="rId4"/>
                <a:stretch>
                  <a:fillRect t="-7143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8124" y="5018075"/>
                <a:ext cx="11453313" cy="1137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 s = </a:t>
                </a:r>
                <a:r>
                  <a:rPr lang="en-US" sz="3200" dirty="0" smtClean="0"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a+b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l-GR" sz="3200" dirty="0" smtClean="0">
                    <a:cs typeface="NikoshBAN" panose="02000000000000000000" pitchFamily="2" charset="0"/>
                  </a:rPr>
                  <a:t>Δ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3200" dirty="0" smtClean="0"/>
                  <a:t>।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𝐴𝐶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𝐴𝐵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𝐵𝐶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</a:t>
                </a:r>
                <a:r>
                  <a:rPr lang="bn-IN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𝑏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24" y="5018075"/>
                <a:ext cx="11453313" cy="1137491"/>
              </a:xfrm>
              <a:prstGeom prst="rect">
                <a:avLst/>
              </a:prstGeom>
              <a:blipFill>
                <a:blip r:embed="rId5"/>
                <a:stretch>
                  <a:fillRect l="-1384" t="-9626" b="-17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2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8" t="20037" r="18308" b="36715"/>
          <a:stretch/>
        </p:blipFill>
        <p:spPr>
          <a:xfrm>
            <a:off x="4128655" y="221673"/>
            <a:ext cx="3643745" cy="76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2" t="22999" r="12765" b="23403"/>
          <a:stretch/>
        </p:blipFill>
        <p:spPr>
          <a:xfrm>
            <a:off x="2078398" y="1336429"/>
            <a:ext cx="8092544" cy="2085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949" y="2911318"/>
            <a:ext cx="2820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X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23742" y="3102622"/>
                <a:ext cx="2764516" cy="712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b="0" i="1" smtClean="0">
                        <a:latin typeface="Cambria Math" panose="02040503050406030204" pitchFamily="18" charset="0"/>
                      </a:rPr>
                      <m:t>দৈর্ঘ্য</m:t>
                    </m:r>
                    <m:r>
                      <a:rPr lang="bn-IN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bn-IN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X 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742" y="3102622"/>
                <a:ext cx="2764516" cy="712952"/>
              </a:xfrm>
              <a:prstGeom prst="rect">
                <a:avLst/>
              </a:prstGeom>
              <a:blipFill>
                <a:blip r:embed="rId4"/>
                <a:stretch>
                  <a:fillRect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0676" y="4025049"/>
            <a:ext cx="11760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ঘড়টির ক্ষেত্রফল </a:t>
            </a:r>
            <a:r>
              <a:rPr lang="bn-IN" sz="4400" dirty="0" smtClean="0"/>
              <a:t>384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 হলে ,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 ও কর্ণের দৈর্ঘ্য নির্ণয়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3273" y="591056"/>
                <a:ext cx="6041328" cy="564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আছে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আয়তাকার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ঘড়টির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 </a:t>
                </a:r>
                <a:r>
                  <a:rPr lang="bn-IN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x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দৈর্ঘ্য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bn-IN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 এবং</a:t>
                </a:r>
              </a:p>
              <a:p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 smtClean="0">
                    <a:latin typeface="Vindabody"/>
                    <a:cs typeface="+mj-cs"/>
                  </a:rPr>
                  <a:t>ক্ষেত্রফল </a:t>
                </a:r>
                <a:r>
                  <a:rPr lang="bn-IN" sz="2800" dirty="0" smtClean="0">
                    <a:latin typeface="Vindabody"/>
                    <a:ea typeface="Microsoft JhengHei UI" panose="020B0604030504040204" pitchFamily="34" charset="-120"/>
                    <a:cs typeface="+mj-cs"/>
                  </a:rPr>
                  <a:t>384</a:t>
                </a:r>
                <a:r>
                  <a:rPr lang="bn-IN" sz="2800" dirty="0" smtClean="0">
                    <a:latin typeface="Vindabody"/>
                    <a:cs typeface="+mj-cs"/>
                  </a:rPr>
                  <a:t> মিটার। </a:t>
                </a:r>
                <a:endParaRPr lang="en-US" sz="2800" dirty="0" smtClean="0">
                  <a:latin typeface="Vindabody"/>
                  <a:cs typeface="+mj-cs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ঘড়টির</a:t>
                </a:r>
                <a:r>
                  <a:rPr lang="en-US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প্রশ্নমতে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,</a:t>
                </a:r>
                <a:r>
                  <a:rPr lang="en-US" sz="3200" dirty="0"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=384 </a:t>
                </a:r>
                <a:endParaRPr lang="en-US" sz="32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=768</a:t>
                </a:r>
                <a:r>
                  <a:rPr lang="bn-IN" sz="32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 বা,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=256</a:t>
                </a:r>
                <a:endParaRPr lang="en-US" sz="32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256</m:t>
                        </m:r>
                      </m:e>
                    </m:rad>
                    <m:r>
                      <a:rPr lang="bn-IN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X=16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আয়তাকার ঘড়টির দৈর্ঘ্য</a:t>
                </a:r>
              </a:p>
              <a:p>
                <a:r>
                  <a:rPr lang="bn-IN" sz="32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𝑥</m:t>
                    </m:r>
                  </m:oMath>
                </a14:m>
                <a:r>
                  <a:rPr lang="bn-IN" sz="2400" dirty="0" smtClean="0">
                    <a:latin typeface="Vindabody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  <m:r>
                      <a:rPr lang="bn-IN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16</m:t>
                    </m:r>
                    <m:r>
                      <a:rPr lang="bn-IN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r>
                      <a:rPr lang="bn-IN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24</m:t>
                    </m:r>
                    <m:r>
                      <a:rPr lang="bn-IN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মিটার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এবং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</m:t>
                    </m:r>
                  </m:oMath>
                </a14:m>
                <a:r>
                  <a:rPr lang="en-US" sz="2400" dirty="0" err="1" smtClean="0">
                    <a:latin typeface="Vindabody"/>
                  </a:rPr>
                  <a:t>প্রস্থ</a:t>
                </a:r>
                <a:r>
                  <a:rPr lang="en-US" sz="2400" dirty="0" smtClean="0">
                    <a:latin typeface="Vindabody"/>
                  </a:rPr>
                  <a:t> =১৬ </a:t>
                </a:r>
                <a:r>
                  <a:rPr lang="en-US" sz="2400" dirty="0" err="1" smtClean="0">
                    <a:latin typeface="Vindabody"/>
                  </a:rPr>
                  <a:t>মিটার</a:t>
                </a:r>
                <a:endParaRPr lang="en-US" sz="2400" dirty="0">
                  <a:latin typeface="Vindabody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73" y="591056"/>
                <a:ext cx="6041328" cy="5648406"/>
              </a:xfrm>
              <a:prstGeom prst="rect">
                <a:avLst/>
              </a:prstGeom>
              <a:blipFill>
                <a:blip r:embed="rId2"/>
                <a:stretch>
                  <a:fillRect l="-2520" t="-1402" b="-2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64035" y="1499034"/>
                <a:ext cx="5070764" cy="463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ঘরটির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=2(24+16)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/>
                  <a:t>=</a:t>
                </a:r>
                <a:r>
                  <a:rPr lang="en-US" sz="3200" dirty="0" smtClean="0">
                    <a:latin typeface="Arial Narrow" panose="020B0606020202030204" pitchFamily="34" charset="0"/>
                    <a:cs typeface="Arabic Transparent" panose="02010000000000000000" pitchFamily="2" charset="-78"/>
                  </a:rPr>
                  <a:t>80 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bn-IN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24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bn-IN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16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bn-IN" sz="3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bn-IN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832</m:t>
                        </m:r>
                      </m:e>
                    </m:rad>
                  </m:oMath>
                </a14:m>
                <a:r>
                  <a:rPr lang="en-US" sz="3200" dirty="0" smtClean="0"/>
                  <a:t>  </a:t>
                </a:r>
                <a:r>
                  <a:rPr lang="bn-IN" sz="3200" dirty="0" smtClean="0"/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/>
                  <a:t> </a:t>
                </a:r>
              </a:p>
              <a:p>
                <a:endParaRPr lang="en-US" sz="3200" dirty="0">
                  <a:latin typeface="Vindabody"/>
                </a:endParaRPr>
              </a:p>
              <a:p>
                <a:r>
                  <a:rPr lang="bn-IN" sz="3200" dirty="0" smtClean="0">
                    <a:latin typeface="Vindabody"/>
                  </a:rPr>
                  <a:t>=28.84</a:t>
                </a:r>
                <a:r>
                  <a:rPr lang="en-US" sz="3200" dirty="0" smtClean="0">
                    <a:latin typeface="Vindabody"/>
                  </a:rPr>
                  <a:t>  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ঘরটির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পরিসীমা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80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কর্ণের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দৈর্ঘ্য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28.84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Vindabody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035" y="1499034"/>
                <a:ext cx="5070764" cy="4636013"/>
              </a:xfrm>
              <a:prstGeom prst="rect">
                <a:avLst/>
              </a:prstGeom>
              <a:blipFill>
                <a:blip r:embed="rId3"/>
                <a:stretch>
                  <a:fillRect l="-3005" t="-1974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Elbow Connector 4"/>
          <p:cNvCxnSpPr/>
          <p:nvPr/>
        </p:nvCxnSpPr>
        <p:spPr>
          <a:xfrm rot="5400000" flipH="1" flipV="1">
            <a:off x="4337731" y="3247631"/>
            <a:ext cx="4874285" cy="900546"/>
          </a:xfrm>
          <a:prstGeom prst="bentConnector3">
            <a:avLst>
              <a:gd name="adj1" fmla="val 104858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47388"/>
            <a:ext cx="1134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প্রতি বাহুর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6625"/>
            <a:ext cx="921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3200" dirty="0" smtClean="0"/>
                  <a:t>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a. a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বাহুর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দৈর্ঘ্য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blipFill>
                <a:blip r:embed="rId2"/>
                <a:stretch>
                  <a:fillRect l="-1093" t="-7143" r="-1177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পরিসীমা s = 4a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 </a:t>
                </a:r>
                <a:endParaRPr lang="en-US" sz="3200" dirty="0" smtClean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 </a:t>
                </a:r>
                <a:r>
                  <a:rPr lang="en-US" sz="3200" dirty="0" err="1" smtClean="0">
                    <a:latin typeface="Vindabody"/>
                    <a:ea typeface="Microsoft JhengHei UI" panose="020B0604030504040204" pitchFamily="34" charset="-120"/>
                  </a:rPr>
                  <a:t>কর্ণ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</a:rPr>
                  <a:t> </a:t>
                </a:r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 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 </a:t>
                </a:r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 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a</a:t>
                </a:r>
                <a:endParaRPr lang="en-US" sz="3200" dirty="0">
                  <a:latin typeface="Vindabody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blipFill>
                <a:blip r:embed="rId3"/>
                <a:stretch>
                  <a:fillRect l="-1330" t="-6475" b="-10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60072" y="301576"/>
            <a:ext cx="592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বর্গক্ষেত্র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43713" y="3490545"/>
            <a:ext cx="3846505" cy="2644998"/>
            <a:chOff x="7943713" y="3490545"/>
            <a:chExt cx="3846505" cy="2644998"/>
          </a:xfrm>
        </p:grpSpPr>
        <p:sp>
          <p:nvSpPr>
            <p:cNvPr id="7" name="Rectangle 6"/>
            <p:cNvSpPr/>
            <p:nvPr/>
          </p:nvSpPr>
          <p:spPr>
            <a:xfrm>
              <a:off x="8672943" y="3818920"/>
              <a:ext cx="2434004" cy="1889155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89672" y="5478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81030" y="5516570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81030" y="3490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43713" y="3528018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07227" y="5612323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81030" y="4458886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85351" y="4292064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8672943" y="3818920"/>
              <a:ext cx="2434004" cy="18891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88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245" y="509101"/>
            <a:ext cx="4261473" cy="871804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00544" y="5140036"/>
            <a:ext cx="10593061" cy="886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4342" y="1886856"/>
            <a:ext cx="3149601" cy="1930402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402044" y="1872340"/>
            <a:ext cx="2105308" cy="1921268"/>
            <a:chOff x="1344393" y="1886855"/>
            <a:chExt cx="2197093" cy="197434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3526971" y="1886855"/>
              <a:ext cx="14515" cy="1959431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344393" y="1929168"/>
              <a:ext cx="2182578" cy="1932034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 w="1905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02040" y="2680781"/>
            <a:ext cx="400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3600" dirty="0" smtClean="0"/>
              <a:t>1</a:t>
            </a:r>
            <a:r>
              <a:rPr lang="en-US" sz="3600" dirty="0" smtClean="0"/>
              <a:t>0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bn-IN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→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0542" y="2616068"/>
            <a:ext cx="2990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165759" y="2398099"/>
            <a:ext cx="2943404" cy="1023879"/>
            <a:chOff x="4997138" y="3552593"/>
            <a:chExt cx="2943404" cy="1023879"/>
          </a:xfrm>
        </p:grpSpPr>
        <p:sp>
          <p:nvSpPr>
            <p:cNvPr id="30" name="TextBox 29"/>
            <p:cNvSpPr txBox="1"/>
            <p:nvPr/>
          </p:nvSpPr>
          <p:spPr>
            <a:xfrm>
              <a:off x="4997138" y="3552593"/>
              <a:ext cx="2943403" cy="727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আয়তক্ষেত্র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72630" y="4053252"/>
              <a:ext cx="23679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/>
                <a:t>2000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মিটার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820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0.56966 0.009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7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repeatCount="indefinite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18655" y="249382"/>
            <a:ext cx="10907601" cy="66086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/>
              <a:t>= </a:t>
            </a:r>
            <a:r>
              <a:rPr lang="en-US" sz="3200" dirty="0" smtClean="0"/>
              <a:t> x</a:t>
            </a:r>
            <a:r>
              <a:rPr lang="bn-IN" sz="3200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 =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y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bn-IN" sz="3200" dirty="0" smtClean="0"/>
              <a:t>।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bn-IN" sz="3200" dirty="0" smtClean="0"/>
              <a:t>  </a:t>
            </a:r>
            <a:r>
              <a:rPr lang="en-US" sz="3200" dirty="0" smtClean="0"/>
              <a:t>        </a:t>
            </a:r>
            <a:r>
              <a:rPr lang="bn-IN" sz="3200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প্রশ্নমতে,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200" dirty="0" smtClean="0"/>
              <a:t>                       </a:t>
            </a:r>
            <a:r>
              <a:rPr lang="bn-IN" sz="3200" dirty="0" smtClean="0"/>
              <a:t> </a:t>
            </a:r>
            <a:r>
              <a:rPr lang="en-US" sz="3200" dirty="0" err="1" smtClean="0"/>
              <a:t>xy</a:t>
            </a:r>
            <a:r>
              <a:rPr lang="en-US" sz="3200" dirty="0" smtClean="0"/>
              <a:t> = 2000 ……………..(</a:t>
            </a:r>
            <a:r>
              <a:rPr lang="en-US" sz="3200" dirty="0" err="1" smtClean="0"/>
              <a:t>i</a:t>
            </a:r>
            <a:r>
              <a:rPr lang="en-US" sz="3200" dirty="0" smtClean="0"/>
              <a:t>)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/>
              <a:t>  x – 10  = y ………………(ii)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/>
              <a:t>y</a:t>
            </a:r>
            <a:r>
              <a:rPr lang="bn-IN" sz="3200" dirty="0"/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মান </a:t>
            </a:r>
            <a:r>
              <a:rPr lang="en-US" sz="3200" dirty="0"/>
              <a:t>(</a:t>
            </a:r>
            <a:r>
              <a:rPr lang="en-US" sz="3200" dirty="0" err="1"/>
              <a:t>i</a:t>
            </a:r>
            <a:r>
              <a:rPr lang="en-US" sz="3200" dirty="0"/>
              <a:t>)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নং এ বসিয়ে পাই </a:t>
            </a:r>
            <a:r>
              <a:rPr lang="bn-IN" sz="3200" dirty="0"/>
              <a:t>, 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                                             </a:t>
            </a:r>
            <a:r>
              <a:rPr lang="en-US" sz="3200" dirty="0" err="1"/>
              <a:t>xy</a:t>
            </a:r>
            <a:r>
              <a:rPr lang="en-US" sz="3200" dirty="0"/>
              <a:t>  =  </a:t>
            </a:r>
            <a:r>
              <a:rPr lang="en-US" sz="3200" dirty="0" smtClean="0"/>
              <a:t>2000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x(x – </a:t>
            </a:r>
            <a:r>
              <a:rPr lang="en-US" sz="3200" dirty="0" smtClean="0"/>
              <a:t>10 </a:t>
            </a:r>
            <a:r>
              <a:rPr lang="en-US" sz="3200" dirty="0"/>
              <a:t>) = </a:t>
            </a:r>
            <a:r>
              <a:rPr lang="en-US" sz="3200" dirty="0" smtClean="0"/>
              <a:t>2000 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x²  - </a:t>
            </a:r>
            <a:r>
              <a:rPr lang="en-US" sz="3200" dirty="0" smtClean="0"/>
              <a:t>10x  </a:t>
            </a:r>
            <a:r>
              <a:rPr lang="en-US" sz="3200" dirty="0"/>
              <a:t>=  </a:t>
            </a:r>
            <a:r>
              <a:rPr lang="en-US" sz="3200" dirty="0" smtClean="0"/>
              <a:t>2000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/>
              <a:t>x²  - </a:t>
            </a:r>
            <a:r>
              <a:rPr lang="en-US" sz="3200" dirty="0" smtClean="0"/>
              <a:t>10x  </a:t>
            </a:r>
            <a:r>
              <a:rPr lang="en-US" sz="3200" dirty="0"/>
              <a:t>-  </a:t>
            </a:r>
            <a:r>
              <a:rPr lang="en-US" sz="3200" dirty="0" smtClean="0"/>
              <a:t>2000 </a:t>
            </a:r>
            <a:r>
              <a:rPr lang="en-US" sz="3200" dirty="0"/>
              <a:t>= 0  </a:t>
            </a:r>
          </a:p>
          <a:p>
            <a:pPr>
              <a:buNone/>
            </a:pPr>
            <a:r>
              <a:rPr lang="en-US" sz="3200" dirty="0"/>
              <a:t>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x²  - </a:t>
            </a:r>
            <a:r>
              <a:rPr lang="en-US" sz="3200" dirty="0" smtClean="0"/>
              <a:t>50x </a:t>
            </a:r>
            <a:r>
              <a:rPr lang="en-US" sz="3200" dirty="0"/>
              <a:t>+ </a:t>
            </a:r>
            <a:r>
              <a:rPr lang="en-US" sz="3200" dirty="0" smtClean="0"/>
              <a:t>40x  </a:t>
            </a:r>
            <a:r>
              <a:rPr lang="en-US" sz="3200" dirty="0"/>
              <a:t>-  </a:t>
            </a:r>
            <a:r>
              <a:rPr lang="en-US" sz="3200" dirty="0" smtClean="0"/>
              <a:t>2000 </a:t>
            </a:r>
            <a:r>
              <a:rPr lang="en-US" sz="3200" dirty="0"/>
              <a:t>= 0 </a:t>
            </a:r>
            <a:r>
              <a:rPr lang="en-US" sz="3200" dirty="0" smtClean="0"/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x(x – 5</a:t>
            </a:r>
            <a:r>
              <a:rPr lang="en-US" sz="3200" dirty="0" smtClean="0"/>
              <a:t>0) </a:t>
            </a:r>
            <a:r>
              <a:rPr lang="en-US" sz="3200" dirty="0"/>
              <a:t>+ </a:t>
            </a:r>
            <a:r>
              <a:rPr lang="en-US" sz="3200" dirty="0" smtClean="0"/>
              <a:t>40(x  </a:t>
            </a:r>
            <a:r>
              <a:rPr lang="en-US" sz="3200" dirty="0"/>
              <a:t>-  5</a:t>
            </a:r>
            <a:r>
              <a:rPr lang="en-US" sz="3200" dirty="0" smtClean="0"/>
              <a:t>0) </a:t>
            </a:r>
            <a:r>
              <a:rPr lang="en-US" sz="3200" dirty="0"/>
              <a:t>= 0  </a:t>
            </a:r>
          </a:p>
          <a:p>
            <a:pPr>
              <a:buNone/>
            </a:pPr>
            <a:r>
              <a:rPr lang="en-US" sz="3200" dirty="0"/>
              <a:t>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(x – 5</a:t>
            </a:r>
            <a:r>
              <a:rPr lang="en-US" sz="3200" dirty="0" smtClean="0"/>
              <a:t>0)(</a:t>
            </a:r>
            <a:r>
              <a:rPr lang="en-US" sz="3200" dirty="0"/>
              <a:t>x + </a:t>
            </a:r>
            <a:r>
              <a:rPr lang="en-US" sz="3200" dirty="0" smtClean="0"/>
              <a:t>40</a:t>
            </a:r>
            <a:r>
              <a:rPr lang="en-US" sz="3200" dirty="0"/>
              <a:t>) = 0  </a:t>
            </a:r>
          </a:p>
          <a:p>
            <a:pPr>
              <a:buNone/>
            </a:pPr>
            <a:r>
              <a:rPr lang="en-US" sz="3200" dirty="0"/>
              <a:t>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/>
              <a:t>,  x – 5</a:t>
            </a:r>
            <a:r>
              <a:rPr lang="en-US" sz="3200" dirty="0" smtClean="0"/>
              <a:t>0  </a:t>
            </a:r>
            <a:r>
              <a:rPr lang="en-US" sz="3200" dirty="0"/>
              <a:t>=  0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/>
              <a:t>,   x + </a:t>
            </a:r>
            <a:r>
              <a:rPr lang="en-US" sz="3200" dirty="0" smtClean="0"/>
              <a:t>40  </a:t>
            </a:r>
            <a:r>
              <a:rPr lang="en-US" sz="3200" dirty="0"/>
              <a:t>=  0  </a:t>
            </a:r>
          </a:p>
          <a:p>
            <a:pPr>
              <a:buNone/>
            </a:pPr>
            <a:r>
              <a:rPr lang="en-US" sz="3200" dirty="0"/>
              <a:t>                  </a:t>
            </a:r>
            <a:r>
              <a:rPr lang="en-US" sz="3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3200" dirty="0" smtClean="0"/>
              <a:t>  </a:t>
            </a:r>
            <a:r>
              <a:rPr lang="en-US" sz="3200" dirty="0"/>
              <a:t>x= 5</a:t>
            </a:r>
            <a:r>
              <a:rPr lang="en-US" sz="3200" dirty="0" smtClean="0"/>
              <a:t>0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/>
              <a:t>        x= </a:t>
            </a:r>
            <a:r>
              <a:rPr lang="en-US" sz="3200" dirty="0" smtClean="0"/>
              <a:t>-40   {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নহে</a:t>
            </a:r>
            <a:r>
              <a:rPr lang="en-US" sz="3200" dirty="0" smtClean="0"/>
              <a:t>}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767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26474" y="526473"/>
            <a:ext cx="11306938" cy="59737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 dirty="0" smtClean="0"/>
              <a:t>  </a:t>
            </a:r>
            <a:r>
              <a:rPr lang="bn-IN" sz="4400" dirty="0" smtClean="0"/>
              <a:t>  </a:t>
            </a:r>
            <a:r>
              <a:rPr lang="en-US" sz="4400" dirty="0" smtClean="0"/>
              <a:t>  x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/>
              <a:t>(ii)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dirty="0" smtClean="0"/>
              <a:t>   </a:t>
            </a:r>
            <a:r>
              <a:rPr lang="bn-IN" sz="4400" dirty="0" smtClean="0"/>
              <a:t>            </a:t>
            </a:r>
            <a:r>
              <a:rPr lang="en-US" sz="4400" dirty="0" smtClean="0"/>
              <a:t>  x  -  10  =  y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4400" dirty="0" smtClean="0"/>
              <a:t>          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/>
              <a:t>, 50  -  6  =  y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dirty="0" smtClean="0"/>
              <a:t>  </a:t>
            </a:r>
            <a:r>
              <a:rPr lang="bn-IN" sz="4400" dirty="0" smtClean="0"/>
              <a:t> 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/>
              <a:t> , 40  = y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4400" dirty="0" smtClean="0"/>
              <a:t>                </a:t>
            </a:r>
            <a:r>
              <a:rPr lang="en-US" sz="4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4400" dirty="0" smtClean="0"/>
              <a:t> y  = 40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4400" dirty="0" smtClean="0"/>
              <a:t>   </a:t>
            </a:r>
            <a:r>
              <a:rPr lang="en-US" sz="4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4400" dirty="0" smtClean="0"/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/>
              <a:t>x  =  50 </a:t>
            </a:r>
            <a:r>
              <a:rPr lang="bn-IN" sz="4400" dirty="0" smtClean="0"/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প্রস্থ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/>
              <a:t>y  =  40 </a:t>
            </a:r>
            <a:r>
              <a:rPr lang="bn-IN" sz="4400" dirty="0" smtClean="0"/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/>
              <a:t>50 </a:t>
            </a:r>
            <a:r>
              <a:rPr lang="bn-IN" sz="4400" dirty="0" smtClean="0"/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400" dirty="0" smtClean="0"/>
              <a:t> </a:t>
            </a:r>
            <a:r>
              <a:rPr lang="en-US" sz="4400" dirty="0"/>
              <a:t>40 </a:t>
            </a:r>
            <a:r>
              <a:rPr lang="bn-IN" sz="4400" dirty="0"/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9" t="20902" r="33783" b="23183"/>
          <a:stretch/>
        </p:blipFill>
        <p:spPr>
          <a:xfrm>
            <a:off x="4936840" y="385064"/>
            <a:ext cx="2513849" cy="10618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1502" y="1594979"/>
            <a:ext cx="109845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 দৈর্ঘ্য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বর্গক্ষেত্রের সংজ্ঞা কী?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নির্ণয়ের সুত্রটি কী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৭)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বর্গক্ষেত্রের কর্ণের দৈর্ঘ্য নির্ণয়ের সুত্রটি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" t="14066" r="51790" b="35324"/>
          <a:stretch/>
        </p:blipFill>
        <p:spPr>
          <a:xfrm>
            <a:off x="4232277" y="131147"/>
            <a:ext cx="3270599" cy="929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0" y="1385455"/>
            <a:ext cx="11693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সমান।বর্গক্ষেত্রটির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968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0" y="3034054"/>
            <a:ext cx="109450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আয়তক্ষেত্রটির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গ)</a:t>
            </a:r>
            <a:r>
              <a:rPr lang="bn-IN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25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680-1011-473A-B8B4-B3A73B95C784}" type="datetime3">
              <a:rPr lang="en-US" sz="1800" b="1" smtClean="0">
                <a:solidFill>
                  <a:srgbClr val="00B050"/>
                </a:solidFill>
              </a:rPr>
              <a:t>1 July 2020</a:t>
            </a:fld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439" y="6356350"/>
            <a:ext cx="11400503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Bipul</a:t>
            </a:r>
            <a:r>
              <a:rPr lang="en-US" sz="2000" b="1" dirty="0" smtClean="0">
                <a:solidFill>
                  <a:srgbClr val="00B050"/>
                </a:solidFill>
              </a:rPr>
              <a:t> Sarkar -</a:t>
            </a:r>
            <a:r>
              <a:rPr lang="en-US" sz="2000" b="1" dirty="0" err="1" smtClean="0">
                <a:solidFill>
                  <a:srgbClr val="00B050"/>
                </a:solidFill>
              </a:rPr>
              <a:t>Atmool</a:t>
            </a:r>
            <a:r>
              <a:rPr lang="en-US" sz="2000" b="1" dirty="0" smtClean="0">
                <a:solidFill>
                  <a:srgbClr val="00B050"/>
                </a:solidFill>
              </a:rPr>
              <a:t> B/L High School -</a:t>
            </a:r>
            <a:r>
              <a:rPr lang="en-US" sz="2000" b="1" dirty="0" err="1" smtClean="0">
                <a:solidFill>
                  <a:srgbClr val="00B050"/>
                </a:solidFill>
              </a:rPr>
              <a:t>Shibgonj-Bogura</a:t>
            </a:r>
            <a:r>
              <a:rPr lang="en-US" sz="2000" b="1" dirty="0" smtClean="0">
                <a:solidFill>
                  <a:srgbClr val="00B050"/>
                </a:solidFill>
              </a:rPr>
              <a:t> - 01730169555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386064"/>
            <a:ext cx="10515600" cy="3513291"/>
          </a:xfrm>
        </p:spPr>
        <p:txBody>
          <a:bodyPr/>
          <a:lstStyle/>
          <a:p>
            <a:pPr fontAlgn="t"/>
            <a:r>
              <a:rPr lang="en-US" b="1" dirty="0"/>
              <a:t> </a:t>
            </a:r>
            <a:r>
              <a:rPr lang="en-US" b="1" dirty="0" err="1"/>
              <a:t>বিপুল</a:t>
            </a:r>
            <a:r>
              <a:rPr lang="en-US" b="1" dirty="0"/>
              <a:t> </a:t>
            </a:r>
            <a:r>
              <a:rPr lang="en-US" b="1" dirty="0" err="1"/>
              <a:t>কুমার</a:t>
            </a:r>
            <a:r>
              <a:rPr lang="en-US" b="1" dirty="0"/>
              <a:t> </a:t>
            </a:r>
            <a:r>
              <a:rPr lang="en-US" b="1" dirty="0" err="1"/>
              <a:t>সরকার</a:t>
            </a:r>
            <a:r>
              <a:rPr lang="en-US" b="1" dirty="0"/>
              <a:t> </a:t>
            </a:r>
            <a:endParaRPr lang="en-US" dirty="0"/>
          </a:p>
          <a:p>
            <a:pPr fontAlgn="t"/>
            <a:r>
              <a:rPr lang="en-US" dirty="0"/>
              <a:t>                              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fontAlgn="t"/>
            <a:r>
              <a:rPr lang="en-US" b="1" dirty="0"/>
              <a:t>   </a:t>
            </a:r>
            <a:r>
              <a:rPr lang="en-US" b="1" dirty="0" err="1"/>
              <a:t>আটমূল</a:t>
            </a:r>
            <a:r>
              <a:rPr lang="en-US" b="1" dirty="0"/>
              <a:t> </a:t>
            </a:r>
            <a:r>
              <a:rPr lang="en-US" b="1" dirty="0" err="1"/>
              <a:t>দ্বি-মূখী</a:t>
            </a:r>
            <a:r>
              <a:rPr lang="en-US" b="1" dirty="0"/>
              <a:t> </a:t>
            </a:r>
            <a:r>
              <a:rPr lang="en-US" b="1" dirty="0" err="1"/>
              <a:t>উচ্চ</a:t>
            </a:r>
            <a:r>
              <a:rPr lang="en-US" b="1" dirty="0"/>
              <a:t> </a:t>
            </a:r>
            <a:r>
              <a:rPr lang="en-US" b="1" dirty="0" err="1"/>
              <a:t>বিদ্যালয়</a:t>
            </a:r>
            <a:r>
              <a:rPr lang="en-US" b="1" dirty="0"/>
              <a:t>।</a:t>
            </a:r>
            <a:endParaRPr lang="en-US" dirty="0"/>
          </a:p>
          <a:p>
            <a:pPr fontAlgn="t"/>
            <a:r>
              <a:rPr lang="en-US" b="1" dirty="0"/>
              <a:t>                               </a:t>
            </a:r>
            <a:r>
              <a:rPr lang="en-US" b="1" dirty="0" err="1"/>
              <a:t>শিবগঞ্জ-বগুড়া</a:t>
            </a:r>
            <a:endParaRPr lang="en-US" dirty="0"/>
          </a:p>
          <a:p>
            <a:pPr fontAlgn="t"/>
            <a:r>
              <a:rPr lang="en-US" b="1" dirty="0"/>
              <a:t>               </a:t>
            </a:r>
            <a:r>
              <a:rPr lang="en-US" b="1" dirty="0" err="1"/>
              <a:t>Mobail</a:t>
            </a:r>
            <a:r>
              <a:rPr lang="en-US" b="1" dirty="0"/>
              <a:t>: 01730169555</a:t>
            </a:r>
            <a:endParaRPr lang="en-US" dirty="0"/>
          </a:p>
          <a:p>
            <a:pPr fontAlgn="t"/>
            <a:r>
              <a:rPr lang="en-US" dirty="0"/>
              <a:t>Email: bipulsarkar1977@gmail.com</a:t>
            </a:r>
            <a:endParaRPr lang="en-US" i="1" dirty="0"/>
          </a:p>
        </p:txBody>
      </p:sp>
      <p:pic>
        <p:nvPicPr>
          <p:cNvPr id="7" name="Picture 6" descr="আমার ছবি.jpg"/>
          <p:cNvPicPr>
            <a:picLocks noChangeAspect="1"/>
          </p:cNvPicPr>
          <p:nvPr/>
        </p:nvPicPr>
        <p:blipFill rotWithShape="1">
          <a:blip r:embed="rId2"/>
          <a:srcRect l="8972" t="6404" r="6352" b="10426"/>
          <a:stretch/>
        </p:blipFill>
        <p:spPr>
          <a:xfrm>
            <a:off x="7610168" y="2386064"/>
            <a:ext cx="2669458" cy="324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4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8" t="24830" r="15441" b="36897"/>
          <a:stretch/>
        </p:blipFill>
        <p:spPr>
          <a:xfrm>
            <a:off x="5624342" y="4076054"/>
            <a:ext cx="590639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3090" y="2384463"/>
            <a:ext cx="10786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শ্রেণীঃ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নবম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দশম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গণিত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bn-IN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পরিমিতি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(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আয়ত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বর্গক্ষেত্র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)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৫০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মিনিট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তারিখঃ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৩০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/০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৬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/২০২০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5928971" y="2003678"/>
            <a:ext cx="6263029" cy="3623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7" t="15166" r="42052" b="31621"/>
          <a:stretch/>
        </p:blipFill>
        <p:spPr>
          <a:xfrm>
            <a:off x="7153564" y="2003678"/>
            <a:ext cx="2322946" cy="11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7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4997" r="3181" b="12172"/>
          <a:stretch/>
        </p:blipFill>
        <p:spPr>
          <a:xfrm>
            <a:off x="635792" y="3089564"/>
            <a:ext cx="4947590" cy="39433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6" y="503959"/>
            <a:ext cx="5527964" cy="3109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62" y="3785863"/>
            <a:ext cx="4347911" cy="3324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2" y="71870"/>
            <a:ext cx="1447800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779" y="447893"/>
            <a:ext cx="4596323" cy="232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7" t="19127" r="17485" b="35693"/>
          <a:stretch/>
        </p:blipFill>
        <p:spPr>
          <a:xfrm>
            <a:off x="2888815" y="36823"/>
            <a:ext cx="5331418" cy="1162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1956954" y="1427016"/>
            <a:ext cx="8811492" cy="5098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2" t="13497" r="15787" b="30267"/>
          <a:stretch/>
        </p:blipFill>
        <p:spPr>
          <a:xfrm>
            <a:off x="3449783" y="1579416"/>
            <a:ext cx="3643744" cy="131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8" y="2798617"/>
            <a:ext cx="11554691" cy="2535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- - -</a:t>
            </a:r>
            <a:endParaRPr lang="bn-BD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আয়তক্ষেত্রের সংজ্ঞা লিখতে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নির্দ্দিষ্ট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শর্তসাপেক্ষে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8" t="16554" r="24117" b="39628"/>
          <a:stretch/>
        </p:blipFill>
        <p:spPr>
          <a:xfrm>
            <a:off x="4291781" y="176981"/>
            <a:ext cx="3185650" cy="94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172691" y="665018"/>
            <a:ext cx="789709" cy="471055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2676" y="1269427"/>
            <a:ext cx="12007240" cy="5383412"/>
            <a:chOff x="184760" y="992337"/>
            <a:chExt cx="12007240" cy="53834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760" y="1457907"/>
              <a:ext cx="11756017" cy="491784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193203" y="992337"/>
              <a:ext cx="502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84468" y="1007946"/>
              <a:ext cx="502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532067" y="4311248"/>
              <a:ext cx="502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93203" y="4254196"/>
              <a:ext cx="502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49781" y="1208001"/>
              <a:ext cx="817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‖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75961" y="3910168"/>
              <a:ext cx="817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‖</a:t>
              </a:r>
              <a:endParaRPr lang="en-US" sz="3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74581" y="2792832"/>
              <a:ext cx="817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—</a:t>
              </a:r>
              <a:endParaRPr lang="en-US" sz="4400" dirty="0">
                <a:solidFill>
                  <a:srgbClr val="00B0F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13293" y="2469667"/>
              <a:ext cx="817419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—</a:t>
              </a:r>
              <a:endParaRPr lang="en-US" sz="4000" dirty="0">
                <a:solidFill>
                  <a:srgbClr val="00B0F0"/>
                </a:solidFill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5086" b="1414"/>
          <a:stretch/>
        </p:blipFill>
        <p:spPr>
          <a:xfrm rot="1558598">
            <a:off x="5266961" y="1982192"/>
            <a:ext cx="2574608" cy="11858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1" t="18315" r="10008" b="28659"/>
          <a:stretch/>
        </p:blipFill>
        <p:spPr>
          <a:xfrm>
            <a:off x="5195455" y="5334000"/>
            <a:ext cx="6736974" cy="581892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95198"/>
              </p:ext>
            </p:extLst>
          </p:nvPr>
        </p:nvGraphicFramePr>
        <p:xfrm>
          <a:off x="9704785" y="6263495"/>
          <a:ext cx="2380045" cy="58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045">
                  <a:extLst>
                    <a:ext uri="{9D8B030D-6E8A-4147-A177-3AD203B41FA5}">
                      <a16:colId xmlns:a16="http://schemas.microsoft.com/office/drawing/2014/main" val="943218857"/>
                    </a:ext>
                  </a:extLst>
                </a:gridCol>
              </a:tblGrid>
              <a:tr h="58330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এখানে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ক্লিক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94521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042073" y="4061805"/>
            <a:ext cx="540311" cy="40124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repeatCount="indefinite" fill="remove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22042" r="20310" b="39159"/>
          <a:stretch/>
        </p:blipFill>
        <p:spPr>
          <a:xfrm>
            <a:off x="3982064" y="538092"/>
            <a:ext cx="3966883" cy="870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9" t="21916" r="7382" b="37411"/>
          <a:stretch/>
        </p:blipFill>
        <p:spPr>
          <a:xfrm>
            <a:off x="1710709" y="3352799"/>
            <a:ext cx="9227782" cy="9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1672" y="1062291"/>
            <a:ext cx="3471691" cy="4724030"/>
            <a:chOff x="221672" y="1062291"/>
            <a:chExt cx="3471691" cy="4724030"/>
          </a:xfrm>
        </p:grpSpPr>
        <p:sp>
          <p:nvSpPr>
            <p:cNvPr id="2" name="Rectangle 1"/>
            <p:cNvSpPr/>
            <p:nvPr/>
          </p:nvSpPr>
          <p:spPr>
            <a:xfrm>
              <a:off x="873960" y="1357747"/>
              <a:ext cx="2139405" cy="4114799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9690" y="1123847"/>
              <a:ext cx="9836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81980" y="5263101"/>
              <a:ext cx="9836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1672" y="5263101"/>
              <a:ext cx="9836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672" y="1096137"/>
              <a:ext cx="9836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4952" y="1062291"/>
              <a:ext cx="817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‖</a:t>
              </a:r>
              <a:endParaRPr lang="en-US" sz="3600" dirty="0">
                <a:solidFill>
                  <a:srgbClr val="00B0F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8923" y="5087825"/>
              <a:ext cx="817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‖</a:t>
              </a:r>
              <a:endParaRPr lang="en-US" sz="3600" dirty="0">
                <a:solidFill>
                  <a:srgbClr val="00B0F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81980" y="3070363"/>
              <a:ext cx="817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—</a:t>
              </a:r>
              <a:endParaRPr lang="en-US" sz="4400" dirty="0">
                <a:solidFill>
                  <a:srgbClr val="00B0F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5250" y="3100167"/>
              <a:ext cx="817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—</a:t>
              </a:r>
              <a:endParaRPr lang="en-US" sz="4400" dirty="0">
                <a:solidFill>
                  <a:srgbClr val="00B0F0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64405"/>
              </p:ext>
            </p:extLst>
          </p:nvPr>
        </p:nvGraphicFramePr>
        <p:xfrm>
          <a:off x="3422075" y="1619357"/>
          <a:ext cx="844547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5162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আয়তঃ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সামান্তরিকের</a:t>
                      </a:r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কোণ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সমকোণ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,</a:t>
                      </a:r>
                    </a:p>
                    <a:p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আয়ত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</a:t>
                      </a:r>
                    </a:p>
                    <a:p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আয়তের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চারটি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কোণ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সমকোণ।আয়তের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সীমাবদ্ধ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ক্ষেত্রকে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আয়তক্ষেত্র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চিত্রে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ABCD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আয়তক্ষেত্র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ctr">
          <a:defRPr b="1" dirty="0" err="1">
            <a:latin typeface="NikoshBAN" panose="02000000000000000000" pitchFamily="2" charset="0"/>
            <a:cs typeface="NikoshBAN" panose="02000000000000000000" pitchFamily="2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642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Microsoft JhengHei UI</vt:lpstr>
      <vt:lpstr>Algerian</vt:lpstr>
      <vt:lpstr>Arabic Transparent</vt:lpstr>
      <vt:lpstr>Arial</vt:lpstr>
      <vt:lpstr>Arial Narrow</vt:lpstr>
      <vt:lpstr>Calibri</vt:lpstr>
      <vt:lpstr>Calibri Light</vt:lpstr>
      <vt:lpstr>Cambria Math</vt:lpstr>
      <vt:lpstr>Kalpurush</vt:lpstr>
      <vt:lpstr>NikoshBAN</vt:lpstr>
      <vt:lpstr>Verdana</vt:lpstr>
      <vt:lpstr>Vindabody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481</cp:revision>
  <dcterms:created xsi:type="dcterms:W3CDTF">2020-06-04T05:53:30Z</dcterms:created>
  <dcterms:modified xsi:type="dcterms:W3CDTF">2020-06-30T18:26:04Z</dcterms:modified>
</cp:coreProperties>
</file>