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3" r:id="rId5"/>
    <p:sldId id="261" r:id="rId6"/>
    <p:sldId id="262" r:id="rId7"/>
    <p:sldId id="263" r:id="rId8"/>
    <p:sldId id="264" r:id="rId9"/>
    <p:sldId id="265" r:id="rId10"/>
    <p:sldId id="274" r:id="rId11"/>
    <p:sldId id="276" r:id="rId12"/>
    <p:sldId id="266" r:id="rId13"/>
    <p:sldId id="269" r:id="rId14"/>
    <p:sldId id="270" r:id="rId15"/>
    <p:sldId id="272" r:id="rId16"/>
    <p:sldId id="271"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493B4-B28B-43B6-8246-3EECF269C110}"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9DB3F-5012-4BBA-82E8-EDB4A8ACF0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93B4-B28B-43B6-8246-3EECF269C110}"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9DB3F-5012-4BBA-82E8-EDB4A8ACF0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93B4-B28B-43B6-8246-3EECF269C110}"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9DB3F-5012-4BBA-82E8-EDB4A8ACF0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93B4-B28B-43B6-8246-3EECF269C110}"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9DB3F-5012-4BBA-82E8-EDB4A8ACF0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493B4-B28B-43B6-8246-3EECF269C110}"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9DB3F-5012-4BBA-82E8-EDB4A8ACF0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493B4-B28B-43B6-8246-3EECF269C110}"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9DB3F-5012-4BBA-82E8-EDB4A8ACF0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493B4-B28B-43B6-8246-3EECF269C110}" type="datetimeFigureOut">
              <a:rPr lang="en-US" smtClean="0"/>
              <a:pPr/>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9DB3F-5012-4BBA-82E8-EDB4A8ACF0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493B4-B28B-43B6-8246-3EECF269C110}" type="datetimeFigureOut">
              <a:rPr lang="en-US" smtClean="0"/>
              <a:pPr/>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B9DB3F-5012-4BBA-82E8-EDB4A8ACF0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493B4-B28B-43B6-8246-3EECF269C110}" type="datetimeFigureOut">
              <a:rPr lang="en-US" smtClean="0"/>
              <a:pPr/>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B9DB3F-5012-4BBA-82E8-EDB4A8ACF0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493B4-B28B-43B6-8246-3EECF269C110}"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9DB3F-5012-4BBA-82E8-EDB4A8ACF0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493B4-B28B-43B6-8246-3EECF269C110}"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9DB3F-5012-4BBA-82E8-EDB4A8ACF0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93B4-B28B-43B6-8246-3EECF269C110}" type="datetimeFigureOut">
              <a:rPr lang="en-US" smtClean="0"/>
              <a:pPr/>
              <a:t>7/1/2020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9DB3F-5012-4BBA-82E8-EDB4A8ACF0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shakhawath747@gam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lstStyle/>
          <a:p>
            <a:endParaRPr lang="en-US" dirty="0"/>
          </a:p>
        </p:txBody>
      </p:sp>
      <p:pic>
        <p:nvPicPr>
          <p:cNvPr id="5" name="Content Placeholder 4" descr="_Sans-Watermelon.gif"/>
          <p:cNvPicPr>
            <a:picLocks noGrp="1" noChangeAspect="1"/>
          </p:cNvPicPr>
          <p:nvPr>
            <p:ph idx="1"/>
          </p:nvPr>
        </p:nvPicPr>
        <p:blipFill>
          <a:blip r:embed="rId2"/>
          <a:stretch>
            <a:fillRect/>
          </a:stretch>
        </p:blipFill>
        <p:spPr>
          <a:xfrm>
            <a:off x="0" y="304800"/>
            <a:ext cx="8915400" cy="1066800"/>
          </a:xfrm>
          <a:ln>
            <a:solidFill>
              <a:srgbClr val="FF0000"/>
            </a:solidFill>
          </a:ln>
        </p:spPr>
      </p:pic>
      <p:sp>
        <p:nvSpPr>
          <p:cNvPr id="4" name="Rounded Rectangle 3"/>
          <p:cNvSpPr/>
          <p:nvPr/>
        </p:nvSpPr>
        <p:spPr>
          <a:xfrm>
            <a:off x="0" y="5791200"/>
            <a:ext cx="9144000" cy="10668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FFFF00"/>
                </a:solidFill>
              </a:rPr>
              <a:t>                                                             </a:t>
            </a:r>
            <a:r>
              <a:rPr lang="bn-IN" dirty="0" smtClean="0">
                <a:solidFill>
                  <a:srgbClr val="FF0000"/>
                </a:solidFill>
              </a:rPr>
              <a:t>এম সাখাওয়াত হোসেন </a:t>
            </a:r>
          </a:p>
          <a:p>
            <a:r>
              <a:rPr lang="bn-IN" dirty="0" smtClean="0">
                <a:solidFill>
                  <a:srgbClr val="FF0000"/>
                </a:solidFill>
              </a:rPr>
              <a:t>      </a:t>
            </a:r>
            <a:r>
              <a:rPr lang="en-US" dirty="0" smtClean="0">
                <a:solidFill>
                  <a:srgbClr val="FF0000"/>
                </a:solidFill>
              </a:rPr>
              <a:t>                                                          </a:t>
            </a:r>
            <a:r>
              <a:rPr lang="bn-IN" dirty="0" smtClean="0">
                <a:solidFill>
                  <a:srgbClr val="FF0000"/>
                </a:solidFill>
              </a:rPr>
              <a:t> সহকারি শিক্ষক  (ব্যবসায় শিক্ষা ) </a:t>
            </a:r>
          </a:p>
          <a:p>
            <a:r>
              <a:rPr lang="en-US" dirty="0" smtClean="0">
                <a:solidFill>
                  <a:srgbClr val="FF0000"/>
                </a:solidFill>
              </a:rPr>
              <a:t>                                                              </a:t>
            </a:r>
            <a:r>
              <a:rPr lang="bn-IN" dirty="0" smtClean="0">
                <a:solidFill>
                  <a:srgbClr val="FF0000"/>
                </a:solidFill>
              </a:rPr>
              <a:t>মোক্তাল হোসেন উচ্চ বিদ্যালয়  সদর ,নেত্রকোনা  </a:t>
            </a:r>
            <a:endParaRPr lang="en-US" dirty="0">
              <a:solidFill>
                <a:srgbClr val="FF0000"/>
              </a:solidFill>
            </a:endParaRPr>
          </a:p>
        </p:txBody>
      </p:sp>
      <p:pic>
        <p:nvPicPr>
          <p:cNvPr id="8" name="Picture 7" descr="safa 131.jfif"/>
          <p:cNvPicPr>
            <a:picLocks noChangeAspect="1"/>
          </p:cNvPicPr>
          <p:nvPr/>
        </p:nvPicPr>
        <p:blipFill>
          <a:blip r:embed="rId3"/>
          <a:stretch>
            <a:fillRect/>
          </a:stretch>
        </p:blipFill>
        <p:spPr>
          <a:xfrm>
            <a:off x="990600" y="1524000"/>
            <a:ext cx="7162800" cy="41910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rgbClr val="FF0000"/>
            </a:solidFill>
          </a:ln>
        </p:spPr>
        <p:txBody>
          <a:bodyPr>
            <a:normAutofit/>
          </a:bodyPr>
          <a:lstStyle/>
          <a:p>
            <a:r>
              <a:rPr lang="bn-IN" sz="4000" dirty="0" smtClean="0"/>
              <a:t>একক কাজ </a:t>
            </a:r>
            <a:endParaRPr lang="en-US" sz="4000" dirty="0"/>
          </a:p>
        </p:txBody>
      </p:sp>
      <p:sp>
        <p:nvSpPr>
          <p:cNvPr id="3" name="Content Placeholder 2"/>
          <p:cNvSpPr>
            <a:spLocks noGrp="1"/>
          </p:cNvSpPr>
          <p:nvPr>
            <p:ph idx="1"/>
          </p:nvPr>
        </p:nvSpPr>
        <p:spPr>
          <a:xfrm>
            <a:off x="228600" y="1600200"/>
            <a:ext cx="8763000" cy="5257800"/>
          </a:xfrm>
          <a:ln>
            <a:solidFill>
              <a:srgbClr val="FF0000"/>
            </a:solidFill>
          </a:ln>
        </p:spPr>
        <p:txBody>
          <a:bodyPr/>
          <a:lstStyle/>
          <a:p>
            <a:endParaRPr lang="en-US" dirty="0"/>
          </a:p>
        </p:txBody>
      </p:sp>
      <p:sp>
        <p:nvSpPr>
          <p:cNvPr id="4" name="Rounded Rectangle 3"/>
          <p:cNvSpPr/>
          <p:nvPr/>
        </p:nvSpPr>
        <p:spPr>
          <a:xfrm>
            <a:off x="228600" y="5715000"/>
            <a:ext cx="8686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rgbClr val="002060"/>
                </a:solidFill>
              </a:rPr>
              <a:t> </a:t>
            </a:r>
            <a:r>
              <a:rPr lang="bn-IN" dirty="0" smtClean="0">
                <a:solidFill>
                  <a:srgbClr val="002060"/>
                </a:solidFill>
              </a:rPr>
              <a:t>                                                             </a:t>
            </a:r>
            <a:r>
              <a:rPr lang="en-US" dirty="0" smtClean="0">
                <a:solidFill>
                  <a:srgbClr val="002060"/>
                </a:solidFill>
              </a:rPr>
              <a:t>এ</a:t>
            </a:r>
            <a:r>
              <a:rPr lang="bn-IN" dirty="0" smtClean="0">
                <a:solidFill>
                  <a:srgbClr val="002060"/>
                </a:solidFill>
              </a:rPr>
              <a:t>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a:t>
            </a:r>
            <a:endParaRPr lang="en-US" dirty="0"/>
          </a:p>
        </p:txBody>
      </p:sp>
      <p:pic>
        <p:nvPicPr>
          <p:cNvPr id="5" name="Content Placeholder 4" descr="IMG_4347.JPG"/>
          <p:cNvPicPr>
            <a:picLocks noChangeAspect="1"/>
          </p:cNvPicPr>
          <p:nvPr/>
        </p:nvPicPr>
        <p:blipFill>
          <a:blip r:embed="rId2" cstate="print"/>
          <a:stretch>
            <a:fillRect/>
          </a:stretch>
        </p:blipFill>
        <p:spPr>
          <a:xfrm rot="16200000">
            <a:off x="533400" y="1371600"/>
            <a:ext cx="3962400" cy="42672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4800600" y="1752600"/>
            <a:ext cx="3810000" cy="3886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800" dirty="0" smtClean="0">
                <a:solidFill>
                  <a:srgbClr val="002060"/>
                </a:solidFill>
              </a:rPr>
              <a:t>রেওয়ামিলের  উদ্দেশ্য কয়টি? </a:t>
            </a:r>
            <a:endParaRPr lang="en-US" sz="4800" dirty="0">
              <a:solidFill>
                <a:srgbClr val="002060"/>
              </a:solidFill>
            </a:endParaRPr>
          </a:p>
        </p:txBody>
      </p:sp>
      <p:sp>
        <p:nvSpPr>
          <p:cNvPr id="7" name="Rectangle 6"/>
          <p:cNvSpPr/>
          <p:nvPr/>
        </p:nvSpPr>
        <p:spPr>
          <a:xfrm>
            <a:off x="5029200" y="2057400"/>
            <a:ext cx="2286000" cy="707886"/>
          </a:xfrm>
          <a:prstGeom prst="rect">
            <a:avLst/>
          </a:prstGeom>
        </p:spPr>
        <p:txBody>
          <a:bodyPr wrap="square">
            <a:spAutoFit/>
          </a:bodyPr>
          <a:lstStyle/>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a:blipFill>
            <a:blip r:embed="rId2"/>
            <a:tile tx="0" ty="0" sx="100000" sy="100000" flip="none" algn="tl"/>
          </a:blipFill>
        </p:spPr>
        <p:txBody>
          <a:bodyPr>
            <a:normAutofit/>
          </a:bodyPr>
          <a:lstStyle/>
          <a:p>
            <a:r>
              <a:rPr lang="bn-IN" sz="6000" dirty="0" smtClean="0">
                <a:solidFill>
                  <a:srgbClr val="FFFF00"/>
                </a:solidFill>
              </a:rPr>
              <a:t>উত্তর </a:t>
            </a:r>
            <a:endParaRPr lang="en-US" sz="6000" dirty="0">
              <a:solidFill>
                <a:srgbClr val="FFFF00"/>
              </a:solidFill>
            </a:endParaRPr>
          </a:p>
        </p:txBody>
      </p:sp>
      <p:sp>
        <p:nvSpPr>
          <p:cNvPr id="3" name="Content Placeholder 2"/>
          <p:cNvSpPr>
            <a:spLocks noGrp="1"/>
          </p:cNvSpPr>
          <p:nvPr>
            <p:ph idx="1"/>
          </p:nvPr>
        </p:nvSpPr>
        <p:spPr>
          <a:blipFill>
            <a:blip r:embed="rId3"/>
            <a:tile tx="0" ty="0" sx="100000" sy="100000" flip="none" algn="tl"/>
          </a:blipFill>
          <a:ln>
            <a:solidFill>
              <a:srgbClr val="FF0000"/>
            </a:solidFill>
          </a:ln>
        </p:spPr>
        <p:txBody>
          <a:bodyPr/>
          <a:lstStyle/>
          <a:p>
            <a:endParaRPr lang="en-US" dirty="0"/>
          </a:p>
        </p:txBody>
      </p:sp>
      <p:sp>
        <p:nvSpPr>
          <p:cNvPr id="4" name="Rounded Rectangle 3"/>
          <p:cNvSpPr/>
          <p:nvPr/>
        </p:nvSpPr>
        <p:spPr>
          <a:xfrm>
            <a:off x="1143000" y="1905000"/>
            <a:ext cx="7239000" cy="36576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6000" dirty="0" smtClean="0">
                <a:solidFill>
                  <a:schemeClr val="tx1"/>
                </a:solidFill>
              </a:rPr>
              <a:t>রেওয়ামিলের উদ্দেশ্য ছয়টি । </a:t>
            </a:r>
            <a:endParaRPr lang="en-US" sz="6000" dirty="0">
              <a:solidFill>
                <a:schemeClr val="tx1"/>
              </a:solidFill>
            </a:endParaRPr>
          </a:p>
        </p:txBody>
      </p:sp>
      <p:sp>
        <p:nvSpPr>
          <p:cNvPr id="6" name="Rounded Rectangle 5"/>
          <p:cNvSpPr/>
          <p:nvPr/>
        </p:nvSpPr>
        <p:spPr>
          <a:xfrm>
            <a:off x="304800" y="5791200"/>
            <a:ext cx="85344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FFFF00"/>
                </a:solidFill>
              </a:rPr>
              <a:t>                                                               </a:t>
            </a:r>
            <a:r>
              <a:rPr lang="bn-IN" dirty="0" smtClean="0">
                <a:solidFill>
                  <a:srgbClr val="002060"/>
                </a:solidFill>
              </a:rPr>
              <a:t>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bn-IN" sz="5400" dirty="0" smtClean="0"/>
              <a:t>রেওয়ামিল প্রস্তুত প্রণালি </a:t>
            </a:r>
            <a:endParaRPr lang="en-US" sz="5400" dirty="0"/>
          </a:p>
        </p:txBody>
      </p:sp>
      <p:sp>
        <p:nvSpPr>
          <p:cNvPr id="3" name="Content Placeholder 2"/>
          <p:cNvSpPr>
            <a:spLocks noGrp="1"/>
          </p:cNvSpPr>
          <p:nvPr>
            <p:ph idx="1"/>
          </p:nvPr>
        </p:nvSpPr>
        <p:spPr>
          <a:xfrm>
            <a:off x="0" y="1600200"/>
            <a:ext cx="8915400" cy="5257800"/>
          </a:xfrm>
        </p:spPr>
        <p:txBody>
          <a:bodyPr/>
          <a:lstStyle/>
          <a:p>
            <a:endParaRPr lang="en-US" dirty="0"/>
          </a:p>
        </p:txBody>
      </p:sp>
      <p:sp>
        <p:nvSpPr>
          <p:cNvPr id="4" name="Rounded Rectangle 3"/>
          <p:cNvSpPr/>
          <p:nvPr/>
        </p:nvSpPr>
        <p:spPr>
          <a:xfrm>
            <a:off x="0" y="5943600"/>
            <a:ext cx="91440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a:t>
            </a:r>
            <a:r>
              <a:rPr lang="bn-IN" dirty="0" smtClean="0">
                <a:solidFill>
                  <a:srgbClr val="FF0000"/>
                </a:solidFill>
              </a:rPr>
              <a:t>এম সাখাওয়াত হোসেন </a:t>
            </a:r>
          </a:p>
          <a:p>
            <a:r>
              <a:rPr lang="bn-IN" dirty="0" smtClean="0">
                <a:solidFill>
                  <a:srgbClr val="FF0000"/>
                </a:solidFill>
              </a:rPr>
              <a:t>      </a:t>
            </a:r>
            <a:r>
              <a:rPr lang="en-US" dirty="0" smtClean="0">
                <a:solidFill>
                  <a:srgbClr val="FF0000"/>
                </a:solidFill>
              </a:rPr>
              <a:t>                                                          </a:t>
            </a:r>
            <a:r>
              <a:rPr lang="bn-IN" dirty="0" smtClean="0">
                <a:solidFill>
                  <a:srgbClr val="FF0000"/>
                </a:solidFill>
              </a:rPr>
              <a:t> সহকারি শিক্ষক  (ব্যবসায় শিক্ষা ) </a:t>
            </a:r>
          </a:p>
          <a:p>
            <a:r>
              <a:rPr lang="en-US" dirty="0" smtClean="0">
                <a:solidFill>
                  <a:srgbClr val="FF0000"/>
                </a:solidFill>
              </a:rPr>
              <a:t>                                                              </a:t>
            </a:r>
            <a:r>
              <a:rPr lang="bn-IN" dirty="0" smtClean="0">
                <a:solidFill>
                  <a:srgbClr val="FF0000"/>
                </a:solidFill>
              </a:rPr>
              <a:t>মোক্তাল হোসেন উচ্চ বিদ্যালয়  সদর ,নেত্রকোনা  </a:t>
            </a:r>
            <a:endParaRPr lang="en-US" dirty="0">
              <a:solidFill>
                <a:srgbClr val="FF0000"/>
              </a:solidFill>
            </a:endParaRPr>
          </a:p>
        </p:txBody>
      </p:sp>
      <p:sp>
        <p:nvSpPr>
          <p:cNvPr id="5" name="Rounded Rectangle 4"/>
          <p:cNvSpPr/>
          <p:nvPr/>
        </p:nvSpPr>
        <p:spPr>
          <a:xfrm>
            <a:off x="0" y="1600200"/>
            <a:ext cx="8915400" cy="4343400"/>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2060"/>
                </a:solidFill>
              </a:rPr>
              <a:t>লেনদেন</a:t>
            </a:r>
            <a:r>
              <a:rPr lang="en-US" sz="2400" dirty="0" smtClean="0">
                <a:solidFill>
                  <a:srgbClr val="002060"/>
                </a:solidFill>
              </a:rPr>
              <a:t> </a:t>
            </a:r>
            <a:r>
              <a:rPr lang="bn-IN" sz="2400" dirty="0" smtClean="0">
                <a:solidFill>
                  <a:srgbClr val="002060"/>
                </a:solidFill>
              </a:rPr>
              <a:t>চিহ্নিত করার পর প্রাথমিকভাবে সেগুলোকে জাবেদায় তারিখের ক্রমানুসারে লিপিবদ্ধ করা  হয়। </a:t>
            </a:r>
            <a:r>
              <a:rPr lang="bn-IN" sz="2400" smtClean="0">
                <a:solidFill>
                  <a:srgbClr val="002060"/>
                </a:solidFill>
              </a:rPr>
              <a:t>পরবর্তীতে প্রত্যেকটি  হিসাবের </a:t>
            </a:r>
            <a:r>
              <a:rPr lang="bn-IN" sz="2400" dirty="0" smtClean="0">
                <a:solidFill>
                  <a:srgbClr val="002060"/>
                </a:solidFill>
              </a:rPr>
              <a:t>আলাদা আলাদা শিরোনামের মাধ্যমে পাকাপাকিভাবে খতিয়ানে স্থানান্তর করে উদ্ধত নির্ণয় করা হয়। জাবেদা না করেও সরাসরি হিসাবগুলোকে খতিয়ানে স্থানান্তরের মাধ্যমে উদ্ধত নির্ণয় করা হয়। খতিয়ানের সকল হিসাবের উদ্ধত নির্ণয় করার পর ডেবিট উদ্ধতগুলোকে ডেবিট দিকে এবং ক্রেডিট উদ্ধত গুলোকে ক্রেডিট দিকে একটি আলাদা কাগজে বা খাতায় লিপিবদ্ধ করে রেওয়ামিল প্রস্তুত করা হয় ।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blipFill>
            <a:blip r:embed="rId2"/>
            <a:tile tx="0" ty="0" sx="100000" sy="100000" flip="none" algn="tl"/>
          </a:blipFill>
          <a:ln>
            <a:solidFill>
              <a:srgbClr val="FF0000"/>
            </a:solidFill>
          </a:ln>
        </p:spPr>
        <p:txBody>
          <a:bodyPr>
            <a:normAutofit/>
          </a:bodyPr>
          <a:lstStyle/>
          <a:p>
            <a:r>
              <a:rPr lang="bn-IN" sz="4000" dirty="0" smtClean="0"/>
              <a:t>দলীয় কাজ </a:t>
            </a:r>
            <a:endParaRPr lang="en-US" sz="4000" dirty="0"/>
          </a:p>
        </p:txBody>
      </p:sp>
      <p:sp>
        <p:nvSpPr>
          <p:cNvPr id="4" name="Rounded Rectangle 3"/>
          <p:cNvSpPr/>
          <p:nvPr/>
        </p:nvSpPr>
        <p:spPr>
          <a:xfrm>
            <a:off x="0" y="5943600"/>
            <a:ext cx="91440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chemeClr val="tx1">
                    <a:lumMod val="85000"/>
                    <a:lumOff val="15000"/>
                  </a:schemeClr>
                </a:solidFill>
              </a:rPr>
              <a:t>                                                                 </a:t>
            </a:r>
            <a:r>
              <a:rPr lang="bn-IN" dirty="0" smtClean="0">
                <a:solidFill>
                  <a:schemeClr val="tx1">
                    <a:lumMod val="85000"/>
                    <a:lumOff val="15000"/>
                  </a:schemeClr>
                </a:solidFill>
              </a:rPr>
              <a:t>এম সাখাওয়াত হোসেন </a:t>
            </a:r>
          </a:p>
          <a:p>
            <a:r>
              <a:rPr lang="bn-IN" dirty="0" smtClean="0">
                <a:solidFill>
                  <a:schemeClr val="tx1">
                    <a:lumMod val="85000"/>
                    <a:lumOff val="15000"/>
                  </a:schemeClr>
                </a:solidFill>
              </a:rPr>
              <a:t>      </a:t>
            </a:r>
            <a:r>
              <a:rPr lang="en-US" dirty="0" smtClean="0">
                <a:solidFill>
                  <a:schemeClr val="tx1">
                    <a:lumMod val="85000"/>
                    <a:lumOff val="15000"/>
                  </a:schemeClr>
                </a:solidFill>
              </a:rPr>
              <a:t>                                                          </a:t>
            </a:r>
            <a:r>
              <a:rPr lang="bn-IN" dirty="0" smtClean="0">
                <a:solidFill>
                  <a:schemeClr val="tx1">
                    <a:lumMod val="85000"/>
                    <a:lumOff val="15000"/>
                  </a:schemeClr>
                </a:solidFill>
              </a:rPr>
              <a:t> সহকারি শিক্ষক  (ব্যবসায় শিক্ষা ) </a:t>
            </a:r>
          </a:p>
          <a:p>
            <a:r>
              <a:rPr lang="en-US" dirty="0" smtClean="0">
                <a:solidFill>
                  <a:schemeClr val="tx1">
                    <a:lumMod val="85000"/>
                    <a:lumOff val="15000"/>
                  </a:schemeClr>
                </a:solidFill>
              </a:rPr>
              <a:t>                                                              </a:t>
            </a:r>
            <a:r>
              <a:rPr lang="bn-IN" dirty="0" smtClean="0">
                <a:solidFill>
                  <a:schemeClr val="tx1">
                    <a:lumMod val="85000"/>
                    <a:lumOff val="15000"/>
                  </a:schemeClr>
                </a:solidFill>
              </a:rPr>
              <a:t>মোক্তাল হোসেন উচ্চ বিদ্যালয়  সদর ,নেত্রকোনা  </a:t>
            </a:r>
            <a:endParaRPr lang="en-US" dirty="0">
              <a:solidFill>
                <a:schemeClr val="tx1">
                  <a:lumMod val="85000"/>
                  <a:lumOff val="15000"/>
                </a:schemeClr>
              </a:solidFill>
            </a:endParaRPr>
          </a:p>
        </p:txBody>
      </p:sp>
      <p:pic>
        <p:nvPicPr>
          <p:cNvPr id="7" name="Content Placeholder 6" descr="IMG20190915133318.jpg"/>
          <p:cNvPicPr>
            <a:picLocks noGrp="1" noChangeAspect="1"/>
          </p:cNvPicPr>
          <p:nvPr>
            <p:ph idx="1"/>
          </p:nvPr>
        </p:nvPicPr>
        <p:blipFill>
          <a:blip r:embed="rId3" cstate="print"/>
          <a:stretch>
            <a:fillRect/>
          </a:stretch>
        </p:blipFill>
        <p:spPr>
          <a:xfrm>
            <a:off x="0" y="1752600"/>
            <a:ext cx="4876800" cy="40386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ounded Rectangular Callout 8"/>
          <p:cNvSpPr/>
          <p:nvPr/>
        </p:nvSpPr>
        <p:spPr>
          <a:xfrm>
            <a:off x="5486400" y="1524000"/>
            <a:ext cx="3429000" cy="4267200"/>
          </a:xfrm>
          <a:prstGeom prst="wedgeRoundRectCallout">
            <a:avLst>
              <a:gd name="adj1" fmla="val -113551"/>
              <a:gd name="adj2" fmla="val 20145"/>
              <a:gd name="adj3" fmla="val 16667"/>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2060"/>
                </a:solidFill>
              </a:rPr>
              <a:t>IASC</a:t>
            </a:r>
            <a:r>
              <a:rPr lang="en-US" dirty="0" smtClean="0">
                <a:solidFill>
                  <a:srgbClr val="002060"/>
                </a:solidFill>
              </a:rPr>
              <a:t> </a:t>
            </a:r>
            <a:r>
              <a:rPr lang="en-US" sz="4800" dirty="0" err="1" smtClean="0">
                <a:solidFill>
                  <a:srgbClr val="002060"/>
                </a:solidFill>
              </a:rPr>
              <a:t>এর</a:t>
            </a:r>
            <a:r>
              <a:rPr lang="en-US" sz="4800" dirty="0" smtClean="0">
                <a:solidFill>
                  <a:srgbClr val="002060"/>
                </a:solidFill>
              </a:rPr>
              <a:t> </a:t>
            </a:r>
            <a:r>
              <a:rPr lang="en-US" sz="4800" dirty="0" err="1" smtClean="0">
                <a:solidFill>
                  <a:srgbClr val="002060"/>
                </a:solidFill>
              </a:rPr>
              <a:t>পূ</a:t>
            </a:r>
            <a:r>
              <a:rPr lang="bn-IN" sz="4800" dirty="0" smtClean="0">
                <a:solidFill>
                  <a:srgbClr val="002060"/>
                </a:solidFill>
              </a:rPr>
              <a:t>র্ণ রুপ কী? </a:t>
            </a:r>
            <a:endParaRPr lang="en-US" sz="4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lstStyle/>
          <a:p>
            <a:endParaRPr lang="en-US" dirty="0"/>
          </a:p>
        </p:txBody>
      </p:sp>
      <p:sp>
        <p:nvSpPr>
          <p:cNvPr id="3" name="Content Placeholder 2"/>
          <p:cNvSpPr>
            <a:spLocks noGrp="1"/>
          </p:cNvSpPr>
          <p:nvPr>
            <p:ph idx="1"/>
          </p:nvPr>
        </p:nvSpPr>
        <p:spPr>
          <a:xfrm>
            <a:off x="152400" y="1600200"/>
            <a:ext cx="8839200" cy="50292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228600" y="5486400"/>
            <a:ext cx="8915400"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bn-IN" dirty="0" smtClean="0">
                <a:solidFill>
                  <a:schemeClr val="tx1">
                    <a:lumMod val="85000"/>
                    <a:lumOff val="15000"/>
                  </a:schemeClr>
                </a:solidFill>
              </a:rPr>
              <a:t>                                                              </a:t>
            </a:r>
            <a:r>
              <a:rPr lang="bn-IN" dirty="0" smtClean="0">
                <a:solidFill>
                  <a:srgbClr val="FF0000"/>
                </a:solidFill>
              </a:rPr>
              <a:t>এম সাখাওয়াত হোসেন </a:t>
            </a:r>
          </a:p>
          <a:p>
            <a:r>
              <a:rPr lang="bn-IN" dirty="0" smtClean="0">
                <a:solidFill>
                  <a:srgbClr val="FF0000"/>
                </a:solidFill>
              </a:rPr>
              <a:t>      </a:t>
            </a:r>
            <a:r>
              <a:rPr lang="en-US" dirty="0" smtClean="0">
                <a:solidFill>
                  <a:srgbClr val="FF0000"/>
                </a:solidFill>
              </a:rPr>
              <a:t>                                                          </a:t>
            </a:r>
            <a:r>
              <a:rPr lang="bn-IN" dirty="0" smtClean="0">
                <a:solidFill>
                  <a:srgbClr val="FF0000"/>
                </a:solidFill>
              </a:rPr>
              <a:t> সহকারি শিক্ষক  (ব্যবসায় শিক্ষা ) </a:t>
            </a:r>
          </a:p>
          <a:p>
            <a:r>
              <a:rPr lang="en-US" dirty="0" smtClean="0">
                <a:solidFill>
                  <a:srgbClr val="FF0000"/>
                </a:solidFill>
              </a:rPr>
              <a:t>                                                              </a:t>
            </a:r>
            <a:r>
              <a:rPr lang="bn-IN" dirty="0" smtClean="0">
                <a:solidFill>
                  <a:srgbClr val="FF0000"/>
                </a:solidFill>
              </a:rPr>
              <a:t>মোক্তাল হোসেন উচ্চ বিদ্যালয়  সদর ,নেত্রকোনা  </a:t>
            </a:r>
            <a:endParaRPr lang="en-US" dirty="0">
              <a:solidFill>
                <a:srgbClr val="FF0000"/>
              </a:solidFill>
            </a:endParaRPr>
          </a:p>
        </p:txBody>
      </p:sp>
      <p:sp>
        <p:nvSpPr>
          <p:cNvPr id="5" name="Rounded Rectangle 4"/>
          <p:cNvSpPr/>
          <p:nvPr/>
        </p:nvSpPr>
        <p:spPr>
          <a:xfrm>
            <a:off x="152400" y="457200"/>
            <a:ext cx="8991600" cy="91440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rPr>
              <a:t>উত্তর </a:t>
            </a:r>
            <a:endParaRPr lang="en-US" sz="4000" dirty="0">
              <a:solidFill>
                <a:schemeClr val="tx1"/>
              </a:solidFill>
            </a:endParaRPr>
          </a:p>
        </p:txBody>
      </p:sp>
      <p:sp>
        <p:nvSpPr>
          <p:cNvPr id="6" name="Rounded Rectangle 5"/>
          <p:cNvSpPr/>
          <p:nvPr/>
        </p:nvSpPr>
        <p:spPr>
          <a:xfrm>
            <a:off x="1752600" y="1981200"/>
            <a:ext cx="5943600" cy="3124200"/>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rgbClr val="00B050"/>
                </a:solidFill>
              </a:rPr>
              <a:t>IASC</a:t>
            </a:r>
            <a:r>
              <a:rPr lang="bn-IN" sz="2800" dirty="0" smtClean="0">
                <a:solidFill>
                  <a:srgbClr val="00B050"/>
                </a:solidFill>
              </a:rPr>
              <a:t>এর পূর্ণরুপ হলোঃ </a:t>
            </a:r>
            <a:r>
              <a:rPr lang="en-US" sz="4000" dirty="0" smtClean="0">
                <a:solidFill>
                  <a:srgbClr val="002060"/>
                </a:solidFill>
              </a:rPr>
              <a:t>International Accounting standard Committee)</a:t>
            </a:r>
            <a:endParaRPr lang="en-US" sz="4000" dirty="0">
              <a:solidFill>
                <a:srgbClr val="00206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lstStyle/>
          <a:p>
            <a:r>
              <a:rPr lang="en-US" dirty="0" smtClean="0"/>
              <a:t> </a:t>
            </a:r>
            <a:endParaRPr lang="en-US" dirty="0"/>
          </a:p>
        </p:txBody>
      </p:sp>
      <p:sp>
        <p:nvSpPr>
          <p:cNvPr id="3" name="Content Placeholder 2"/>
          <p:cNvSpPr>
            <a:spLocks noGrp="1"/>
          </p:cNvSpPr>
          <p:nvPr>
            <p:ph idx="1"/>
          </p:nvPr>
        </p:nvSpPr>
        <p:spPr>
          <a:xfrm>
            <a:off x="0" y="1447800"/>
            <a:ext cx="8915400" cy="5410200"/>
          </a:xfrm>
          <a:ln>
            <a:solidFill>
              <a:srgbClr val="FF0000"/>
            </a:solidFill>
          </a:ln>
        </p:spPr>
        <p:txBody>
          <a:bodyPr>
            <a:normAutofit/>
          </a:bodyPr>
          <a:lstStyle/>
          <a:p>
            <a:r>
              <a:rPr lang="bn-IN" sz="2000" dirty="0" smtClean="0"/>
              <a:t>সাফা এন্টারপ্রাইজ </a:t>
            </a:r>
            <a:r>
              <a:rPr lang="bn-IN" sz="1800" dirty="0" smtClean="0"/>
              <a:t>হিসাব বই হতে ২০১৯ সালের ৩১ ডিসেম্বর তারিখে খতিয়ান উদ্বত্তসমূহ ছিল-</a:t>
            </a:r>
          </a:p>
          <a:p>
            <a:r>
              <a:rPr lang="bn-IN" sz="1800" dirty="0" smtClean="0"/>
              <a:t>নগদান হিসাব১,১৯০০০’মূলধন ১,০০,০০০,বিক্রয় ৬০,০০০, দেনাদার ৯,০০০ ক্রয় ২০,০০০,বেতন ৩,০০০,বাড়িভাড়া৭,০০০ মজুরি খরচ ২,০০০টাকা .৩১ ডিসেম্বর তারিখে রেওয়ামিল প্রস্তুত কর।</a:t>
            </a:r>
            <a:endParaRPr lang="en-US" sz="1800" dirty="0" smtClean="0"/>
          </a:p>
          <a:p>
            <a:r>
              <a:rPr lang="en-US" sz="1800" dirty="0" smtClean="0">
                <a:solidFill>
                  <a:srgbClr val="FF0000"/>
                </a:solidFill>
              </a:rPr>
              <a:t>                                      </a:t>
            </a:r>
            <a:r>
              <a:rPr lang="bn-IN" sz="1800" dirty="0" smtClean="0">
                <a:solidFill>
                  <a:srgbClr val="FF0000"/>
                </a:solidFill>
              </a:rPr>
              <a:t>    </a:t>
            </a:r>
            <a:r>
              <a:rPr lang="en-US" sz="1800" dirty="0" err="1" smtClean="0">
                <a:solidFill>
                  <a:srgbClr val="FF0000"/>
                </a:solidFill>
              </a:rPr>
              <a:t>সাফা</a:t>
            </a:r>
            <a:r>
              <a:rPr lang="en-US" sz="1800" dirty="0" smtClean="0">
                <a:solidFill>
                  <a:srgbClr val="FF0000"/>
                </a:solidFill>
              </a:rPr>
              <a:t> </a:t>
            </a:r>
            <a:r>
              <a:rPr lang="en-US" sz="1800" dirty="0" err="1" smtClean="0">
                <a:solidFill>
                  <a:srgbClr val="FF0000"/>
                </a:solidFill>
              </a:rPr>
              <a:t>এন্টারপাইজ</a:t>
            </a:r>
            <a:r>
              <a:rPr lang="en-US" sz="1800" dirty="0" smtClean="0">
                <a:solidFill>
                  <a:srgbClr val="FF0000"/>
                </a:solidFill>
              </a:rPr>
              <a:t> </a:t>
            </a:r>
          </a:p>
          <a:p>
            <a:r>
              <a:rPr lang="en-US" sz="1800" dirty="0" smtClean="0">
                <a:solidFill>
                  <a:srgbClr val="FF0000"/>
                </a:solidFill>
              </a:rPr>
              <a:t>                                                </a:t>
            </a:r>
            <a:r>
              <a:rPr lang="en-US" sz="1800" dirty="0" err="1" smtClean="0">
                <a:solidFill>
                  <a:srgbClr val="FF0000"/>
                </a:solidFill>
              </a:rPr>
              <a:t>রেওয়ামিল</a:t>
            </a:r>
            <a:r>
              <a:rPr lang="en-US" sz="1800" dirty="0" smtClean="0">
                <a:solidFill>
                  <a:srgbClr val="FF0000"/>
                </a:solidFill>
              </a:rPr>
              <a:t> </a:t>
            </a:r>
          </a:p>
          <a:p>
            <a:r>
              <a:rPr lang="en-US" sz="1800" dirty="0" smtClean="0">
                <a:solidFill>
                  <a:srgbClr val="FF0000"/>
                </a:solidFill>
              </a:rPr>
              <a:t>                                          ৩১ </a:t>
            </a:r>
            <a:r>
              <a:rPr lang="en-US" sz="1800" dirty="0" err="1" smtClean="0">
                <a:solidFill>
                  <a:srgbClr val="FF0000"/>
                </a:solidFill>
              </a:rPr>
              <a:t>ডিসেম্বর</a:t>
            </a:r>
            <a:r>
              <a:rPr lang="en-US" sz="1800" dirty="0" smtClean="0">
                <a:solidFill>
                  <a:srgbClr val="FF0000"/>
                </a:solidFill>
              </a:rPr>
              <a:t> ২০১৯ </a:t>
            </a:r>
            <a:endParaRPr lang="en-US" sz="1800" dirty="0">
              <a:solidFill>
                <a:srgbClr val="FF0000"/>
              </a:solidFill>
            </a:endParaRPr>
          </a:p>
        </p:txBody>
      </p:sp>
      <p:sp>
        <p:nvSpPr>
          <p:cNvPr id="5" name="Rounded Rectangle 4"/>
          <p:cNvSpPr/>
          <p:nvPr/>
        </p:nvSpPr>
        <p:spPr>
          <a:xfrm>
            <a:off x="228600" y="381000"/>
            <a:ext cx="86868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6000" dirty="0" smtClean="0">
                <a:solidFill>
                  <a:srgbClr val="00B050"/>
                </a:solidFill>
              </a:rPr>
              <a:t>মূল্যায়ন </a:t>
            </a:r>
            <a:endParaRPr lang="en-US" sz="6000" dirty="0">
              <a:solidFill>
                <a:srgbClr val="00B050"/>
              </a:solidFill>
            </a:endParaRPr>
          </a:p>
        </p:txBody>
      </p:sp>
      <p:sp>
        <p:nvSpPr>
          <p:cNvPr id="6" name="Rectangle 5"/>
          <p:cNvSpPr/>
          <p:nvPr/>
        </p:nvSpPr>
        <p:spPr>
          <a:xfrm>
            <a:off x="0" y="3962400"/>
            <a:ext cx="8763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         </a:t>
            </a:r>
            <a:r>
              <a:rPr lang="en-US" dirty="0" err="1" smtClean="0"/>
              <a:t>খূঃপঃ</a:t>
            </a:r>
            <a:r>
              <a:rPr lang="en-US" dirty="0" smtClean="0"/>
              <a:t> </a:t>
            </a:r>
            <a:endParaRPr lang="en-US" dirty="0"/>
          </a:p>
        </p:txBody>
      </p:sp>
      <p:sp>
        <p:nvSpPr>
          <p:cNvPr id="7" name="Rectangle 6"/>
          <p:cNvSpPr/>
          <p:nvPr/>
        </p:nvSpPr>
        <p:spPr>
          <a:xfrm>
            <a:off x="685800" y="3962400"/>
            <a:ext cx="45719"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4191000" y="3962400"/>
            <a:ext cx="45719"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5029200" y="3962400"/>
            <a:ext cx="45719"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ectangle 9"/>
          <p:cNvSpPr/>
          <p:nvPr/>
        </p:nvSpPr>
        <p:spPr>
          <a:xfrm>
            <a:off x="6705600" y="3962400"/>
            <a:ext cx="45719"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1219200" y="3962400"/>
            <a:ext cx="3352800" cy="369332"/>
          </a:xfrm>
          <a:prstGeom prst="rect">
            <a:avLst/>
          </a:prstGeom>
          <a:noFill/>
        </p:spPr>
        <p:txBody>
          <a:bodyPr wrap="square" rtlCol="0">
            <a:spAutoFit/>
          </a:bodyPr>
          <a:lstStyle/>
          <a:p>
            <a:r>
              <a:rPr lang="bn-IN" dirty="0" smtClean="0"/>
              <a:t>হিসাবের শিরোনাম </a:t>
            </a:r>
            <a:endParaRPr lang="en-US" dirty="0"/>
          </a:p>
        </p:txBody>
      </p:sp>
      <p:sp>
        <p:nvSpPr>
          <p:cNvPr id="12" name="TextBox 11"/>
          <p:cNvSpPr txBox="1"/>
          <p:nvPr/>
        </p:nvSpPr>
        <p:spPr>
          <a:xfrm>
            <a:off x="0" y="3886200"/>
            <a:ext cx="1143000" cy="369332"/>
          </a:xfrm>
          <a:prstGeom prst="rect">
            <a:avLst/>
          </a:prstGeom>
          <a:noFill/>
        </p:spPr>
        <p:txBody>
          <a:bodyPr wrap="square" rtlCol="0">
            <a:spAutoFit/>
          </a:bodyPr>
          <a:lstStyle/>
          <a:p>
            <a:r>
              <a:rPr lang="bn-IN" dirty="0" smtClean="0"/>
              <a:t>ক্রঃনং </a:t>
            </a:r>
            <a:endParaRPr lang="en-US" dirty="0"/>
          </a:p>
        </p:txBody>
      </p:sp>
      <p:sp>
        <p:nvSpPr>
          <p:cNvPr id="13" name="TextBox 12"/>
          <p:cNvSpPr txBox="1"/>
          <p:nvPr/>
        </p:nvSpPr>
        <p:spPr>
          <a:xfrm rot="10800000" flipV="1">
            <a:off x="5181600" y="3922841"/>
            <a:ext cx="1524000" cy="369332"/>
          </a:xfrm>
          <a:prstGeom prst="rect">
            <a:avLst/>
          </a:prstGeom>
          <a:noFill/>
        </p:spPr>
        <p:txBody>
          <a:bodyPr wrap="square" rtlCol="0">
            <a:spAutoFit/>
          </a:bodyPr>
          <a:lstStyle/>
          <a:p>
            <a:r>
              <a:rPr lang="bn-IN" dirty="0" smtClean="0"/>
              <a:t>ডেবিট টাকা </a:t>
            </a:r>
            <a:endParaRPr lang="en-US" dirty="0"/>
          </a:p>
        </p:txBody>
      </p:sp>
      <p:sp>
        <p:nvSpPr>
          <p:cNvPr id="14" name="TextBox 13"/>
          <p:cNvSpPr txBox="1"/>
          <p:nvPr/>
        </p:nvSpPr>
        <p:spPr>
          <a:xfrm>
            <a:off x="7010400" y="3962400"/>
            <a:ext cx="1676400" cy="369332"/>
          </a:xfrm>
          <a:prstGeom prst="rect">
            <a:avLst/>
          </a:prstGeom>
          <a:noFill/>
        </p:spPr>
        <p:txBody>
          <a:bodyPr wrap="square" rtlCol="0">
            <a:spAutoFit/>
          </a:bodyPr>
          <a:lstStyle/>
          <a:p>
            <a:r>
              <a:rPr lang="bn-IN" dirty="0" smtClean="0"/>
              <a:t>ক্রেডিট টাকা </a:t>
            </a:r>
            <a:endParaRPr lang="en-US" dirty="0"/>
          </a:p>
        </p:txBody>
      </p:sp>
      <p:sp>
        <p:nvSpPr>
          <p:cNvPr id="16" name="TextBox 15"/>
          <p:cNvSpPr txBox="1"/>
          <p:nvPr/>
        </p:nvSpPr>
        <p:spPr>
          <a:xfrm>
            <a:off x="762000" y="4419600"/>
            <a:ext cx="3581400" cy="3139321"/>
          </a:xfrm>
          <a:prstGeom prst="rect">
            <a:avLst/>
          </a:prstGeom>
          <a:noFill/>
        </p:spPr>
        <p:txBody>
          <a:bodyPr wrap="square" rtlCol="0">
            <a:spAutoFit/>
          </a:bodyPr>
          <a:lstStyle/>
          <a:p>
            <a:r>
              <a:rPr lang="bn-IN" dirty="0" smtClean="0">
                <a:solidFill>
                  <a:srgbClr val="00B050"/>
                </a:solidFill>
              </a:rPr>
              <a:t>নগদান হিসাব</a:t>
            </a:r>
          </a:p>
          <a:p>
            <a:r>
              <a:rPr lang="bn-IN" dirty="0" smtClean="0">
                <a:solidFill>
                  <a:srgbClr val="00B050"/>
                </a:solidFill>
              </a:rPr>
              <a:t>মূলধন হিসাব </a:t>
            </a:r>
          </a:p>
          <a:p>
            <a:r>
              <a:rPr lang="bn-IN" dirty="0" smtClean="0">
                <a:solidFill>
                  <a:srgbClr val="00B050"/>
                </a:solidFill>
              </a:rPr>
              <a:t>বিক্রয় হিসাব</a:t>
            </a:r>
          </a:p>
          <a:p>
            <a:r>
              <a:rPr lang="bn-IN" dirty="0" smtClean="0">
                <a:solidFill>
                  <a:srgbClr val="00B050"/>
                </a:solidFill>
              </a:rPr>
              <a:t>দেনাদার হিসাব</a:t>
            </a:r>
          </a:p>
          <a:p>
            <a:r>
              <a:rPr lang="bn-IN" dirty="0" smtClean="0">
                <a:solidFill>
                  <a:srgbClr val="00B050"/>
                </a:solidFill>
              </a:rPr>
              <a:t>ক্রয় হিসাব</a:t>
            </a:r>
          </a:p>
          <a:p>
            <a:r>
              <a:rPr lang="bn-IN" dirty="0" smtClean="0">
                <a:solidFill>
                  <a:srgbClr val="00B050"/>
                </a:solidFill>
              </a:rPr>
              <a:t>বেতন হিসাব </a:t>
            </a:r>
          </a:p>
          <a:p>
            <a:r>
              <a:rPr lang="bn-IN" dirty="0" smtClean="0">
                <a:solidFill>
                  <a:srgbClr val="00B050"/>
                </a:solidFill>
              </a:rPr>
              <a:t>বাড়িভাড়া </a:t>
            </a:r>
          </a:p>
          <a:p>
            <a:r>
              <a:rPr lang="bn-IN" dirty="0" smtClean="0">
                <a:solidFill>
                  <a:srgbClr val="00B050"/>
                </a:solidFill>
              </a:rPr>
              <a:t>মজুরি খরচ</a:t>
            </a:r>
            <a:endParaRPr lang="en-US" dirty="0" smtClean="0">
              <a:solidFill>
                <a:srgbClr val="00B050"/>
              </a:solidFill>
            </a:endParaRPr>
          </a:p>
          <a:p>
            <a:endParaRPr lang="en-US" dirty="0" smtClean="0"/>
          </a:p>
          <a:p>
            <a:endParaRPr lang="en-US" dirty="0" smtClean="0"/>
          </a:p>
          <a:p>
            <a:r>
              <a:rPr lang="bn-IN" dirty="0" smtClean="0"/>
              <a:t> </a:t>
            </a:r>
            <a:endParaRPr lang="en-US" dirty="0"/>
          </a:p>
        </p:txBody>
      </p:sp>
      <p:sp>
        <p:nvSpPr>
          <p:cNvPr id="17" name="TextBox 16"/>
          <p:cNvSpPr txBox="1"/>
          <p:nvPr/>
        </p:nvSpPr>
        <p:spPr>
          <a:xfrm>
            <a:off x="5105400" y="3733800"/>
            <a:ext cx="1752600" cy="369332"/>
          </a:xfrm>
          <a:prstGeom prst="rect">
            <a:avLst/>
          </a:prstGeom>
          <a:noFill/>
        </p:spPr>
        <p:txBody>
          <a:bodyPr wrap="square" rtlCol="0">
            <a:spAutoFit/>
          </a:bodyPr>
          <a:lstStyle/>
          <a:p>
            <a:r>
              <a:rPr lang="bn-IN" dirty="0" smtClean="0"/>
              <a:t>            </a:t>
            </a:r>
            <a:endParaRPr lang="en-US" dirty="0"/>
          </a:p>
        </p:txBody>
      </p:sp>
      <p:sp>
        <p:nvSpPr>
          <p:cNvPr id="19" name="Rectangle 18"/>
          <p:cNvSpPr/>
          <p:nvPr/>
        </p:nvSpPr>
        <p:spPr>
          <a:xfrm>
            <a:off x="0" y="6812281"/>
            <a:ext cx="8915400" cy="4571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5105400" y="6324600"/>
            <a:ext cx="3810000" cy="76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1" name="TextBox 20"/>
          <p:cNvSpPr txBox="1"/>
          <p:nvPr/>
        </p:nvSpPr>
        <p:spPr>
          <a:xfrm>
            <a:off x="5181600" y="6324600"/>
            <a:ext cx="3657600" cy="369332"/>
          </a:xfrm>
          <a:prstGeom prst="rect">
            <a:avLst/>
          </a:prstGeom>
          <a:noFill/>
          <a:ln>
            <a:solidFill>
              <a:srgbClr val="FF0000"/>
            </a:solidFill>
          </a:ln>
        </p:spPr>
        <p:txBody>
          <a:bodyPr wrap="square" rtlCol="0">
            <a:spAutoFit/>
          </a:bodyPr>
          <a:lstStyle/>
          <a:p>
            <a:r>
              <a:rPr lang="bn-IN" dirty="0" smtClean="0"/>
              <a:t>১,৬০,০০০                  ১,৬০,০০০ </a:t>
            </a:r>
            <a:endParaRPr lang="en-US" dirty="0"/>
          </a:p>
        </p:txBody>
      </p:sp>
      <p:sp>
        <p:nvSpPr>
          <p:cNvPr id="22" name="TextBox 21"/>
          <p:cNvSpPr txBox="1"/>
          <p:nvPr/>
        </p:nvSpPr>
        <p:spPr>
          <a:xfrm>
            <a:off x="1" y="4419600"/>
            <a:ext cx="838199" cy="2585323"/>
          </a:xfrm>
          <a:prstGeom prst="rect">
            <a:avLst/>
          </a:prstGeom>
          <a:noFill/>
        </p:spPr>
        <p:txBody>
          <a:bodyPr wrap="square" rtlCol="0">
            <a:spAutoFit/>
          </a:bodyPr>
          <a:lstStyle/>
          <a:p>
            <a:r>
              <a:rPr lang="en-US" dirty="0" smtClean="0"/>
              <a:t>১</a:t>
            </a:r>
          </a:p>
          <a:p>
            <a:r>
              <a:rPr lang="en-US" dirty="0" smtClean="0"/>
              <a:t>২</a:t>
            </a:r>
          </a:p>
          <a:p>
            <a:r>
              <a:rPr lang="en-US" dirty="0" smtClean="0"/>
              <a:t>৩</a:t>
            </a:r>
          </a:p>
          <a:p>
            <a:r>
              <a:rPr lang="en-US" dirty="0" smtClean="0"/>
              <a:t>৪</a:t>
            </a:r>
          </a:p>
          <a:p>
            <a:r>
              <a:rPr lang="en-US" dirty="0" smtClean="0"/>
              <a:t>৫</a:t>
            </a:r>
          </a:p>
          <a:p>
            <a:r>
              <a:rPr lang="en-US" dirty="0" smtClean="0"/>
              <a:t>৬</a:t>
            </a:r>
          </a:p>
          <a:p>
            <a:r>
              <a:rPr lang="en-US" dirty="0" smtClean="0"/>
              <a:t>৭</a:t>
            </a:r>
          </a:p>
          <a:p>
            <a:r>
              <a:rPr lang="en-US" dirty="0" smtClean="0"/>
              <a:t>৮</a:t>
            </a:r>
          </a:p>
          <a:p>
            <a:endParaRPr lang="en-US" dirty="0"/>
          </a:p>
        </p:txBody>
      </p:sp>
      <p:sp>
        <p:nvSpPr>
          <p:cNvPr id="23" name="TextBox 22"/>
          <p:cNvSpPr txBox="1"/>
          <p:nvPr/>
        </p:nvSpPr>
        <p:spPr>
          <a:xfrm>
            <a:off x="5257800" y="4419600"/>
            <a:ext cx="1143000" cy="2031325"/>
          </a:xfrm>
          <a:prstGeom prst="rect">
            <a:avLst/>
          </a:prstGeom>
          <a:noFill/>
        </p:spPr>
        <p:txBody>
          <a:bodyPr wrap="square" rtlCol="0">
            <a:spAutoFit/>
          </a:bodyPr>
          <a:lstStyle/>
          <a:p>
            <a:r>
              <a:rPr lang="en-US" dirty="0" smtClean="0"/>
              <a:t>১,১৯,০০০</a:t>
            </a:r>
          </a:p>
          <a:p>
            <a:endParaRPr lang="en-US" dirty="0" smtClean="0"/>
          </a:p>
          <a:p>
            <a:r>
              <a:rPr lang="en-US" dirty="0" smtClean="0"/>
              <a:t>৯,০০০</a:t>
            </a:r>
          </a:p>
          <a:p>
            <a:r>
              <a:rPr lang="en-US" dirty="0" smtClean="0"/>
              <a:t>২০,০০০</a:t>
            </a:r>
          </a:p>
          <a:p>
            <a:r>
              <a:rPr lang="en-US" dirty="0" smtClean="0"/>
              <a:t>৩,০০০</a:t>
            </a:r>
          </a:p>
          <a:p>
            <a:r>
              <a:rPr lang="en-US" dirty="0" smtClean="0"/>
              <a:t>৭,০০০</a:t>
            </a:r>
          </a:p>
          <a:p>
            <a:r>
              <a:rPr lang="en-US" dirty="0" smtClean="0"/>
              <a:t>২,০০০ </a:t>
            </a:r>
            <a:endParaRPr lang="en-US" dirty="0"/>
          </a:p>
        </p:txBody>
      </p:sp>
      <p:sp>
        <p:nvSpPr>
          <p:cNvPr id="24" name="TextBox 23"/>
          <p:cNvSpPr txBox="1"/>
          <p:nvPr/>
        </p:nvSpPr>
        <p:spPr>
          <a:xfrm>
            <a:off x="6781800" y="4343400"/>
            <a:ext cx="1828800" cy="923330"/>
          </a:xfrm>
          <a:prstGeom prst="rect">
            <a:avLst/>
          </a:prstGeom>
          <a:noFill/>
        </p:spPr>
        <p:txBody>
          <a:bodyPr wrap="square" rtlCol="0">
            <a:spAutoFit/>
          </a:bodyPr>
          <a:lstStyle/>
          <a:p>
            <a:endParaRPr lang="en-US" dirty="0" smtClean="0"/>
          </a:p>
          <a:p>
            <a:r>
              <a:rPr lang="en-US" dirty="0" smtClean="0"/>
              <a:t>১,০০,০০০</a:t>
            </a:r>
          </a:p>
          <a:p>
            <a:r>
              <a:rPr lang="en-US" dirty="0" smtClean="0"/>
              <a:t>৬০,০০০</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lumMod val="50000"/>
            </a:schemeClr>
          </a:solidFill>
          <a:ln>
            <a:solidFill>
              <a:srgbClr val="FF0000"/>
            </a:solidFill>
          </a:ln>
        </p:spPr>
        <p:txBody>
          <a:bodyPr>
            <a:normAutofit/>
          </a:bodyPr>
          <a:lstStyle/>
          <a:p>
            <a:r>
              <a:rPr lang="bn-IN" sz="4800" dirty="0" smtClean="0"/>
              <a:t>বাড়ির কাজ </a:t>
            </a:r>
            <a:endParaRPr lang="en-US" sz="4800" dirty="0"/>
          </a:p>
        </p:txBody>
      </p:sp>
      <p:pic>
        <p:nvPicPr>
          <p:cNvPr id="5" name="Content Placeholder 4" descr="428.jpg"/>
          <p:cNvPicPr>
            <a:picLocks noGrp="1" noChangeAspect="1"/>
          </p:cNvPicPr>
          <p:nvPr>
            <p:ph idx="1"/>
          </p:nvPr>
        </p:nvPicPr>
        <p:blipFill>
          <a:blip r:embed="rId2"/>
          <a:stretch>
            <a:fillRect/>
          </a:stretch>
        </p:blipFill>
        <p:spPr>
          <a:xfrm>
            <a:off x="228600" y="1676400"/>
            <a:ext cx="4495800" cy="36576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0" y="5638800"/>
            <a:ext cx="8839200" cy="914400"/>
          </a:xfrm>
          <a:prstGeom prst="rect">
            <a:avLst/>
          </a:prstGeom>
          <a:solidFill>
            <a:schemeClr val="tx1">
              <a:lumMod val="85000"/>
              <a:lumOff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solidFill>
                  <a:srgbClr val="FF0000"/>
                </a:solidFill>
              </a:rPr>
              <a:t>                                                                  এম সাখাওয়াত হোসেন </a:t>
            </a:r>
          </a:p>
          <a:p>
            <a:r>
              <a:rPr lang="bn-IN" dirty="0" smtClean="0">
                <a:solidFill>
                  <a:srgbClr val="FF0000"/>
                </a:solidFill>
              </a:rPr>
              <a:t>      </a:t>
            </a:r>
            <a:r>
              <a:rPr lang="en-US" dirty="0" smtClean="0">
                <a:solidFill>
                  <a:srgbClr val="FF0000"/>
                </a:solidFill>
              </a:rPr>
              <a:t>                                                          </a:t>
            </a:r>
            <a:r>
              <a:rPr lang="bn-IN" dirty="0" smtClean="0">
                <a:solidFill>
                  <a:srgbClr val="FF0000"/>
                </a:solidFill>
              </a:rPr>
              <a:t> সহকারি শিক্ষক  (ব্যবসায় শিক্ষা ) </a:t>
            </a:r>
          </a:p>
          <a:p>
            <a:r>
              <a:rPr lang="en-US" dirty="0" smtClean="0">
                <a:solidFill>
                  <a:srgbClr val="FF0000"/>
                </a:solidFill>
              </a:rPr>
              <a:t>                                                              </a:t>
            </a:r>
            <a:r>
              <a:rPr lang="bn-IN" dirty="0" smtClean="0">
                <a:solidFill>
                  <a:srgbClr val="FF0000"/>
                </a:solidFill>
              </a:rPr>
              <a:t>মোক্তাল হোসেন উচ্চ বিদ্যালয়  সদর ,নেত্রকোনা  </a:t>
            </a:r>
            <a:endParaRPr lang="en-US" dirty="0">
              <a:solidFill>
                <a:srgbClr val="FF0000"/>
              </a:solidFill>
            </a:endParaRPr>
          </a:p>
        </p:txBody>
      </p:sp>
      <p:sp>
        <p:nvSpPr>
          <p:cNvPr id="6" name="Oval Callout 5"/>
          <p:cNvSpPr/>
          <p:nvPr/>
        </p:nvSpPr>
        <p:spPr>
          <a:xfrm rot="3136340">
            <a:off x="5236332" y="1734039"/>
            <a:ext cx="3962400" cy="3767574"/>
          </a:xfrm>
          <a:prstGeom prst="wedgeEllipseCallout">
            <a:avLst>
              <a:gd name="adj1" fmla="val -48701"/>
              <a:gd name="adj2" fmla="val 78813"/>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rPr>
              <a:t>রেওয়ামিলের উদ্দেশ্যসমুহ লিখ? </a:t>
            </a:r>
            <a:endParaRPr 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ppt_x"/>
                                          </p:val>
                                        </p:tav>
                                        <p:tav tm="100000">
                                          <p:val>
                                            <p:strVal val="#ppt_x"/>
                                          </p:val>
                                        </p:tav>
                                      </p:tavLst>
                                    </p:anim>
                                    <p:anim calcmode="lin" valueType="num">
                                      <p:cBhvr additive="base">
                                        <p:cTn id="12"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a:ln>
            <a:solidFill>
              <a:srgbClr val="FF0000"/>
            </a:solidFill>
          </a:ln>
        </p:spPr>
        <p:txBody>
          <a:bodyPr>
            <a:normAutofit/>
          </a:bodyPr>
          <a:lstStyle/>
          <a:p>
            <a:r>
              <a:rPr lang="bn-IN" sz="6000" dirty="0" smtClean="0">
                <a:solidFill>
                  <a:srgbClr val="FFFF00"/>
                </a:solidFill>
              </a:rPr>
              <a:t>ধন্যবাদ </a:t>
            </a:r>
            <a:endParaRPr lang="en-US" sz="6000" dirty="0">
              <a:solidFill>
                <a:srgbClr val="FFFF00"/>
              </a:solidFill>
            </a:endParaRPr>
          </a:p>
        </p:txBody>
      </p:sp>
      <p:sp>
        <p:nvSpPr>
          <p:cNvPr id="4" name="Rounded Rectangle 3"/>
          <p:cNvSpPr/>
          <p:nvPr/>
        </p:nvSpPr>
        <p:spPr>
          <a:xfrm>
            <a:off x="228600" y="5638800"/>
            <a:ext cx="8915400"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FF0000"/>
                </a:solidFill>
              </a:rPr>
              <a:t>                                                                   এম সাখাওয়াত হোসেন </a:t>
            </a:r>
          </a:p>
          <a:p>
            <a:r>
              <a:rPr lang="bn-IN" dirty="0" smtClean="0">
                <a:solidFill>
                  <a:srgbClr val="FF0000"/>
                </a:solidFill>
              </a:rPr>
              <a:t>      </a:t>
            </a:r>
            <a:r>
              <a:rPr lang="en-US" dirty="0" smtClean="0">
                <a:solidFill>
                  <a:srgbClr val="FF0000"/>
                </a:solidFill>
              </a:rPr>
              <a:t>                                                          </a:t>
            </a:r>
            <a:r>
              <a:rPr lang="bn-IN" dirty="0" smtClean="0">
                <a:solidFill>
                  <a:srgbClr val="FF0000"/>
                </a:solidFill>
              </a:rPr>
              <a:t> সহকারি শিক্ষক  (ব্যবসায় শিক্ষা ) </a:t>
            </a:r>
          </a:p>
          <a:p>
            <a:r>
              <a:rPr lang="en-US" dirty="0" smtClean="0">
                <a:solidFill>
                  <a:srgbClr val="FF0000"/>
                </a:solidFill>
              </a:rPr>
              <a:t>                                                              </a:t>
            </a:r>
            <a:r>
              <a:rPr lang="bn-IN" dirty="0" smtClean="0">
                <a:solidFill>
                  <a:srgbClr val="FF0000"/>
                </a:solidFill>
              </a:rPr>
              <a:t>মোক্তাল হোসেন উচ্চ বিদ্যালয়  সদর ,নেত্রকোনা  </a:t>
            </a:r>
            <a:endParaRPr lang="en-US" dirty="0">
              <a:solidFill>
                <a:srgbClr val="FF0000"/>
              </a:solidFill>
            </a:endParaRPr>
          </a:p>
        </p:txBody>
      </p:sp>
      <p:pic>
        <p:nvPicPr>
          <p:cNvPr id="9" name="Content Placeholder 8" descr="433.jpg"/>
          <p:cNvPicPr>
            <a:picLocks noGrp="1" noChangeAspect="1"/>
          </p:cNvPicPr>
          <p:nvPr>
            <p:ph idx="1"/>
          </p:nvPr>
        </p:nvPicPr>
        <p:blipFill>
          <a:blip r:embed="rId3"/>
          <a:stretch>
            <a:fillRect/>
          </a:stretch>
        </p:blipFill>
        <p:spPr>
          <a:xfrm>
            <a:off x="1219200" y="1752600"/>
            <a:ext cx="6629400" cy="3581400"/>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00B050"/>
          </a:solidFill>
          <a:ln>
            <a:solidFill>
              <a:srgbClr val="FF0000"/>
            </a:solidFill>
          </a:ln>
        </p:spPr>
        <p:txBody>
          <a:bodyPr>
            <a:normAutofit/>
          </a:bodyPr>
          <a:lstStyle/>
          <a:p>
            <a:r>
              <a:rPr lang="bn-IN" sz="3600" dirty="0" smtClean="0">
                <a:solidFill>
                  <a:srgbClr val="FFFF00"/>
                </a:solidFill>
              </a:rPr>
              <a:t>শিক্ষক</a:t>
            </a:r>
            <a:r>
              <a:rPr lang="bn-IN" sz="3600" dirty="0" smtClean="0"/>
              <a:t> পরিচিতি </a:t>
            </a:r>
            <a:endParaRPr lang="en-US" sz="3600" dirty="0"/>
          </a:p>
        </p:txBody>
      </p:sp>
      <p:pic>
        <p:nvPicPr>
          <p:cNvPr id="7" name="Content Placeholder 6" descr="IMG_9996.JPG"/>
          <p:cNvPicPr>
            <a:picLocks noGrp="1" noChangeAspect="1"/>
          </p:cNvPicPr>
          <p:nvPr>
            <p:ph idx="1"/>
          </p:nvPr>
        </p:nvPicPr>
        <p:blipFill>
          <a:blip r:embed="rId2" cstate="print"/>
          <a:stretch>
            <a:fillRect/>
          </a:stretch>
        </p:blipFill>
        <p:spPr>
          <a:xfrm rot="16200000">
            <a:off x="-390525" y="1914525"/>
            <a:ext cx="4057650" cy="32766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4" name="Rounded Rectangle 3"/>
          <p:cNvSpPr/>
          <p:nvPr/>
        </p:nvSpPr>
        <p:spPr>
          <a:xfrm>
            <a:off x="0" y="5638800"/>
            <a:ext cx="91440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bn-IN" dirty="0" smtClean="0">
                <a:solidFill>
                  <a:srgbClr val="FF0000"/>
                </a:solidFill>
              </a:rPr>
              <a:t>                                                             এম সাখাওয়াত হোসেন </a:t>
            </a:r>
          </a:p>
          <a:p>
            <a:r>
              <a:rPr lang="bn-IN" dirty="0" smtClean="0">
                <a:solidFill>
                  <a:srgbClr val="FF0000"/>
                </a:solidFill>
              </a:rPr>
              <a:t>      </a:t>
            </a:r>
            <a:r>
              <a:rPr lang="en-US" dirty="0" smtClean="0">
                <a:solidFill>
                  <a:srgbClr val="FF0000"/>
                </a:solidFill>
              </a:rPr>
              <a:t>                                                          </a:t>
            </a:r>
            <a:r>
              <a:rPr lang="bn-IN" dirty="0" smtClean="0">
                <a:solidFill>
                  <a:srgbClr val="FF0000"/>
                </a:solidFill>
              </a:rPr>
              <a:t> সহকারি শিক্ষক  (ব্যবসায় শিক্ষা ) </a:t>
            </a:r>
          </a:p>
          <a:p>
            <a:r>
              <a:rPr lang="en-US" dirty="0" smtClean="0">
                <a:solidFill>
                  <a:srgbClr val="FF0000"/>
                </a:solidFill>
              </a:rPr>
              <a:t>                                                              </a:t>
            </a:r>
            <a:r>
              <a:rPr lang="bn-IN" dirty="0" smtClean="0">
                <a:solidFill>
                  <a:srgbClr val="FF0000"/>
                </a:solidFill>
              </a:rPr>
              <a:t>মোক্তাল হোসেন উচ্চ বিদ্যালয়  সদর ,নেত্রকোনা  </a:t>
            </a:r>
            <a:endParaRPr lang="en-US" dirty="0">
              <a:solidFill>
                <a:srgbClr val="FF0000"/>
              </a:solidFill>
            </a:endParaRPr>
          </a:p>
        </p:txBody>
      </p:sp>
      <p:pic>
        <p:nvPicPr>
          <p:cNvPr id="8" name="Picture 7" descr="images-7.jpg"/>
          <p:cNvPicPr>
            <a:picLocks noChangeAspect="1"/>
          </p:cNvPicPr>
          <p:nvPr/>
        </p:nvPicPr>
        <p:blipFill>
          <a:blip r:embed="rId3"/>
          <a:stretch>
            <a:fillRect/>
          </a:stretch>
        </p:blipFill>
        <p:spPr>
          <a:xfrm>
            <a:off x="3276600" y="1524000"/>
            <a:ext cx="2133600" cy="4016224"/>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10" name="Rectangular Callout 9"/>
          <p:cNvSpPr/>
          <p:nvPr/>
        </p:nvSpPr>
        <p:spPr>
          <a:xfrm>
            <a:off x="5486400" y="1447800"/>
            <a:ext cx="3657600" cy="4114800"/>
          </a:xfrm>
          <a:prstGeom prst="wedgeRectCallout">
            <a:avLst>
              <a:gd name="adj1" fmla="val -120365"/>
              <a:gd name="adj2" fmla="val 3013"/>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rPr>
              <a:t>এম সাখাওয়াত হোসেন</a:t>
            </a:r>
          </a:p>
          <a:p>
            <a:pPr algn="ctr"/>
            <a:r>
              <a:rPr lang="bn-IN" sz="2000" dirty="0" smtClean="0">
                <a:solidFill>
                  <a:srgbClr val="002060"/>
                </a:solidFill>
              </a:rPr>
              <a:t>সহকারি শিক্ষক( ব্যবসায় শিক্ষ) </a:t>
            </a:r>
          </a:p>
          <a:p>
            <a:pPr algn="ctr"/>
            <a:r>
              <a:rPr lang="bn-IN" sz="2000" dirty="0" smtClean="0">
                <a:solidFill>
                  <a:srgbClr val="002060"/>
                </a:solidFill>
              </a:rPr>
              <a:t>মোক্তাল হোসেন উচ্চ বিদ্যালয়</a:t>
            </a:r>
          </a:p>
          <a:p>
            <a:pPr algn="ctr"/>
            <a:r>
              <a:rPr lang="bn-IN" sz="2000" dirty="0" smtClean="0">
                <a:solidFill>
                  <a:srgbClr val="002060"/>
                </a:solidFill>
              </a:rPr>
              <a:t>চল্লিশা,সদর ,নেত্রকোনা </a:t>
            </a:r>
            <a:r>
              <a:rPr lang="en-US" sz="2000" dirty="0" smtClean="0">
                <a:solidFill>
                  <a:srgbClr val="FF0000"/>
                </a:solidFill>
                <a:hlinkClick r:id="rId4"/>
              </a:rPr>
              <a:t>shakhawath747@gamil.com</a:t>
            </a:r>
            <a:r>
              <a:rPr lang="en-US" sz="2000" dirty="0" smtClean="0">
                <a:solidFill>
                  <a:srgbClr val="FF0000"/>
                </a:solidFill>
              </a:rPr>
              <a:t> </a:t>
            </a:r>
            <a:endParaRPr lang="bn-IN" sz="2000" dirty="0" smtClean="0">
              <a:solidFill>
                <a:srgbClr val="FF0000"/>
              </a:solidFill>
            </a:endParaRPr>
          </a:p>
          <a:p>
            <a:pPr algn="ctr"/>
            <a:r>
              <a:rPr lang="bn-IN" sz="2400" dirty="0" smtClean="0">
                <a:solidFill>
                  <a:srgbClr val="FFFF00"/>
                </a:solidFill>
              </a:rPr>
              <a:t>মোবাইলঃ </a:t>
            </a:r>
            <a:r>
              <a:rPr lang="bn-IN" sz="2800" dirty="0" smtClean="0">
                <a:solidFill>
                  <a:srgbClr val="FFFF00"/>
                </a:solidFill>
              </a:rPr>
              <a:t>০১৭৩৪৪৭৫১০৩ ০১৯৭২৪৭৫১০৩ </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2"/>
                                        </p:tgtEl>
                                        <p:attrNameLst>
                                          <p:attrName>style.fontStyle</p:attrName>
                                        </p:attrNameLst>
                                      </p:cBhvr>
                                      <p:to>
                                        <p:strVal val="normal"/>
                                      </p:to>
                                    </p:set>
                                    <p:set>
                                      <p:cBhvr override="childStyle">
                                        <p:cTn id="7" dur="indefinite"/>
                                        <p:tgtEl>
                                          <p:spTgt spid="2"/>
                                        </p:tgtEl>
                                        <p:attrNameLst>
                                          <p:attrName>style.fontWeight</p:attrName>
                                        </p:attrNameLst>
                                      </p:cBhvr>
                                      <p:to>
                                        <p:strVal val="bold"/>
                                      </p:to>
                                    </p:set>
                                    <p:set>
                                      <p:cBhvr override="childStyle">
                                        <p:cTn id="8" dur="indefinite"/>
                                        <p:tgtEl>
                                          <p:spTgt spid="2"/>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0" fill="hold"/>
                                        <p:tgtEl>
                                          <p:spTgt spid="7"/>
                                        </p:tgtEl>
                                        <p:attrNameLst>
                                          <p:attrName>ppt_x</p:attrName>
                                        </p:attrNameLst>
                                      </p:cBhvr>
                                      <p:tavLst>
                                        <p:tav tm="0">
                                          <p:val>
                                            <p:strVal val="#ppt_x"/>
                                          </p:val>
                                        </p:tav>
                                        <p:tav tm="100000">
                                          <p:val>
                                            <p:strVal val="#ppt_x"/>
                                          </p:val>
                                        </p:tav>
                                      </p:tavLst>
                                    </p:anim>
                                    <p:anim calcmode="lin" valueType="num">
                                      <p:cBhvr additive="base">
                                        <p:cTn id="1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0" fill="hold"/>
                                        <p:tgtEl>
                                          <p:spTgt spid="8"/>
                                        </p:tgtEl>
                                        <p:attrNameLst>
                                          <p:attrName>ppt_x</p:attrName>
                                        </p:attrNameLst>
                                      </p:cBhvr>
                                      <p:tavLst>
                                        <p:tav tm="0">
                                          <p:val>
                                            <p:strVal val="#ppt_x"/>
                                          </p:val>
                                        </p:tav>
                                        <p:tav tm="100000">
                                          <p:val>
                                            <p:strVal val="#ppt_x"/>
                                          </p:val>
                                        </p:tav>
                                      </p:tavLst>
                                    </p:anim>
                                    <p:anim calcmode="lin" valueType="num">
                                      <p:cBhvr additive="base">
                                        <p:cTn id="20"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0">
                                            <p:txEl>
                                              <p:pRg st="0" end="0"/>
                                            </p:txEl>
                                          </p:spTgt>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additive="base">
                                        <p:cTn id="29" dur="5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10">
                                            <p:txEl>
                                              <p:pRg st="1" end="1"/>
                                            </p:txEl>
                                          </p:spTgt>
                                        </p:tgtEl>
                                        <p:attrNameLst>
                                          <p:attrName>ppt_y</p:attrName>
                                        </p:attrNameLst>
                                      </p:cBhvr>
                                      <p:tavLst>
                                        <p:tav tm="0">
                                          <p:val>
                                            <p:strVal val="1+#ppt_h/2"/>
                                          </p:val>
                                        </p:tav>
                                        <p:tav tm="100000">
                                          <p:val>
                                            <p:strVal val="#ppt_y"/>
                                          </p:val>
                                        </p:tav>
                                      </p:tavLst>
                                    </p:anim>
                                  </p:childTnLst>
                                </p:cTn>
                              </p:par>
                              <p:par>
                                <p:cTn id="31" presetID="7" presetClass="entr" presetSubtype="4"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 calcmode="lin" valueType="num">
                                      <p:cBhvr additive="base">
                                        <p:cTn id="33" dur="5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10">
                                            <p:txEl>
                                              <p:pRg st="2" end="2"/>
                                            </p:txEl>
                                          </p:spTgt>
                                        </p:tgtEl>
                                        <p:attrNameLst>
                                          <p:attrName>ppt_y</p:attrName>
                                        </p:attrNameLst>
                                      </p:cBhvr>
                                      <p:tavLst>
                                        <p:tav tm="0">
                                          <p:val>
                                            <p:strVal val="1+#ppt_h/2"/>
                                          </p:val>
                                        </p:tav>
                                        <p:tav tm="100000">
                                          <p:val>
                                            <p:strVal val="#ppt_y"/>
                                          </p:val>
                                        </p:tav>
                                      </p:tavLst>
                                    </p:anim>
                                  </p:childTnLst>
                                </p:cTn>
                              </p:par>
                              <p:par>
                                <p:cTn id="35" presetID="7" presetClass="entr" presetSubtype="4" fill="hold" nodeType="with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wheel(4)">
                                      <p:cBhvr>
                                        <p:cTn id="43"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blipFill>
            <a:blip r:embed="rId2"/>
            <a:tile tx="0" ty="0" sx="100000" sy="100000" flip="none" algn="tl"/>
          </a:blipFill>
          <a:ln>
            <a:solidFill>
              <a:srgbClr val="FF0000"/>
            </a:solidFill>
          </a:ln>
        </p:spPr>
        <p:txBody>
          <a:bodyPr>
            <a:noAutofit/>
          </a:bodyPr>
          <a:lstStyle/>
          <a:p>
            <a:r>
              <a:rPr lang="en-US" sz="4000" dirty="0" err="1" smtClean="0">
                <a:solidFill>
                  <a:srgbClr val="002060"/>
                </a:solidFill>
              </a:rPr>
              <a:t>পাঠ</a:t>
            </a:r>
            <a:r>
              <a:rPr lang="en-US" sz="4000" dirty="0" smtClean="0">
                <a:solidFill>
                  <a:srgbClr val="002060"/>
                </a:solidFill>
              </a:rPr>
              <a:t> </a:t>
            </a:r>
            <a:r>
              <a:rPr lang="en-US" sz="4000" dirty="0" err="1" smtClean="0">
                <a:solidFill>
                  <a:srgbClr val="002060"/>
                </a:solidFill>
              </a:rPr>
              <a:t>পরিচিতি</a:t>
            </a:r>
            <a:r>
              <a:rPr lang="en-US" sz="4000" dirty="0" smtClean="0">
                <a:solidFill>
                  <a:srgbClr val="002060"/>
                </a:solidFill>
              </a:rPr>
              <a:t> </a:t>
            </a:r>
            <a:endParaRPr lang="en-US" sz="4000" dirty="0">
              <a:solidFill>
                <a:srgbClr val="002060"/>
              </a:solidFill>
            </a:endParaRPr>
          </a:p>
        </p:txBody>
      </p:sp>
      <p:pic>
        <p:nvPicPr>
          <p:cNvPr id="9" name="Content Placeholder 8" descr="images-36.jpg"/>
          <p:cNvPicPr>
            <a:picLocks noGrp="1" noChangeAspect="1"/>
          </p:cNvPicPr>
          <p:nvPr>
            <p:ph idx="1"/>
          </p:nvPr>
        </p:nvPicPr>
        <p:blipFill>
          <a:blip r:embed="rId3"/>
          <a:stretch>
            <a:fillRect/>
          </a:stretch>
        </p:blipFill>
        <p:spPr>
          <a:xfrm>
            <a:off x="3952875" y="3738562"/>
            <a:ext cx="1238250" cy="828675"/>
          </a:xfrm>
          <a:ln>
            <a:solidFill>
              <a:srgbClr val="FF0000"/>
            </a:solidFill>
          </a:ln>
        </p:spPr>
      </p:pic>
      <p:sp>
        <p:nvSpPr>
          <p:cNvPr id="4" name="Rounded Rectangle 3"/>
          <p:cNvSpPr/>
          <p:nvPr/>
        </p:nvSpPr>
        <p:spPr>
          <a:xfrm>
            <a:off x="152400" y="5715000"/>
            <a:ext cx="87630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rgbClr val="FF0000"/>
                </a:solidFill>
              </a:rPr>
              <a:t>                                                                </a:t>
            </a:r>
            <a:r>
              <a:rPr lang="bn-IN" dirty="0" smtClean="0">
                <a:solidFill>
                  <a:srgbClr val="002060"/>
                </a:solidFill>
              </a:rPr>
              <a:t>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a:t>
            </a:r>
            <a:endParaRPr lang="en-US" dirty="0">
              <a:solidFill>
                <a:srgbClr val="002060"/>
              </a:solidFill>
            </a:endParaRPr>
          </a:p>
        </p:txBody>
      </p:sp>
      <p:sp>
        <p:nvSpPr>
          <p:cNvPr id="8" name="Rounded Rectangle 7"/>
          <p:cNvSpPr/>
          <p:nvPr/>
        </p:nvSpPr>
        <p:spPr>
          <a:xfrm>
            <a:off x="914400" y="1676400"/>
            <a:ext cx="7543800" cy="40386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FFFF00"/>
                </a:solidFill>
              </a:rPr>
              <a:t>  </a:t>
            </a:r>
            <a:r>
              <a:rPr lang="bn-IN" sz="4000" dirty="0" smtClean="0">
                <a:solidFill>
                  <a:srgbClr val="FF0000"/>
                </a:solidFill>
              </a:rPr>
              <a:t>শ্রেনিঃনবম ও দশম</a:t>
            </a:r>
          </a:p>
          <a:p>
            <a:r>
              <a:rPr lang="bn-IN" sz="4000" dirty="0" smtClean="0">
                <a:solidFill>
                  <a:srgbClr val="FF0000"/>
                </a:solidFill>
              </a:rPr>
              <a:t> অধ্যায়ঃ নবম </a:t>
            </a:r>
          </a:p>
          <a:p>
            <a:r>
              <a:rPr lang="bn-IN" sz="4000" dirty="0" smtClean="0">
                <a:solidFill>
                  <a:srgbClr val="FFFF00"/>
                </a:solidFill>
              </a:rPr>
              <a:t>পাঠ শিরোনাম ঃ  রেওয়ামিল </a:t>
            </a:r>
          </a:p>
          <a:p>
            <a:r>
              <a:rPr lang="bn-IN" sz="4000" dirty="0" smtClean="0">
                <a:solidFill>
                  <a:srgbClr val="FFFF00"/>
                </a:solidFill>
              </a:rPr>
              <a:t> সময়ঃ ৪০ মিনিট </a:t>
            </a:r>
          </a:p>
          <a:p>
            <a:r>
              <a:rPr lang="bn-IN" sz="4000" dirty="0" smtClean="0">
                <a:solidFill>
                  <a:srgbClr val="FFFF00"/>
                </a:solidFill>
              </a:rPr>
              <a:t> তারিখঃ ০২.০৬.২০২০ইং </a:t>
            </a:r>
            <a:endParaRPr lang="en-US" sz="4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heel(4)">
                                      <p:cBhvr>
                                        <p:cTn id="11" dur="2000"/>
                                        <p:tgtEl>
                                          <p:spTgt spid="8">
                                            <p:txEl>
                                              <p:pRg st="0" end="0"/>
                                            </p:txEl>
                                          </p:spTgt>
                                        </p:tgtEl>
                                      </p:cBhvr>
                                    </p:animEffect>
                                  </p:childTnLst>
                                </p:cTn>
                              </p:par>
                              <p:par>
                                <p:cTn id="12" presetID="21" presetClass="entr" presetSubtype="4"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heel(4)">
                                      <p:cBhvr>
                                        <p:cTn id="14" dur="2000"/>
                                        <p:tgtEl>
                                          <p:spTgt spid="8">
                                            <p:txEl>
                                              <p:pRg st="1" end="1"/>
                                            </p:txEl>
                                          </p:spTgt>
                                        </p:tgtEl>
                                      </p:cBhvr>
                                    </p:animEffect>
                                  </p:childTnLst>
                                </p:cTn>
                              </p:par>
                              <p:par>
                                <p:cTn id="15" presetID="21"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2000"/>
                                        <p:tgtEl>
                                          <p:spTgt spid="8">
                                            <p:txEl>
                                              <p:pRg st="2" end="2"/>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heel(4)">
                                      <p:cBhvr>
                                        <p:cTn id="20" dur="2000"/>
                                        <p:tgtEl>
                                          <p:spTgt spid="8">
                                            <p:txEl>
                                              <p:pRg st="3" end="3"/>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heel(4)">
                                      <p:cBhvr>
                                        <p:cTn id="23"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a:ln>
            <a:solidFill>
              <a:srgbClr val="FF0000"/>
            </a:solidFill>
          </a:ln>
        </p:spPr>
        <p:txBody>
          <a:bodyPr>
            <a:normAutofit/>
          </a:bodyPr>
          <a:lstStyle/>
          <a:p>
            <a:r>
              <a:rPr lang="bn-IN" sz="4000" dirty="0" smtClean="0"/>
              <a:t>আজকের পাঠ </a:t>
            </a:r>
            <a:endParaRPr lang="en-US" sz="4000" dirty="0"/>
          </a:p>
        </p:txBody>
      </p:sp>
      <p:sp>
        <p:nvSpPr>
          <p:cNvPr id="3" name="Content Placeholder 2"/>
          <p:cNvSpPr>
            <a:spLocks noGrp="1"/>
          </p:cNvSpPr>
          <p:nvPr>
            <p:ph idx="1"/>
          </p:nvPr>
        </p:nvSpPr>
        <p:spPr>
          <a:xfrm>
            <a:off x="0" y="1600200"/>
            <a:ext cx="8915400" cy="5029200"/>
          </a:xfrm>
          <a:blipFill>
            <a:blip r:embed="rId2"/>
            <a:tile tx="0" ty="0" sx="100000" sy="100000" flip="none" algn="tl"/>
          </a:blipFill>
        </p:spPr>
        <p:txBody>
          <a:bodyPr/>
          <a:lstStyle/>
          <a:p>
            <a:endParaRPr lang="en-US" dirty="0"/>
          </a:p>
        </p:txBody>
      </p:sp>
      <p:sp>
        <p:nvSpPr>
          <p:cNvPr id="4" name="Rounded Rectangle 3"/>
          <p:cNvSpPr/>
          <p:nvPr/>
        </p:nvSpPr>
        <p:spPr>
          <a:xfrm>
            <a:off x="0" y="5791200"/>
            <a:ext cx="8991600" cy="914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srgbClr val="FF0000"/>
                </a:solidFill>
              </a:rPr>
              <a:t> </a:t>
            </a:r>
            <a:r>
              <a:rPr lang="bn-IN" dirty="0" smtClean="0">
                <a:solidFill>
                  <a:srgbClr val="FF0000"/>
                </a:solidFill>
              </a:rPr>
              <a:t>                                                      </a:t>
            </a:r>
            <a:r>
              <a:rPr lang="bn-IN" dirty="0" smtClean="0">
                <a:solidFill>
                  <a:srgbClr val="002060"/>
                </a:solidFill>
              </a:rPr>
              <a:t>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a:t>
            </a:r>
            <a:endParaRPr lang="en-US" dirty="0"/>
          </a:p>
        </p:txBody>
      </p:sp>
      <p:sp>
        <p:nvSpPr>
          <p:cNvPr id="6" name="Oval 5"/>
          <p:cNvSpPr/>
          <p:nvPr/>
        </p:nvSpPr>
        <p:spPr>
          <a:xfrm>
            <a:off x="914400" y="1752600"/>
            <a:ext cx="6934200" cy="4038600"/>
          </a:xfrm>
          <a:prstGeom prst="ellipse">
            <a:avLst/>
          </a:prstGeom>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bn-IN" sz="8000" dirty="0" smtClean="0">
                <a:solidFill>
                  <a:srgbClr val="002060"/>
                </a:solidFill>
              </a:rPr>
              <a:t>রেওয়ামিল </a:t>
            </a:r>
            <a:endParaRPr lang="en-US" sz="8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a:blipFill>
            <a:blip r:embed="rId2"/>
            <a:tile tx="0" ty="0" sx="100000" sy="100000" flip="none" algn="tl"/>
          </a:blipFill>
          <a:ln>
            <a:solidFill>
              <a:srgbClr val="FF0000"/>
            </a:solidFill>
          </a:ln>
        </p:spPr>
        <p:txBody>
          <a:bodyPr>
            <a:normAutofit/>
          </a:bodyPr>
          <a:lstStyle/>
          <a:p>
            <a:r>
              <a:rPr lang="en-US" sz="4000" dirty="0" err="1" smtClean="0"/>
              <a:t>শিখনফল</a:t>
            </a:r>
            <a:r>
              <a:rPr lang="en-US" sz="4000" dirty="0" smtClean="0"/>
              <a:t> </a:t>
            </a:r>
            <a:endParaRPr lang="en-US" sz="4000" dirty="0"/>
          </a:p>
        </p:txBody>
      </p:sp>
      <p:sp>
        <p:nvSpPr>
          <p:cNvPr id="3" name="Content Placeholder 2"/>
          <p:cNvSpPr>
            <a:spLocks noGrp="1"/>
          </p:cNvSpPr>
          <p:nvPr>
            <p:ph idx="1"/>
          </p:nvPr>
        </p:nvSpPr>
        <p:spPr>
          <a:xfrm>
            <a:off x="152400" y="1447800"/>
            <a:ext cx="8991600" cy="5410200"/>
          </a:xfrm>
          <a:blipFill>
            <a:blip r:embed="rId3"/>
            <a:tile tx="0" ty="0" sx="100000" sy="100000" flip="none" algn="tl"/>
          </a:blipFill>
        </p:spPr>
        <p:style>
          <a:lnRef idx="2">
            <a:schemeClr val="accent2"/>
          </a:lnRef>
          <a:fillRef idx="1">
            <a:schemeClr val="lt1"/>
          </a:fillRef>
          <a:effectRef idx="0">
            <a:schemeClr val="accent2"/>
          </a:effectRef>
          <a:fontRef idx="minor">
            <a:schemeClr val="dk1"/>
          </a:fontRef>
        </p:style>
        <p:txBody>
          <a:bodyPr/>
          <a:lstStyle/>
          <a:p>
            <a:r>
              <a:rPr lang="bn-IN" dirty="0" smtClean="0"/>
              <a:t>                পাঠ শেষে শিক্ষার্থীরা- </a:t>
            </a:r>
          </a:p>
          <a:p>
            <a:endParaRPr lang="en-US" dirty="0"/>
          </a:p>
        </p:txBody>
      </p:sp>
      <p:sp>
        <p:nvSpPr>
          <p:cNvPr id="4" name="Rounded Rectangle 3"/>
          <p:cNvSpPr/>
          <p:nvPr/>
        </p:nvSpPr>
        <p:spPr>
          <a:xfrm>
            <a:off x="152400" y="5715000"/>
            <a:ext cx="8991600" cy="1143000"/>
          </a:xfrm>
          <a:prstGeom prst="round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solidFill>
                  <a:srgbClr val="002060"/>
                </a:solidFill>
              </a:rPr>
              <a:t>                                           </a:t>
            </a:r>
            <a:r>
              <a:rPr lang="bn-IN" dirty="0" smtClean="0">
                <a:solidFill>
                  <a:srgbClr val="002060"/>
                </a:solidFill>
              </a:rPr>
              <a:t>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a:t>
            </a:r>
            <a:endParaRPr lang="en-US" dirty="0">
              <a:solidFill>
                <a:srgbClr val="002060"/>
              </a:solidFill>
            </a:endParaRPr>
          </a:p>
        </p:txBody>
      </p:sp>
      <p:sp>
        <p:nvSpPr>
          <p:cNvPr id="6" name="Rounded Rectangle 5"/>
          <p:cNvSpPr/>
          <p:nvPr/>
        </p:nvSpPr>
        <p:spPr>
          <a:xfrm>
            <a:off x="609600" y="2057400"/>
            <a:ext cx="8229600" cy="3581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002060"/>
                </a:solidFill>
              </a:rPr>
              <a:t>০১।রেওয়ামিলের ধারণা লাভ করতে পারবে।</a:t>
            </a:r>
          </a:p>
          <a:p>
            <a:pPr algn="ctr"/>
            <a:r>
              <a:rPr lang="bn-IN" sz="2400" dirty="0" smtClean="0">
                <a:solidFill>
                  <a:srgbClr val="002060"/>
                </a:solidFill>
              </a:rPr>
              <a:t>০২।রেওয়ামিলের উদ্দেশ্যসমুহ বর্ণনা  করতে পারবে।</a:t>
            </a:r>
          </a:p>
          <a:p>
            <a:pPr algn="ctr"/>
            <a:r>
              <a:rPr lang="bn-IN" sz="2400" dirty="0" smtClean="0">
                <a:solidFill>
                  <a:srgbClr val="002060"/>
                </a:solidFill>
              </a:rPr>
              <a:t>০৩।রেওয়ামিলের নমুনা ছক ব্যাখ্যা করতে পারবে।</a:t>
            </a:r>
          </a:p>
          <a:p>
            <a:pPr algn="ctr"/>
            <a:r>
              <a:rPr lang="bn-IN" sz="2400" dirty="0" smtClean="0">
                <a:solidFill>
                  <a:srgbClr val="002060"/>
                </a:solidFill>
              </a:rPr>
              <a:t>০৪।রেওয়ামিলের ছকের বিভিন্ন ঘরের বর্ণনা করতে পারবে।</a:t>
            </a:r>
          </a:p>
          <a:p>
            <a:pPr algn="ctr"/>
            <a:r>
              <a:rPr lang="bn-IN" sz="2400" dirty="0" smtClean="0">
                <a:solidFill>
                  <a:srgbClr val="002060"/>
                </a:solidFill>
              </a:rPr>
              <a:t>০৫।রেওয়ামিলের প্রস্তুত প্রণালি ব্যাখ্যা  করতে পারবে। </a:t>
            </a:r>
          </a:p>
          <a:p>
            <a:pPr algn="ctr"/>
            <a:r>
              <a:rPr lang="bn-IN" sz="2400" dirty="0" smtClean="0">
                <a:solidFill>
                  <a:srgbClr val="002060"/>
                </a:solidFill>
              </a:rPr>
              <a:t>  </a:t>
            </a:r>
            <a:endParaRPr lang="en-US" sz="2400" dirty="0">
              <a:solidFill>
                <a:srgbClr val="002060"/>
              </a:solidFill>
            </a:endParaRPr>
          </a:p>
        </p:txBody>
      </p:sp>
      <p:sp>
        <p:nvSpPr>
          <p:cNvPr id="7" name="TextBox 6"/>
          <p:cNvSpPr txBox="1"/>
          <p:nvPr/>
        </p:nvSpPr>
        <p:spPr>
          <a:xfrm>
            <a:off x="2514600" y="2286000"/>
            <a:ext cx="36576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path" presetSubtype="0" accel="50000" decel="50000" fill="hold" nodeType="clickEffect">
                                  <p:stCondLst>
                                    <p:cond delay="0"/>
                                  </p:stCondLst>
                                  <p:childTnLst>
                                    <p:animMotion origin="layout" path="M 0 0  L 0.091 -0.04529  L 0.125 -0.16651  L 0.158 -0.04529  L 0.249 0  L 0.158 0.04529  L 0.125 0.16651  L 0.091 0.04529  L 0 0  Z" pathEditMode="relative" ptsTypes="">
                                      <p:cBhvr>
                                        <p:cTn id="16" dur="2000" fill="hold"/>
                                        <p:tgtEl>
                                          <p:spTgt spid="6">
                                            <p:txEl>
                                              <p:pRg st="0" end="0"/>
                                            </p:txEl>
                                          </p:spTgt>
                                        </p:tgtEl>
                                        <p:attrNameLst>
                                          <p:attrName>ppt_x</p:attrName>
                                          <p:attrName>ppt_y</p:attrName>
                                        </p:attrNameLst>
                                      </p:cBhvr>
                                    </p:animMotion>
                                  </p:childTnLst>
                                </p:cTn>
                              </p:par>
                              <p:par>
                                <p:cTn id="17" presetID="16" presetClass="path" presetSubtype="0" accel="50000" decel="50000" fill="hold" nodeType="withEffect">
                                  <p:stCondLst>
                                    <p:cond delay="0"/>
                                  </p:stCondLst>
                                  <p:childTnLst>
                                    <p:animMotion origin="layout" path="M 0 0  L 0.091 -0.04529  L 0.125 -0.16651  L 0.158 -0.04529  L 0.249 0  L 0.158 0.04529  L 0.125 0.16651  L 0.091 0.04529  L 0 0  Z" pathEditMode="relative" ptsTypes="">
                                      <p:cBhvr>
                                        <p:cTn id="18" dur="2000" fill="hold"/>
                                        <p:tgtEl>
                                          <p:spTgt spid="6">
                                            <p:txEl>
                                              <p:pRg st="1" end="1"/>
                                            </p:txEl>
                                          </p:spTgt>
                                        </p:tgtEl>
                                        <p:attrNameLst>
                                          <p:attrName>ppt_x</p:attrName>
                                          <p:attrName>ppt_y</p:attrName>
                                        </p:attrNameLst>
                                      </p:cBhvr>
                                    </p:animMotion>
                                  </p:childTnLst>
                                </p:cTn>
                              </p:par>
                              <p:par>
                                <p:cTn id="19" presetID="16" presetClass="path" presetSubtype="0" accel="50000" decel="50000" fill="hold" nodeType="withEffect">
                                  <p:stCondLst>
                                    <p:cond delay="0"/>
                                  </p:stCondLst>
                                  <p:childTnLst>
                                    <p:animMotion origin="layout" path="M 0 0  L 0.091 -0.04529  L 0.125 -0.16651  L 0.158 -0.04529  L 0.249 0  L 0.158 0.04529  L 0.125 0.16651  L 0.091 0.04529  L 0 0  Z" pathEditMode="relative" ptsTypes="">
                                      <p:cBhvr>
                                        <p:cTn id="20" dur="2000" fill="hold"/>
                                        <p:tgtEl>
                                          <p:spTgt spid="6">
                                            <p:txEl>
                                              <p:pRg st="2" end="2"/>
                                            </p:txEl>
                                          </p:spTgt>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7"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chemeClr val="tx1">
              <a:lumMod val="65000"/>
              <a:lumOff val="35000"/>
            </a:schemeClr>
          </a:solidFill>
          <a:ln>
            <a:solidFill>
              <a:srgbClr val="FF0000"/>
            </a:solidFill>
          </a:ln>
        </p:spPr>
        <p:txBody>
          <a:bodyPr>
            <a:normAutofit/>
          </a:bodyPr>
          <a:lstStyle/>
          <a:p>
            <a:r>
              <a:rPr lang="bn-IN" sz="4000" dirty="0" smtClean="0"/>
              <a:t>রেওয়ামিলের ধারণা</a:t>
            </a:r>
            <a:endParaRPr lang="en-US" sz="4000" dirty="0"/>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Rounded Rectangle 3"/>
          <p:cNvSpPr/>
          <p:nvPr/>
        </p:nvSpPr>
        <p:spPr>
          <a:xfrm>
            <a:off x="0" y="5715000"/>
            <a:ext cx="9144000" cy="11430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a:t>
            </a:r>
            <a:endParaRPr lang="en-US" dirty="0">
              <a:solidFill>
                <a:srgbClr val="002060"/>
              </a:solidFill>
            </a:endParaRPr>
          </a:p>
        </p:txBody>
      </p:sp>
      <p:sp>
        <p:nvSpPr>
          <p:cNvPr id="9" name="Rectangle 8"/>
          <p:cNvSpPr/>
          <p:nvPr/>
        </p:nvSpPr>
        <p:spPr>
          <a:xfrm>
            <a:off x="533400" y="1828800"/>
            <a:ext cx="7924800" cy="3505200"/>
          </a:xfrm>
          <a:prstGeom prst="rect">
            <a:avLst/>
          </a:prstGeom>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err="1" smtClean="0">
                <a:solidFill>
                  <a:srgbClr val="002060"/>
                </a:solidFill>
              </a:rPr>
              <a:t>খতিয়ানের</a:t>
            </a:r>
            <a:r>
              <a:rPr lang="en-US" sz="2400" dirty="0" smtClean="0">
                <a:solidFill>
                  <a:srgbClr val="002060"/>
                </a:solidFill>
              </a:rPr>
              <a:t> </a:t>
            </a:r>
            <a:r>
              <a:rPr lang="en-US" sz="2400" dirty="0" err="1" smtClean="0">
                <a:solidFill>
                  <a:srgbClr val="002060"/>
                </a:solidFill>
              </a:rPr>
              <a:t>হিসাবগুলো</a:t>
            </a:r>
            <a:r>
              <a:rPr lang="en-US" sz="2400" dirty="0" smtClean="0">
                <a:solidFill>
                  <a:srgbClr val="002060"/>
                </a:solidFill>
              </a:rPr>
              <a:t> র </a:t>
            </a:r>
            <a:r>
              <a:rPr lang="en-US" sz="2400" dirty="0" err="1" smtClean="0">
                <a:solidFill>
                  <a:srgbClr val="002060"/>
                </a:solidFill>
              </a:rPr>
              <a:t>গাণিতিক</a:t>
            </a:r>
            <a:r>
              <a:rPr lang="en-US" sz="2400" dirty="0" smtClean="0">
                <a:solidFill>
                  <a:srgbClr val="002060"/>
                </a:solidFill>
              </a:rPr>
              <a:t> </a:t>
            </a:r>
            <a:r>
              <a:rPr lang="en-US" sz="2400" dirty="0" err="1" smtClean="0">
                <a:solidFill>
                  <a:srgbClr val="002060"/>
                </a:solidFill>
              </a:rPr>
              <a:t>নি</a:t>
            </a:r>
            <a:r>
              <a:rPr lang="bn-IN" sz="2400" dirty="0" smtClean="0">
                <a:solidFill>
                  <a:srgbClr val="002060"/>
                </a:solidFill>
              </a:rPr>
              <a:t>র্ভুলতা যাচাই করার জন্য কোনো নির্দিষ্ট দিনে একখানা পৃ্থক খাতায় বা কাগজে সকল হিসাবের উদ্বত্তগুলোকে ডেবিট ও ক্রেডিট এই দুই ভাগে বিভক্ত করে যে বিবরণী প্রস্তুত করা হয়,তাকেই রেওয়ামিল বলে।রেওয়ামিলের ডেবিট দিকের যোগফল ক্রেডিট দিকের যোগফলের সমান হলে সাধারণ ধরে নেওয়া হয় য যে, খতিয়ানের কোনো গাণিতিক ভুল নেই। অপর পক্ষে দুই দিকের যোগফল সমান না হলে বুঝতে হবে দু তরফা দাখিলা অনুসারে হিসাব  সংরক্ষণে কোন ভুল- এুটি আছে। </a:t>
            </a:r>
            <a:endParaRPr lang="en-US" sz="2400" dirty="0">
              <a:solidFill>
                <a:srgbClr val="00206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4)">
                                      <p:cBhvr>
                                        <p:cTn id="1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blipFill>
            <a:blip r:embed="rId2"/>
            <a:tile tx="0" ty="0" sx="100000" sy="100000" flip="none" algn="tl"/>
          </a:blipFill>
        </p:spPr>
        <p:txBody>
          <a:bodyPr>
            <a:normAutofit/>
          </a:bodyPr>
          <a:lstStyle/>
          <a:p>
            <a:r>
              <a:rPr lang="en-US" sz="4000" dirty="0" err="1" smtClean="0">
                <a:solidFill>
                  <a:srgbClr val="FFFF00"/>
                </a:solidFill>
              </a:rPr>
              <a:t>রেওয়ামিলের</a:t>
            </a:r>
            <a:r>
              <a:rPr lang="en-US" sz="4000" dirty="0" smtClean="0">
                <a:solidFill>
                  <a:srgbClr val="FFFF00"/>
                </a:solidFill>
              </a:rPr>
              <a:t> </a:t>
            </a:r>
            <a:r>
              <a:rPr lang="en-US" sz="4000" dirty="0" err="1" smtClean="0">
                <a:solidFill>
                  <a:srgbClr val="FFFF00"/>
                </a:solidFill>
              </a:rPr>
              <a:t>উদ্দেশ্য</a:t>
            </a:r>
            <a:r>
              <a:rPr lang="bn-IN" sz="4000" dirty="0" smtClean="0">
                <a:solidFill>
                  <a:srgbClr val="FFFF00"/>
                </a:solidFill>
              </a:rPr>
              <a:t>েসমূহ </a:t>
            </a:r>
            <a:r>
              <a:rPr lang="en-US" sz="4000" dirty="0" smtClean="0">
                <a:solidFill>
                  <a:srgbClr val="FFFF00"/>
                </a:solidFill>
              </a:rPr>
              <a:t> </a:t>
            </a:r>
            <a:endParaRPr lang="en-US" sz="4000" dirty="0">
              <a:solidFill>
                <a:srgbClr val="FFFF00"/>
              </a:solidFill>
            </a:endParaRPr>
          </a:p>
        </p:txBody>
      </p:sp>
      <p:sp>
        <p:nvSpPr>
          <p:cNvPr id="3" name="Content Placeholder 2"/>
          <p:cNvSpPr>
            <a:spLocks noGrp="1"/>
          </p:cNvSpPr>
          <p:nvPr>
            <p:ph idx="1"/>
          </p:nvPr>
        </p:nvSpPr>
        <p:spPr>
          <a:xfrm>
            <a:off x="0" y="1600200"/>
            <a:ext cx="8915400" cy="5257800"/>
          </a:xfrm>
          <a:blipFill>
            <a:blip r:embed="rId3"/>
            <a:tile tx="0" ty="0" sx="100000" sy="100000" flip="none" algn="tl"/>
          </a:blipFill>
          <a:ln>
            <a:solidFill>
              <a:srgbClr val="FF0000"/>
            </a:solidFill>
          </a:ln>
        </p:spPr>
        <p:txBody>
          <a:bodyPr/>
          <a:lstStyle/>
          <a:p>
            <a:endParaRPr lang="en-US" dirty="0"/>
          </a:p>
        </p:txBody>
      </p:sp>
      <p:sp>
        <p:nvSpPr>
          <p:cNvPr id="4" name="Rounded Rectangle 3"/>
          <p:cNvSpPr/>
          <p:nvPr/>
        </p:nvSpPr>
        <p:spPr>
          <a:xfrm>
            <a:off x="0" y="5943600"/>
            <a:ext cx="8991600" cy="914400"/>
          </a:xfrm>
          <a:prstGeom prst="round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a:t>
            </a:r>
            <a:endParaRPr lang="en-US" dirty="0">
              <a:solidFill>
                <a:srgbClr val="002060"/>
              </a:solidFill>
            </a:endParaRPr>
          </a:p>
        </p:txBody>
      </p:sp>
      <p:sp>
        <p:nvSpPr>
          <p:cNvPr id="5" name="Oval 4"/>
          <p:cNvSpPr/>
          <p:nvPr/>
        </p:nvSpPr>
        <p:spPr>
          <a:xfrm>
            <a:off x="0" y="1600200"/>
            <a:ext cx="4648200" cy="15240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00B0F0"/>
                </a:solidFill>
              </a:rPr>
              <a:t>হিসাবের গাণিতিক শুদ্ধতা যাচাই </a:t>
            </a:r>
            <a:endParaRPr lang="en-US" sz="2400" dirty="0">
              <a:solidFill>
                <a:srgbClr val="00B0F0"/>
              </a:solidFill>
            </a:endParaRPr>
          </a:p>
        </p:txBody>
      </p:sp>
      <p:sp>
        <p:nvSpPr>
          <p:cNvPr id="6" name="Oval 5"/>
          <p:cNvSpPr/>
          <p:nvPr/>
        </p:nvSpPr>
        <p:spPr>
          <a:xfrm>
            <a:off x="0" y="3124200"/>
            <a:ext cx="4495800" cy="14478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FF0000"/>
                </a:solidFill>
              </a:rPr>
              <a:t>আর্থিক বিবরণী প্রস্তুতকরণ </a:t>
            </a:r>
            <a:endParaRPr lang="en-US" sz="2400" dirty="0">
              <a:solidFill>
                <a:srgbClr val="FF0000"/>
              </a:solidFill>
            </a:endParaRPr>
          </a:p>
        </p:txBody>
      </p:sp>
      <p:sp>
        <p:nvSpPr>
          <p:cNvPr id="7" name="Oval 6"/>
          <p:cNvSpPr/>
          <p:nvPr/>
        </p:nvSpPr>
        <p:spPr>
          <a:xfrm>
            <a:off x="0" y="4572000"/>
            <a:ext cx="4419600" cy="13716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chemeClr val="tx1">
                    <a:lumMod val="75000"/>
                    <a:lumOff val="25000"/>
                  </a:schemeClr>
                </a:solidFill>
              </a:rPr>
              <a:t>ভুলএুটি উদ্ঘাটন </a:t>
            </a:r>
            <a:endParaRPr lang="en-US" sz="2400" dirty="0">
              <a:solidFill>
                <a:schemeClr val="tx1">
                  <a:lumMod val="75000"/>
                  <a:lumOff val="25000"/>
                </a:schemeClr>
              </a:solidFill>
            </a:endParaRPr>
          </a:p>
        </p:txBody>
      </p:sp>
      <p:sp>
        <p:nvSpPr>
          <p:cNvPr id="8" name="Oval 7"/>
          <p:cNvSpPr/>
          <p:nvPr/>
        </p:nvSpPr>
        <p:spPr>
          <a:xfrm>
            <a:off x="4495800" y="1524000"/>
            <a:ext cx="4343400" cy="13716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0070C0"/>
                </a:solidFill>
              </a:rPr>
              <a:t>দুতরফা দাখিলা পদ্ধতির প্রয়োগ </a:t>
            </a:r>
            <a:endParaRPr lang="en-US" sz="2400" dirty="0">
              <a:solidFill>
                <a:srgbClr val="0070C0"/>
              </a:solidFill>
            </a:endParaRPr>
          </a:p>
        </p:txBody>
      </p:sp>
      <p:sp>
        <p:nvSpPr>
          <p:cNvPr id="9" name="Oval 8"/>
          <p:cNvSpPr/>
          <p:nvPr/>
        </p:nvSpPr>
        <p:spPr>
          <a:xfrm>
            <a:off x="4419600" y="2819400"/>
            <a:ext cx="4495800" cy="16764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002060"/>
                </a:solidFill>
              </a:rPr>
              <a:t>আর্থিক বিবরণী প্রস্তুতের সময় ও শ্রমের অবচয় রোধ </a:t>
            </a:r>
            <a:endParaRPr lang="en-US" sz="2400" dirty="0">
              <a:solidFill>
                <a:srgbClr val="002060"/>
              </a:solidFill>
            </a:endParaRPr>
          </a:p>
        </p:txBody>
      </p:sp>
      <p:sp>
        <p:nvSpPr>
          <p:cNvPr id="10" name="Oval 9"/>
          <p:cNvSpPr/>
          <p:nvPr/>
        </p:nvSpPr>
        <p:spPr>
          <a:xfrm>
            <a:off x="4343400" y="4495800"/>
            <a:ext cx="4648200" cy="14478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7030A0"/>
                </a:solidFill>
              </a:rPr>
              <a:t>আর্থিক অবস্থা সম্পর্কে ধারণা  </a:t>
            </a:r>
            <a:endParaRPr lang="en-US" sz="24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0" fill="hold"/>
                                        <p:tgtEl>
                                          <p:spTgt spid="8"/>
                                        </p:tgtEl>
                                        <p:attrNameLst>
                                          <p:attrName>ppt_x</p:attrName>
                                        </p:attrNameLst>
                                      </p:cBhvr>
                                      <p:tavLst>
                                        <p:tav tm="0">
                                          <p:val>
                                            <p:strVal val="#ppt_x"/>
                                          </p:val>
                                        </p:tav>
                                        <p:tav tm="100000">
                                          <p:val>
                                            <p:strVal val="#ppt_x"/>
                                          </p:val>
                                        </p:tav>
                                      </p:tavLst>
                                    </p:anim>
                                    <p:anim calcmode="lin" valueType="num">
                                      <p:cBhvr additive="base">
                                        <p:cTn id="19"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0" fill="hold"/>
                                        <p:tgtEl>
                                          <p:spTgt spid="6"/>
                                        </p:tgtEl>
                                        <p:attrNameLst>
                                          <p:attrName>ppt_x</p:attrName>
                                        </p:attrNameLst>
                                      </p:cBhvr>
                                      <p:tavLst>
                                        <p:tav tm="0">
                                          <p:val>
                                            <p:strVal val="#ppt_x"/>
                                          </p:val>
                                        </p:tav>
                                        <p:tav tm="100000">
                                          <p:val>
                                            <p:strVal val="#ppt_x"/>
                                          </p:val>
                                        </p:tav>
                                      </p:tavLst>
                                    </p:anim>
                                    <p:anim calcmode="lin" valueType="num">
                                      <p:cBhvr additive="base">
                                        <p:cTn id="25"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0" fill="hold"/>
                                        <p:tgtEl>
                                          <p:spTgt spid="9"/>
                                        </p:tgtEl>
                                        <p:attrNameLst>
                                          <p:attrName>ppt_x</p:attrName>
                                        </p:attrNameLst>
                                      </p:cBhvr>
                                      <p:tavLst>
                                        <p:tav tm="0">
                                          <p:val>
                                            <p:strVal val="#ppt_x"/>
                                          </p:val>
                                        </p:tav>
                                        <p:tav tm="100000">
                                          <p:val>
                                            <p:strVal val="#ppt_x"/>
                                          </p:val>
                                        </p:tav>
                                      </p:tavLst>
                                    </p:anim>
                                    <p:anim calcmode="lin" valueType="num">
                                      <p:cBhvr additive="base">
                                        <p:cTn id="31"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0" fill="hold"/>
                                        <p:tgtEl>
                                          <p:spTgt spid="7"/>
                                        </p:tgtEl>
                                        <p:attrNameLst>
                                          <p:attrName>ppt_x</p:attrName>
                                        </p:attrNameLst>
                                      </p:cBhvr>
                                      <p:tavLst>
                                        <p:tav tm="0">
                                          <p:val>
                                            <p:strVal val="#ppt_x"/>
                                          </p:val>
                                        </p:tav>
                                        <p:tav tm="100000">
                                          <p:val>
                                            <p:strVal val="#ppt_x"/>
                                          </p:val>
                                        </p:tav>
                                      </p:tavLst>
                                    </p:anim>
                                    <p:anim calcmode="lin" valueType="num">
                                      <p:cBhvr additive="base">
                                        <p:cTn id="37"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0" fill="hold"/>
                                        <p:tgtEl>
                                          <p:spTgt spid="10"/>
                                        </p:tgtEl>
                                        <p:attrNameLst>
                                          <p:attrName>ppt_x</p:attrName>
                                        </p:attrNameLst>
                                      </p:cBhvr>
                                      <p:tavLst>
                                        <p:tav tm="0">
                                          <p:val>
                                            <p:strVal val="#ppt_x"/>
                                          </p:val>
                                        </p:tav>
                                        <p:tav tm="100000">
                                          <p:val>
                                            <p:strVal val="#ppt_x"/>
                                          </p:val>
                                        </p:tav>
                                      </p:tavLst>
                                    </p:anim>
                                    <p:anim calcmode="lin" valueType="num">
                                      <p:cBhvr additive="base">
                                        <p:cTn id="43"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92D050"/>
          </a:solidFill>
          <a:ln>
            <a:solidFill>
              <a:srgbClr val="FF0000"/>
            </a:solidFill>
          </a:ln>
        </p:spPr>
        <p:txBody>
          <a:bodyPr>
            <a:normAutofit/>
          </a:bodyPr>
          <a:lstStyle/>
          <a:p>
            <a:r>
              <a:rPr lang="bn-IN" dirty="0" smtClean="0"/>
              <a:t>রেওয়ামিলের নমুনা ছক </a:t>
            </a:r>
            <a:endParaRPr lang="en-US" dirty="0"/>
          </a:p>
        </p:txBody>
      </p:sp>
      <p:sp>
        <p:nvSpPr>
          <p:cNvPr id="3" name="Content Placeholder 2"/>
          <p:cNvSpPr>
            <a:spLocks noGrp="1"/>
          </p:cNvSpPr>
          <p:nvPr>
            <p:ph idx="1"/>
          </p:nvPr>
        </p:nvSpPr>
        <p:spPr>
          <a:xfrm>
            <a:off x="0" y="1600200"/>
            <a:ext cx="8991600" cy="5029200"/>
          </a:xfrm>
        </p:spPr>
        <p:txBody>
          <a:bodyPr>
            <a:normAutofit/>
          </a:bodyPr>
          <a:lstStyle/>
          <a:p>
            <a:r>
              <a:rPr lang="bn-IN" sz="2800" dirty="0" smtClean="0"/>
              <a:t>      </a:t>
            </a:r>
            <a:r>
              <a:rPr lang="en-US" sz="2800" smtClean="0">
                <a:solidFill>
                  <a:schemeClr val="tx1">
                    <a:lumMod val="85000"/>
                    <a:lumOff val="15000"/>
                  </a:schemeClr>
                </a:solidFill>
              </a:rPr>
              <a:t>                     </a:t>
            </a:r>
            <a:r>
              <a:rPr lang="bn-IN" sz="2800" smtClean="0">
                <a:solidFill>
                  <a:schemeClr val="tx1">
                    <a:lumMod val="85000"/>
                    <a:lumOff val="15000"/>
                  </a:schemeClr>
                </a:solidFill>
              </a:rPr>
              <a:t>সাফা </a:t>
            </a:r>
            <a:r>
              <a:rPr lang="bn-IN" sz="2800" dirty="0" smtClean="0">
                <a:solidFill>
                  <a:schemeClr val="tx1">
                    <a:lumMod val="85000"/>
                    <a:lumOff val="15000"/>
                  </a:schemeClr>
                </a:solidFill>
              </a:rPr>
              <a:t>এন্ড সাইফা এন্টারপ্রাইজ </a:t>
            </a:r>
          </a:p>
          <a:p>
            <a:r>
              <a:rPr lang="bn-IN" sz="2800" dirty="0" smtClean="0">
                <a:solidFill>
                  <a:schemeClr val="tx1">
                    <a:lumMod val="85000"/>
                    <a:lumOff val="15000"/>
                  </a:schemeClr>
                </a:solidFill>
              </a:rPr>
              <a:t>                              রেওয়ামিল</a:t>
            </a:r>
          </a:p>
          <a:p>
            <a:r>
              <a:rPr lang="bn-IN" sz="2800" dirty="0" smtClean="0">
                <a:solidFill>
                  <a:schemeClr val="tx1">
                    <a:lumMod val="85000"/>
                    <a:lumOff val="15000"/>
                  </a:schemeClr>
                </a:solidFill>
              </a:rPr>
              <a:t>                 ২০১৯সালের ৩১ ডিসেম্বর </a:t>
            </a:r>
          </a:p>
          <a:p>
            <a:endParaRPr lang="bn-IN" sz="2800" dirty="0" smtClean="0"/>
          </a:p>
          <a:p>
            <a:endParaRPr lang="bn-IN" sz="2800" dirty="0" smtClean="0"/>
          </a:p>
          <a:p>
            <a:endParaRPr lang="bn-IN" sz="2800" dirty="0" smtClean="0"/>
          </a:p>
          <a:p>
            <a:r>
              <a:rPr lang="bn-IN" sz="2000" dirty="0" smtClean="0"/>
              <a:t>যেহেতু রেওয়ামিল হিসাবের কোন অংশ নয়,সেহেতু রেওয়ামিলের কোন স্বীকৃ্ত ছক নেই।তাছাড়া </a:t>
            </a:r>
            <a:r>
              <a:rPr lang="en-US" sz="2800" dirty="0" smtClean="0">
                <a:solidFill>
                  <a:srgbClr val="FF0000"/>
                </a:solidFill>
              </a:rPr>
              <a:t>IASC</a:t>
            </a:r>
            <a:r>
              <a:rPr lang="en-US" sz="2400" dirty="0" smtClean="0">
                <a:solidFill>
                  <a:srgbClr val="FF0000"/>
                </a:solidFill>
              </a:rPr>
              <a:t>(International Accounting standard Committee</a:t>
            </a:r>
            <a:r>
              <a:rPr lang="en-US" sz="2000" dirty="0" smtClean="0">
                <a:solidFill>
                  <a:srgbClr val="FF0000"/>
                </a:solidFill>
              </a:rPr>
              <a:t>) </a:t>
            </a:r>
            <a:r>
              <a:rPr lang="en-US" sz="2000" dirty="0" err="1" smtClean="0"/>
              <a:t>কোন</a:t>
            </a:r>
            <a:r>
              <a:rPr lang="en-US" sz="2000" dirty="0" smtClean="0"/>
              <a:t> </a:t>
            </a:r>
            <a:r>
              <a:rPr lang="en-US" sz="2000" dirty="0" err="1" smtClean="0"/>
              <a:t>সুনি</a:t>
            </a:r>
            <a:r>
              <a:rPr lang="bn-IN" sz="2000" dirty="0" smtClean="0"/>
              <a:t>র্দিষ্ট ছক প্রদান করেনি।উল্লেখিত ছকটিকেই বহুল ব্যবহার করা হয়।  </a:t>
            </a:r>
          </a:p>
        </p:txBody>
      </p:sp>
      <p:sp>
        <p:nvSpPr>
          <p:cNvPr id="4" name="Rectangle 3"/>
          <p:cNvSpPr/>
          <p:nvPr/>
        </p:nvSpPr>
        <p:spPr>
          <a:xfrm>
            <a:off x="0" y="5791200"/>
            <a:ext cx="9144000" cy="9144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dirty="0" smtClean="0">
                <a:solidFill>
                  <a:srgbClr val="002060"/>
                </a:solidFill>
              </a:rPr>
              <a:t>                                                          এম সাখাওয়াত হোসেন </a:t>
            </a:r>
          </a:p>
          <a:p>
            <a:r>
              <a:rPr lang="bn-IN" dirty="0" smtClean="0">
                <a:solidFill>
                  <a:srgbClr val="002060"/>
                </a:solidFill>
              </a:rPr>
              <a:t>      </a:t>
            </a:r>
            <a:r>
              <a:rPr lang="en-US" dirty="0" smtClean="0">
                <a:solidFill>
                  <a:srgbClr val="002060"/>
                </a:solidFill>
              </a:rPr>
              <a:t>                                                          </a:t>
            </a:r>
            <a:r>
              <a:rPr lang="bn-IN" dirty="0" smtClean="0">
                <a:solidFill>
                  <a:srgbClr val="002060"/>
                </a:solidFill>
              </a:rPr>
              <a:t> সহকারি শিক্ষক  (ব্যবসায় শিক্ষা ) </a:t>
            </a:r>
          </a:p>
          <a:p>
            <a:r>
              <a:rPr lang="en-US" dirty="0" smtClean="0">
                <a:solidFill>
                  <a:srgbClr val="002060"/>
                </a:solidFill>
              </a:rPr>
              <a:t>                                                              </a:t>
            </a:r>
            <a:r>
              <a:rPr lang="bn-IN" dirty="0" smtClean="0">
                <a:solidFill>
                  <a:srgbClr val="002060"/>
                </a:solidFill>
              </a:rPr>
              <a:t>মোক্তাল হোসেন উচ্চ বিদ্যালয়  সদর ,নেত্রকোনা  </a:t>
            </a:r>
            <a:endParaRPr lang="en-US" dirty="0">
              <a:solidFill>
                <a:srgbClr val="002060"/>
              </a:solidFill>
            </a:endParaRPr>
          </a:p>
        </p:txBody>
      </p:sp>
      <p:sp>
        <p:nvSpPr>
          <p:cNvPr id="6" name="Rounded Rectangle 5"/>
          <p:cNvSpPr/>
          <p:nvPr/>
        </p:nvSpPr>
        <p:spPr>
          <a:xfrm>
            <a:off x="0" y="3429000"/>
            <a:ext cx="9144000" cy="533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t> </a:t>
            </a:r>
            <a:endParaRPr lang="en-US" dirty="0"/>
          </a:p>
        </p:txBody>
      </p:sp>
      <p:sp>
        <p:nvSpPr>
          <p:cNvPr id="7" name="Rounded Rectangle 6"/>
          <p:cNvSpPr/>
          <p:nvPr/>
        </p:nvSpPr>
        <p:spPr>
          <a:xfrm>
            <a:off x="0" y="3962400"/>
            <a:ext cx="9144000" cy="457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1905000" y="3429000"/>
            <a:ext cx="45719" cy="9906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flipH="1">
            <a:off x="4267197" y="3429000"/>
            <a:ext cx="45719" cy="9906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5288281" y="3429000"/>
            <a:ext cx="45719" cy="9906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7010400" y="3352800"/>
            <a:ext cx="45719" cy="10668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flipH="1">
            <a:off x="-1" y="3429000"/>
            <a:ext cx="1981200" cy="400110"/>
          </a:xfrm>
          <a:prstGeom prst="rect">
            <a:avLst/>
          </a:prstGeom>
          <a:noFill/>
        </p:spPr>
        <p:txBody>
          <a:bodyPr wrap="square" rtlCol="0">
            <a:spAutoFit/>
          </a:bodyPr>
          <a:lstStyle/>
          <a:p>
            <a:r>
              <a:rPr lang="bn-IN" sz="2000" dirty="0" smtClean="0"/>
              <a:t>ক্রমিক/কোড নং </a:t>
            </a:r>
            <a:endParaRPr lang="en-US" sz="2000" dirty="0"/>
          </a:p>
        </p:txBody>
      </p:sp>
      <p:sp>
        <p:nvSpPr>
          <p:cNvPr id="15" name="TextBox 14"/>
          <p:cNvSpPr txBox="1"/>
          <p:nvPr/>
        </p:nvSpPr>
        <p:spPr>
          <a:xfrm>
            <a:off x="1981200" y="3429000"/>
            <a:ext cx="2362200" cy="400110"/>
          </a:xfrm>
          <a:prstGeom prst="rect">
            <a:avLst/>
          </a:prstGeom>
          <a:noFill/>
        </p:spPr>
        <p:txBody>
          <a:bodyPr wrap="square" rtlCol="0">
            <a:spAutoFit/>
          </a:bodyPr>
          <a:lstStyle/>
          <a:p>
            <a:r>
              <a:rPr lang="bn-IN" sz="2000" dirty="0" smtClean="0"/>
              <a:t>হিসাবের শিরোনাম </a:t>
            </a:r>
            <a:endParaRPr lang="en-US" sz="2000" dirty="0"/>
          </a:p>
        </p:txBody>
      </p:sp>
      <p:sp>
        <p:nvSpPr>
          <p:cNvPr id="16" name="TextBox 15"/>
          <p:cNvSpPr txBox="1"/>
          <p:nvPr/>
        </p:nvSpPr>
        <p:spPr>
          <a:xfrm>
            <a:off x="4495800" y="3581400"/>
            <a:ext cx="685800" cy="400110"/>
          </a:xfrm>
          <a:prstGeom prst="rect">
            <a:avLst/>
          </a:prstGeom>
          <a:noFill/>
        </p:spPr>
        <p:txBody>
          <a:bodyPr wrap="square" rtlCol="0">
            <a:spAutoFit/>
          </a:bodyPr>
          <a:lstStyle/>
          <a:p>
            <a:r>
              <a:rPr lang="bn-IN" sz="2000" dirty="0" smtClean="0"/>
              <a:t>খঃপৃ</a:t>
            </a:r>
            <a:endParaRPr lang="en-US" sz="2000" dirty="0"/>
          </a:p>
        </p:txBody>
      </p:sp>
      <p:sp>
        <p:nvSpPr>
          <p:cNvPr id="17" name="TextBox 16"/>
          <p:cNvSpPr txBox="1"/>
          <p:nvPr/>
        </p:nvSpPr>
        <p:spPr>
          <a:xfrm>
            <a:off x="5410200" y="3505200"/>
            <a:ext cx="1600200" cy="400110"/>
          </a:xfrm>
          <a:prstGeom prst="rect">
            <a:avLst/>
          </a:prstGeom>
          <a:noFill/>
        </p:spPr>
        <p:txBody>
          <a:bodyPr wrap="square" rtlCol="0">
            <a:spAutoFit/>
          </a:bodyPr>
          <a:lstStyle/>
          <a:p>
            <a:r>
              <a:rPr lang="bn-IN" sz="2000" dirty="0" smtClean="0"/>
              <a:t>ডেবিট টাকা </a:t>
            </a:r>
            <a:endParaRPr lang="en-US" sz="2000" dirty="0"/>
          </a:p>
        </p:txBody>
      </p:sp>
      <p:sp>
        <p:nvSpPr>
          <p:cNvPr id="18" name="TextBox 17"/>
          <p:cNvSpPr txBox="1"/>
          <p:nvPr/>
        </p:nvSpPr>
        <p:spPr>
          <a:xfrm>
            <a:off x="7162800" y="3429000"/>
            <a:ext cx="1600200" cy="400110"/>
          </a:xfrm>
          <a:prstGeom prst="rect">
            <a:avLst/>
          </a:prstGeom>
          <a:noFill/>
        </p:spPr>
        <p:txBody>
          <a:bodyPr wrap="square" rtlCol="0">
            <a:spAutoFit/>
          </a:bodyPr>
          <a:lstStyle/>
          <a:p>
            <a:r>
              <a:rPr lang="bn-IN" sz="2000" dirty="0" smtClean="0"/>
              <a:t>ক্রেডিট টাকা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0" fill="hold"/>
                                        <p:tgtEl>
                                          <p:spTgt spid="6"/>
                                        </p:tgtEl>
                                        <p:attrNameLst>
                                          <p:attrName>ppt_x</p:attrName>
                                        </p:attrNameLst>
                                      </p:cBhvr>
                                      <p:tavLst>
                                        <p:tav tm="0">
                                          <p:val>
                                            <p:strVal val="#ppt_x"/>
                                          </p:val>
                                        </p:tav>
                                        <p:tav tm="100000">
                                          <p:val>
                                            <p:strVal val="#ppt_x"/>
                                          </p:val>
                                        </p:tav>
                                      </p:tavLst>
                                    </p:anim>
                                    <p:anim calcmode="lin" valueType="num">
                                      <p:cBhvr additive="base">
                                        <p:cTn id="27"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amond(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0" fill="hold"/>
                                        <p:tgtEl>
                                          <p:spTgt spid="15"/>
                                        </p:tgtEl>
                                        <p:attrNameLst>
                                          <p:attrName>ppt_x</p:attrName>
                                        </p:attrNameLst>
                                      </p:cBhvr>
                                      <p:tavLst>
                                        <p:tav tm="0">
                                          <p:val>
                                            <p:strVal val="#ppt_x"/>
                                          </p:val>
                                        </p:tav>
                                        <p:tav tm="100000">
                                          <p:val>
                                            <p:strVal val="#ppt_x"/>
                                          </p:val>
                                        </p:tav>
                                      </p:tavLst>
                                    </p:anim>
                                    <p:anim calcmode="lin" valueType="num">
                                      <p:cBhvr additive="base">
                                        <p:cTn id="38"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0" fill="hold"/>
                                        <p:tgtEl>
                                          <p:spTgt spid="16"/>
                                        </p:tgtEl>
                                        <p:attrNameLst>
                                          <p:attrName>ppt_x</p:attrName>
                                        </p:attrNameLst>
                                      </p:cBhvr>
                                      <p:tavLst>
                                        <p:tav tm="0">
                                          <p:val>
                                            <p:strVal val="#ppt_x"/>
                                          </p:val>
                                        </p:tav>
                                        <p:tav tm="100000">
                                          <p:val>
                                            <p:strVal val="#ppt_x"/>
                                          </p:val>
                                        </p:tav>
                                      </p:tavLst>
                                    </p:anim>
                                    <p:anim calcmode="lin" valueType="num">
                                      <p:cBhvr additive="base">
                                        <p:cTn id="44"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0" fill="hold"/>
                                        <p:tgtEl>
                                          <p:spTgt spid="17"/>
                                        </p:tgtEl>
                                        <p:attrNameLst>
                                          <p:attrName>ppt_x</p:attrName>
                                        </p:attrNameLst>
                                      </p:cBhvr>
                                      <p:tavLst>
                                        <p:tav tm="0">
                                          <p:val>
                                            <p:strVal val="#ppt_x"/>
                                          </p:val>
                                        </p:tav>
                                        <p:tav tm="100000">
                                          <p:val>
                                            <p:strVal val="#ppt_x"/>
                                          </p:val>
                                        </p:tav>
                                      </p:tavLst>
                                    </p:anim>
                                    <p:anim calcmode="lin" valueType="num">
                                      <p:cBhvr additive="base">
                                        <p:cTn id="50"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0" fill="hold"/>
                                        <p:tgtEl>
                                          <p:spTgt spid="18"/>
                                        </p:tgtEl>
                                        <p:attrNameLst>
                                          <p:attrName>ppt_x</p:attrName>
                                        </p:attrNameLst>
                                      </p:cBhvr>
                                      <p:tavLst>
                                        <p:tav tm="0">
                                          <p:val>
                                            <p:strVal val="#ppt_x"/>
                                          </p:val>
                                        </p:tav>
                                        <p:tav tm="100000">
                                          <p:val>
                                            <p:strVal val="#ppt_x"/>
                                          </p:val>
                                        </p:tav>
                                      </p:tavLst>
                                    </p:anim>
                                    <p:anim calcmode="lin" valueType="num">
                                      <p:cBhvr additive="base">
                                        <p:cTn id="56"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dissolve">
                                      <p:cBhvr>
                                        <p:cTn id="6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1">
              <a:lumMod val="75000"/>
              <a:lumOff val="25000"/>
            </a:schemeClr>
          </a:solidFill>
          <a:ln>
            <a:solidFill>
              <a:srgbClr val="FF0000"/>
            </a:solidFill>
          </a:ln>
        </p:spPr>
        <p:txBody>
          <a:bodyPr>
            <a:normAutofit/>
          </a:bodyPr>
          <a:lstStyle/>
          <a:p>
            <a:r>
              <a:rPr lang="bn-IN" sz="3200" dirty="0" smtClean="0">
                <a:solidFill>
                  <a:srgbClr val="92D050"/>
                </a:solidFill>
              </a:rPr>
              <a:t>রেওয়ামিলের ছকের বিভিন্ন ঘরের বর্ণনা </a:t>
            </a:r>
            <a:endParaRPr lang="en-US" sz="3200" dirty="0">
              <a:solidFill>
                <a:srgbClr val="92D050"/>
              </a:solidFill>
            </a:endParaRPr>
          </a:p>
        </p:txBody>
      </p:sp>
      <p:sp>
        <p:nvSpPr>
          <p:cNvPr id="3" name="Content Placeholder 2"/>
          <p:cNvSpPr>
            <a:spLocks noGrp="1"/>
          </p:cNvSpPr>
          <p:nvPr>
            <p:ph idx="1"/>
          </p:nvPr>
        </p:nvSpPr>
        <p:spPr>
          <a:xfrm>
            <a:off x="0" y="1600200"/>
            <a:ext cx="9144000" cy="5257800"/>
          </a:xfrm>
          <a:blipFill>
            <a:blip r:embed="rId2"/>
            <a:tile tx="0" ty="0" sx="100000" sy="100000" flip="none" algn="tl"/>
          </a:blipFill>
          <a:ln>
            <a:solidFill>
              <a:srgbClr val="FF0000"/>
            </a:solidFill>
          </a:ln>
        </p:spPr>
        <p:txBody>
          <a:bodyPr/>
          <a:lstStyle/>
          <a:p>
            <a:endParaRPr lang="en-US" dirty="0"/>
          </a:p>
        </p:txBody>
      </p:sp>
      <p:sp>
        <p:nvSpPr>
          <p:cNvPr id="4" name="Oval 3"/>
          <p:cNvSpPr/>
          <p:nvPr/>
        </p:nvSpPr>
        <p:spPr>
          <a:xfrm>
            <a:off x="0" y="5943600"/>
            <a:ext cx="9144000" cy="914400"/>
          </a:xfrm>
          <a:prstGeom prst="ellips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sz="1400" dirty="0" smtClean="0">
                <a:solidFill>
                  <a:srgbClr val="002060"/>
                </a:solidFill>
              </a:rPr>
              <a:t>                                                                      এ</a:t>
            </a:r>
            <a:r>
              <a:rPr lang="bn-IN" sz="1400" dirty="0" smtClean="0">
                <a:solidFill>
                  <a:srgbClr val="002060"/>
                </a:solidFill>
              </a:rPr>
              <a:t>ম সাখাওয়াত হোসেন </a:t>
            </a:r>
          </a:p>
          <a:p>
            <a:r>
              <a:rPr lang="bn-IN" sz="1400" dirty="0" smtClean="0">
                <a:solidFill>
                  <a:srgbClr val="002060"/>
                </a:solidFill>
              </a:rPr>
              <a:t>      </a:t>
            </a:r>
            <a:r>
              <a:rPr lang="en-US" sz="1400" dirty="0" smtClean="0">
                <a:solidFill>
                  <a:srgbClr val="002060"/>
                </a:solidFill>
              </a:rPr>
              <a:t>                                                          </a:t>
            </a:r>
            <a:r>
              <a:rPr lang="bn-IN" sz="1400" dirty="0" smtClean="0">
                <a:solidFill>
                  <a:srgbClr val="002060"/>
                </a:solidFill>
              </a:rPr>
              <a:t> সহকারি শিক্ষক  (ব্যবসায় শিক্ষা ) </a:t>
            </a:r>
          </a:p>
          <a:p>
            <a:r>
              <a:rPr lang="en-US" sz="1400" dirty="0" smtClean="0">
                <a:solidFill>
                  <a:srgbClr val="002060"/>
                </a:solidFill>
              </a:rPr>
              <a:t>                                                              </a:t>
            </a:r>
            <a:r>
              <a:rPr lang="bn-IN" sz="1400" dirty="0" smtClean="0">
                <a:solidFill>
                  <a:srgbClr val="002060"/>
                </a:solidFill>
              </a:rPr>
              <a:t>মোক্তাল হোসেন উচ্চ বিদ্যালয়  সদর ,নেত্রকোনা  </a:t>
            </a:r>
            <a:endParaRPr lang="en-US" sz="1400" dirty="0">
              <a:solidFill>
                <a:srgbClr val="002060"/>
              </a:solidFill>
            </a:endParaRPr>
          </a:p>
        </p:txBody>
      </p:sp>
      <p:sp>
        <p:nvSpPr>
          <p:cNvPr id="5" name="Rounded Rectangle 4"/>
          <p:cNvSpPr/>
          <p:nvPr/>
        </p:nvSpPr>
        <p:spPr>
          <a:xfrm>
            <a:off x="381000" y="1828800"/>
            <a:ext cx="8382000" cy="41148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solidFill>
                  <a:srgbClr val="FF0000"/>
                </a:solidFill>
              </a:rPr>
              <a:t>০১।ক্রমিক/কোড নং</a:t>
            </a:r>
            <a:r>
              <a:rPr lang="en-US" sz="3600" dirty="0" smtClean="0">
                <a:solidFill>
                  <a:srgbClr val="FF0000"/>
                </a:solidFill>
              </a:rPr>
              <a:t>:</a:t>
            </a:r>
            <a:r>
              <a:rPr lang="bn-IN" sz="3600" dirty="0" smtClean="0">
                <a:solidFill>
                  <a:srgbClr val="FF0000"/>
                </a:solidFill>
              </a:rPr>
              <a:t> </a:t>
            </a:r>
            <a:r>
              <a:rPr lang="bn-IN" sz="2000" dirty="0" smtClean="0"/>
              <a:t>যদি হিসাবের কোনো কোড নং থাকে,তবে হিসাবের বিপরীতে সেই,কোড নং,হিসাবের কোড নং  না থাকলে ধারাবাহিকভাবে ক্রমিক নং বসাতে হয়। যেমন-১,২,৩ ইত্যাদি। </a:t>
            </a:r>
          </a:p>
          <a:p>
            <a:pPr algn="ctr"/>
            <a:r>
              <a:rPr lang="bn-IN" sz="2400" dirty="0" smtClean="0">
                <a:solidFill>
                  <a:srgbClr val="FF0000"/>
                </a:solidFill>
              </a:rPr>
              <a:t>০২।হিসাবের শিরোনামঃ </a:t>
            </a:r>
            <a:r>
              <a:rPr lang="bn-IN" sz="2000" dirty="0" smtClean="0"/>
              <a:t>খতিয়ান থেকে যে সমস্ত হিসাবের উদ্ধত আনা হয়,সেগুলোর শিরোনাম বসাতে হয়।যেমন-মূলধন হিসাব  </a:t>
            </a:r>
          </a:p>
          <a:p>
            <a:pPr algn="ctr"/>
            <a:r>
              <a:rPr lang="bn-IN" sz="2000" dirty="0" smtClean="0">
                <a:solidFill>
                  <a:srgbClr val="FF0000"/>
                </a:solidFill>
              </a:rPr>
              <a:t>০৩।</a:t>
            </a:r>
            <a:r>
              <a:rPr lang="bn-IN" sz="2400" dirty="0" smtClean="0">
                <a:solidFill>
                  <a:srgbClr val="FF0000"/>
                </a:solidFill>
              </a:rPr>
              <a:t>খতিয়ান পৃষ্ঠা</a:t>
            </a:r>
            <a:r>
              <a:rPr lang="en-US" sz="2400" dirty="0" smtClean="0">
                <a:solidFill>
                  <a:srgbClr val="FF0000"/>
                </a:solidFill>
              </a:rPr>
              <a:t>:</a:t>
            </a:r>
            <a:r>
              <a:rPr lang="bn-IN" sz="2000" dirty="0" smtClean="0"/>
              <a:t>খতিয়ানের যে পৃষ্ঠা হতে হিসাবের উদ্ধত রেওয়ামিলের স্থানান্তর করা হয়েছে,এই ঘরে সেই পৃষ্ঠা নং লিখতে হয়।ফলে ভুল- এুটি হলে খুব সহজেই উদঘাটন করা যায়। </a:t>
            </a:r>
          </a:p>
          <a:p>
            <a:pPr algn="ctr"/>
            <a:r>
              <a:rPr lang="bn-IN" sz="2400" dirty="0" smtClean="0">
                <a:solidFill>
                  <a:srgbClr val="FF0000"/>
                </a:solidFill>
              </a:rPr>
              <a:t>০৪ডেবিট টাকাঃ </a:t>
            </a:r>
            <a:r>
              <a:rPr lang="bn-IN" sz="2000" dirty="0" smtClean="0"/>
              <a:t>খতিয়ানের বিভিন্ন হিসাবের ডেবিট উদ্ধতগুলোর টাকার পরিমান এ ঘরে লিখতে হয় ।</a:t>
            </a:r>
          </a:p>
          <a:p>
            <a:pPr algn="ctr"/>
            <a:r>
              <a:rPr lang="bn-IN" sz="2400" dirty="0" smtClean="0">
                <a:solidFill>
                  <a:srgbClr val="FF0000"/>
                </a:solidFill>
              </a:rPr>
              <a:t>০৫।ক্রেডিট টাকাঃ </a:t>
            </a:r>
            <a:r>
              <a:rPr lang="bn-IN" sz="2000" dirty="0" smtClean="0"/>
              <a:t>খতিয়ানের বিভিন্ন হিসাবের ক্রেডিট  উদ্ধতগুলোর টাকার পরিমান এ ঘরে লিখতে হয়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878</Words>
  <Application>Microsoft Office PowerPoint</Application>
  <PresentationFormat>On-screen Show (4:3)</PresentationFormat>
  <Paragraphs>155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শিক্ষক পরিচিতি </vt:lpstr>
      <vt:lpstr>পাঠ পরিচিতি </vt:lpstr>
      <vt:lpstr>আজকের পাঠ </vt:lpstr>
      <vt:lpstr>শিখনফল </vt:lpstr>
      <vt:lpstr>রেওয়ামিলের ধারণা</vt:lpstr>
      <vt:lpstr>রেওয়ামিলের উদ্দেশ্যেসমূহ  </vt:lpstr>
      <vt:lpstr>রেওয়ামিলের নমুনা ছক </vt:lpstr>
      <vt:lpstr>রেওয়ামিলের ছকের বিভিন্ন ঘরের বর্ণনা </vt:lpstr>
      <vt:lpstr>একক কাজ </vt:lpstr>
      <vt:lpstr>উত্তর </vt:lpstr>
      <vt:lpstr>রেওয়ামিল প্রস্তুত প্রণালি </vt:lpstr>
      <vt:lpstr>দলীয় কাজ </vt:lpstr>
      <vt:lpstr>Slide 14</vt:lpstr>
      <vt:lpstr> </vt:lpstr>
      <vt:lpstr>বাড়ির কাজ </vt:lpstr>
      <vt:lpstr>ধন্যবাদ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sagor khan</dc:creator>
  <cp:lastModifiedBy>sagor khan</cp:lastModifiedBy>
  <cp:revision>63</cp:revision>
  <dcterms:created xsi:type="dcterms:W3CDTF">2020-05-30T18:28:11Z</dcterms:created>
  <dcterms:modified xsi:type="dcterms:W3CDTF">2020-07-01T07:07:23Z</dcterms:modified>
</cp:coreProperties>
</file>