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76" r:id="rId7"/>
    <p:sldId id="278" r:id="rId8"/>
    <p:sldId id="261" r:id="rId9"/>
    <p:sldId id="262" r:id="rId10"/>
    <p:sldId id="280" r:id="rId11"/>
    <p:sldId id="263" r:id="rId12"/>
    <p:sldId id="279" r:id="rId13"/>
    <p:sldId id="264" r:id="rId14"/>
    <p:sldId id="284" r:id="rId15"/>
    <p:sldId id="285" r:id="rId16"/>
    <p:sldId id="283" r:id="rId17"/>
    <p:sldId id="282" r:id="rId18"/>
    <p:sldId id="269" r:id="rId19"/>
    <p:sldId id="270" r:id="rId20"/>
    <p:sldId id="271" r:id="rId21"/>
    <p:sldId id="286"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85409" autoAdjust="0"/>
  </p:normalViewPr>
  <p:slideViewPr>
    <p:cSldViewPr>
      <p:cViewPr varScale="1">
        <p:scale>
          <a:sx n="59" d="100"/>
          <a:sy n="59" d="100"/>
        </p:scale>
        <p:origin x="-2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DA99F7-2C57-42F3-8D11-1C6B5BFCCB5D}" type="datetimeFigureOut">
              <a:rPr lang="en-US" smtClean="0"/>
              <a:t>7/1/2020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72C04C-B54E-4F6E-8265-8682F4089C09}" type="slidenum">
              <a:rPr lang="en-US" smtClean="0"/>
              <a:t>‹#›</a:t>
            </a:fld>
            <a:endParaRPr lang="en-US"/>
          </a:p>
        </p:txBody>
      </p:sp>
    </p:spTree>
    <p:extLst>
      <p:ext uri="{BB962C8B-B14F-4D97-AF65-F5344CB8AC3E}">
        <p14:creationId xmlns:p14="http://schemas.microsoft.com/office/powerpoint/2010/main" val="68056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2C04C-B54E-4F6E-8265-8682F4089C09}" type="slidenum">
              <a:rPr lang="en-US" smtClean="0"/>
              <a:t>1</a:t>
            </a:fld>
            <a:endParaRPr lang="en-US"/>
          </a:p>
        </p:txBody>
      </p:sp>
    </p:spTree>
    <p:extLst>
      <p:ext uri="{BB962C8B-B14F-4D97-AF65-F5344CB8AC3E}">
        <p14:creationId xmlns:p14="http://schemas.microsoft.com/office/powerpoint/2010/main" val="381693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শিক্ষার্থীদেরকে</a:t>
            </a:r>
            <a:r>
              <a:rPr lang="bn-BD" baseline="0" dirty="0" smtClean="0"/>
              <a:t> কয়েকটি দলে ভাগ করে দিতে পারেন । দলীয় কাজে উল্লেখিত বিষয়গুলো বেরিয়ে না আসলে শিক্ষক শিক্ষার্থীদেরকে জানিয়ে দিতে পারেন।</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872C04C-B54E-4F6E-8265-8682F4089C09}" type="slidenum">
              <a:rPr lang="en-US" smtClean="0"/>
              <a:t>18</a:t>
            </a:fld>
            <a:endParaRPr lang="en-US"/>
          </a:p>
        </p:txBody>
      </p:sp>
    </p:spTree>
    <p:extLst>
      <p:ext uri="{BB962C8B-B14F-4D97-AF65-F5344CB8AC3E}">
        <p14:creationId xmlns:p14="http://schemas.microsoft.com/office/powerpoint/2010/main" val="93964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উল্লেখিত</a:t>
            </a:r>
            <a:r>
              <a:rPr lang="bn-BD" baseline="0" dirty="0" smtClean="0"/>
              <a:t> প্রশ্ন ছাড়াও শিক্ষক নিজ থেকে পাঠ সংশিষ্ট প্রশ্নের মাধ্যমে শিক্ষার্থীকে মূল্যায়ন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872C04C-B54E-4F6E-8265-8682F4089C09}" type="slidenum">
              <a:rPr lang="en-US" smtClean="0"/>
              <a:t>19</a:t>
            </a:fld>
            <a:endParaRPr lang="en-US"/>
          </a:p>
        </p:txBody>
      </p:sp>
    </p:spTree>
    <p:extLst>
      <p:ext uri="{BB962C8B-B14F-4D97-AF65-F5344CB8AC3E}">
        <p14:creationId xmlns:p14="http://schemas.microsoft.com/office/powerpoint/2010/main" val="662314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স্লাইডে উল্লেখিত</a:t>
            </a:r>
            <a:r>
              <a:rPr lang="bn-BD" baseline="0" dirty="0" smtClean="0"/>
              <a:t> বাড়ির কাজ ছাড়া শিক্ষক ইচ্ছে করলে পাঠ সংশ্লিষ্ট সৃজনশীল প্রশ্ন বাড়ির কাজ হিসেবে দিতে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872C04C-B54E-4F6E-8265-8682F4089C09}" type="slidenum">
              <a:rPr lang="en-US" smtClean="0"/>
              <a:t>20</a:t>
            </a:fld>
            <a:endParaRPr lang="en-US"/>
          </a:p>
        </p:txBody>
      </p:sp>
    </p:spTree>
    <p:extLst>
      <p:ext uri="{BB962C8B-B14F-4D97-AF65-F5344CB8AC3E}">
        <p14:creationId xmlns:p14="http://schemas.microsoft.com/office/powerpoint/2010/main" val="56948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2C04C-B54E-4F6E-8265-8682F4089C09}" type="slidenum">
              <a:rPr lang="en-US" smtClean="0"/>
              <a:t>22</a:t>
            </a:fld>
            <a:endParaRPr lang="en-US"/>
          </a:p>
        </p:txBody>
      </p:sp>
    </p:spTree>
    <p:extLst>
      <p:ext uri="{BB962C8B-B14F-4D97-AF65-F5344CB8AC3E}">
        <p14:creationId xmlns:p14="http://schemas.microsoft.com/office/powerpoint/2010/main" val="270251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প্রশ্ন করতে পারেন ভিডিওতে তোমরা কি দেখতে পেলে?  কোষ খালি চোখে দেখা যায় না। বুঝার সুবধার্থে বড় করে দেখানো হল।</a:t>
            </a:r>
            <a:endParaRPr lang="en-US" smtClean="0"/>
          </a:p>
          <a:p>
            <a:endParaRPr lang="en-US"/>
          </a:p>
        </p:txBody>
      </p:sp>
      <p:sp>
        <p:nvSpPr>
          <p:cNvPr id="4" name="Slide Number Placeholder 3"/>
          <p:cNvSpPr>
            <a:spLocks noGrp="1"/>
          </p:cNvSpPr>
          <p:nvPr>
            <p:ph type="sldNum" sz="quarter" idx="10"/>
          </p:nvPr>
        </p:nvSpPr>
        <p:spPr/>
        <p:txBody>
          <a:bodyPr/>
          <a:lstStyle/>
          <a:p>
            <a:fld id="{D872C04C-B54E-4F6E-8265-8682F4089C09}" type="slidenum">
              <a:rPr lang="en-US" smtClean="0"/>
              <a:t>3</a:t>
            </a:fld>
            <a:endParaRPr lang="en-US"/>
          </a:p>
        </p:txBody>
      </p:sp>
    </p:spTree>
    <p:extLst>
      <p:ext uri="{BB962C8B-B14F-4D97-AF65-F5344CB8AC3E}">
        <p14:creationId xmlns:p14="http://schemas.microsoft.com/office/powerpoint/2010/main" val="402487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পাঠ</a:t>
            </a:r>
            <a:r>
              <a:rPr lang="bn-BD" baseline="0" dirty="0" smtClean="0"/>
              <a:t> শিরোনাম ও তারিখ বোর্ডে লিখে নিবেন।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D872C04C-B54E-4F6E-8265-8682F4089C09}" type="slidenum">
              <a:rPr lang="en-US" smtClean="0"/>
              <a:t>4</a:t>
            </a:fld>
            <a:endParaRPr lang="en-US"/>
          </a:p>
        </p:txBody>
      </p:sp>
    </p:spTree>
    <p:extLst>
      <p:ext uri="{BB962C8B-B14F-4D97-AF65-F5344CB8AC3E}">
        <p14:creationId xmlns:p14="http://schemas.microsoft.com/office/powerpoint/2010/main" val="1656931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2C04C-B54E-4F6E-8265-8682F4089C09}" type="slidenum">
              <a:rPr lang="en-US" smtClean="0"/>
              <a:t>6</a:t>
            </a:fld>
            <a:endParaRPr lang="en-US"/>
          </a:p>
        </p:txBody>
      </p:sp>
    </p:spTree>
    <p:extLst>
      <p:ext uri="{BB962C8B-B14F-4D97-AF65-F5344CB8AC3E}">
        <p14:creationId xmlns:p14="http://schemas.microsoft.com/office/powerpoint/2010/main" val="419147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বলে দিতে পারেন প্রথম কোষটি সরাসরি দুই ভাগে বিভক্ত হয়েছে, দ্বিতীয় কোষটি যদিও চার ভাগে বিভক্ত হয়েছে তবে মাতৃকোষের গুণাগুণ হারিয়েছে অর্থাৎ অপত্য কোষের ক্রোমোজোম সংখ্যা মাতৃকোষের অর্ধেক, শেষ কোষটি যদিও দুই ভাগে বিভক্ত হয়েছে তবে কিছু শর্ত মেনেছে মাতৃকোষ ও অপত্য কোষের ক্রোমোজোম </a:t>
            </a:r>
            <a:r>
              <a:rPr lang="bn-BD" baseline="0" smtClean="0"/>
              <a:t>সংখ্যা সমান</a:t>
            </a:r>
            <a:endParaRPr lang="en-US" smtClean="0"/>
          </a:p>
        </p:txBody>
      </p:sp>
      <p:sp>
        <p:nvSpPr>
          <p:cNvPr id="4" name="Slide Number Placeholder 3"/>
          <p:cNvSpPr>
            <a:spLocks noGrp="1"/>
          </p:cNvSpPr>
          <p:nvPr>
            <p:ph type="sldNum" sz="quarter" idx="10"/>
          </p:nvPr>
        </p:nvSpPr>
        <p:spPr/>
        <p:txBody>
          <a:bodyPr/>
          <a:lstStyle/>
          <a:p>
            <a:fld id="{D872C04C-B54E-4F6E-8265-8682F4089C09}" type="slidenum">
              <a:rPr lang="en-US" smtClean="0"/>
              <a:t>8</a:t>
            </a:fld>
            <a:endParaRPr lang="en-US"/>
          </a:p>
        </p:txBody>
      </p:sp>
    </p:spTree>
    <p:extLst>
      <p:ext uri="{BB962C8B-B14F-4D97-AF65-F5344CB8AC3E}">
        <p14:creationId xmlns:p14="http://schemas.microsoft.com/office/powerpoint/2010/main" val="320863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অ্যামাইটোসিস</a:t>
            </a:r>
            <a:r>
              <a:rPr lang="en-US" baseline="0" dirty="0" smtClean="0"/>
              <a:t> </a:t>
            </a:r>
            <a:r>
              <a:rPr lang="en-US" baseline="0" dirty="0" err="1" smtClean="0"/>
              <a:t>কোষ</a:t>
            </a:r>
            <a:r>
              <a:rPr lang="en-US" baseline="0" dirty="0" smtClean="0"/>
              <a:t> </a:t>
            </a:r>
            <a:r>
              <a:rPr lang="en-US" baseline="0" dirty="0" err="1" smtClean="0"/>
              <a:t>বিভাজনের</a:t>
            </a:r>
            <a:r>
              <a:rPr lang="en-US" baseline="0" dirty="0" smtClean="0"/>
              <a:t> </a:t>
            </a:r>
            <a:r>
              <a:rPr lang="en-US" baseline="0" dirty="0" err="1" smtClean="0"/>
              <a:t>সংজ্ঞা</a:t>
            </a:r>
            <a:r>
              <a:rPr lang="en-US" baseline="0" dirty="0" smtClean="0"/>
              <a:t> </a:t>
            </a:r>
            <a:r>
              <a:rPr lang="en-US" baseline="0" dirty="0" err="1" smtClean="0"/>
              <a:t>বোর্ডে</a:t>
            </a:r>
            <a:r>
              <a:rPr lang="en-US" baseline="0" dirty="0" smtClean="0"/>
              <a:t> </a:t>
            </a:r>
            <a:r>
              <a:rPr lang="en-US" baseline="0" dirty="0" err="1" smtClean="0"/>
              <a:t>লিখে</a:t>
            </a:r>
            <a:r>
              <a:rPr lang="en-US" baseline="0" dirty="0" smtClean="0"/>
              <a:t> </a:t>
            </a:r>
            <a:r>
              <a:rPr lang="en-US" baseline="0" dirty="0" err="1" smtClean="0"/>
              <a:t>দিতে</a:t>
            </a:r>
            <a:r>
              <a:rPr lang="en-US" baseline="0" dirty="0" smtClean="0"/>
              <a:t> </a:t>
            </a:r>
            <a:r>
              <a:rPr lang="en-US" baseline="0" dirty="0" err="1" smtClean="0"/>
              <a:t>পারেন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D872C04C-B54E-4F6E-8265-8682F4089C09}" type="slidenum">
              <a:rPr lang="en-US" smtClean="0"/>
              <a:t>11</a:t>
            </a:fld>
            <a:endParaRPr lang="en-US"/>
          </a:p>
        </p:txBody>
      </p:sp>
    </p:spTree>
    <p:extLst>
      <p:ext uri="{BB962C8B-B14F-4D97-AF65-F5344CB8AC3E}">
        <p14:creationId xmlns:p14="http://schemas.microsoft.com/office/powerpoint/2010/main" val="147011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কোষটি যদিও দুই ভাগে বিভক্ত হয়েছে তবে কিছু শর্ত মেনেছে মাতৃকোষ ও অপত্য কোষের ক্রোমোজোম সংখ্যা সমান এবং এ কোষ বিভাজনটি জীব দেহের কোথায় ঘটে তা শিক্ষার্থীদের কাছে জানতে পারেন। </a:t>
            </a:r>
            <a:endParaRPr lang="en-US" dirty="0" smtClean="0"/>
          </a:p>
        </p:txBody>
      </p:sp>
      <p:sp>
        <p:nvSpPr>
          <p:cNvPr id="4" name="Slide Number Placeholder 3"/>
          <p:cNvSpPr>
            <a:spLocks noGrp="1"/>
          </p:cNvSpPr>
          <p:nvPr>
            <p:ph type="sldNum" sz="quarter" idx="10"/>
          </p:nvPr>
        </p:nvSpPr>
        <p:spPr/>
        <p:txBody>
          <a:bodyPr/>
          <a:lstStyle/>
          <a:p>
            <a:fld id="{D872C04C-B54E-4F6E-8265-8682F4089C09}" type="slidenum">
              <a:rPr lang="en-US" smtClean="0"/>
              <a:t>13</a:t>
            </a:fld>
            <a:endParaRPr lang="en-US"/>
          </a:p>
        </p:txBody>
      </p:sp>
    </p:spTree>
    <p:extLst>
      <p:ext uri="{BB962C8B-B14F-4D97-AF65-F5344CB8AC3E}">
        <p14:creationId xmlns:p14="http://schemas.microsoft.com/office/powerpoint/2010/main" val="394485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একটি ছোট চারা গাছ শিক্ষার্থীদেরকে দেখাতে পারেন এবং কোন কোন অঞ্চল বৃদ্ধি পায় সে বিষয়টি বের করার চেষ্টা করতে পারেন</a:t>
            </a:r>
            <a:endParaRPr lang="en-US" dirty="0" smtClean="0"/>
          </a:p>
        </p:txBody>
      </p:sp>
      <p:sp>
        <p:nvSpPr>
          <p:cNvPr id="4" name="Slide Number Placeholder 3"/>
          <p:cNvSpPr>
            <a:spLocks noGrp="1"/>
          </p:cNvSpPr>
          <p:nvPr>
            <p:ph type="sldNum" sz="quarter" idx="10"/>
          </p:nvPr>
        </p:nvSpPr>
        <p:spPr/>
        <p:txBody>
          <a:bodyPr/>
          <a:lstStyle/>
          <a:p>
            <a:fld id="{D872C04C-B54E-4F6E-8265-8682F4089C09}" type="slidenum">
              <a:rPr lang="en-US" smtClean="0"/>
              <a:t>14</a:t>
            </a:fld>
            <a:endParaRPr lang="en-US"/>
          </a:p>
        </p:txBody>
      </p:sp>
    </p:spTree>
    <p:extLst>
      <p:ext uri="{BB962C8B-B14F-4D97-AF65-F5344CB8AC3E}">
        <p14:creationId xmlns:p14="http://schemas.microsoft.com/office/powerpoint/2010/main" val="2921175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শিক্ষার্থীরা</a:t>
            </a:r>
            <a:r>
              <a:rPr lang="bn-BD" baseline="0" dirty="0" smtClean="0"/>
              <a:t> উত্তর দেয়ার চেষ্টা করবে না পারলে শিক্ষক সাহায্য করতে পারেন।</a:t>
            </a:r>
            <a:endParaRPr lang="en-US" dirty="0" smtClean="0"/>
          </a:p>
        </p:txBody>
      </p:sp>
      <p:sp>
        <p:nvSpPr>
          <p:cNvPr id="4" name="Slide Number Placeholder 3"/>
          <p:cNvSpPr>
            <a:spLocks noGrp="1"/>
          </p:cNvSpPr>
          <p:nvPr>
            <p:ph type="sldNum" sz="quarter" idx="10"/>
          </p:nvPr>
        </p:nvSpPr>
        <p:spPr/>
        <p:txBody>
          <a:bodyPr/>
          <a:lstStyle/>
          <a:p>
            <a:fld id="{D872C04C-B54E-4F6E-8265-8682F4089C09}" type="slidenum">
              <a:rPr lang="en-US" smtClean="0"/>
              <a:t>15</a:t>
            </a:fld>
            <a:endParaRPr lang="en-US"/>
          </a:p>
        </p:txBody>
      </p:sp>
    </p:spTree>
    <p:extLst>
      <p:ext uri="{BB962C8B-B14F-4D97-AF65-F5344CB8AC3E}">
        <p14:creationId xmlns:p14="http://schemas.microsoft.com/office/powerpoint/2010/main" val="346995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mailto:Email-ibrahimkhalil6065@gmail.com"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12561"/>
          <a:stretch/>
        </p:blipFill>
        <p:spPr>
          <a:xfrm>
            <a:off x="1420091" y="1828800"/>
            <a:ext cx="6019801" cy="3664526"/>
          </a:xfrm>
          <a:prstGeom prst="rect">
            <a:avLst/>
          </a:prstGeom>
        </p:spPr>
      </p:pic>
      <p:sp>
        <p:nvSpPr>
          <p:cNvPr id="20" name="TextBox 19"/>
          <p:cNvSpPr txBox="1"/>
          <p:nvPr/>
        </p:nvSpPr>
        <p:spPr>
          <a:xfrm>
            <a:off x="2895600" y="448270"/>
            <a:ext cx="3810000" cy="923330"/>
          </a:xfrm>
          <a:prstGeom prst="rect">
            <a:avLst/>
          </a:prstGeom>
          <a:solidFill>
            <a:srgbClr val="00B0F0"/>
          </a:solidFill>
        </p:spPr>
        <p:txBody>
          <a:bodyPr wrap="square" rtlCol="0">
            <a:spAutoFit/>
          </a:bodyPr>
          <a:lstStyle/>
          <a:p>
            <a:pPr algn="ctr"/>
            <a:r>
              <a:rPr lang="bn-BD" sz="5400" dirty="0" smtClean="0">
                <a:latin typeface="NikoshBAN" pitchFamily="2" charset="0"/>
                <a:cs typeface="NikoshBAN" pitchFamily="2" charset="0"/>
              </a:rPr>
              <a:t>স্বাগতম</a:t>
            </a:r>
            <a:endParaRPr lang="en-US" sz="5400" dirty="0">
              <a:latin typeface="NikoshBAN" pitchFamily="2" charset="0"/>
              <a:cs typeface="NikoshBAN" pitchFamily="2" charset="0"/>
            </a:endParaRPr>
          </a:p>
        </p:txBody>
      </p:sp>
    </p:spTree>
    <p:extLst>
      <p:ext uri="{BB962C8B-B14F-4D97-AF65-F5344CB8AC3E}">
        <p14:creationId xmlns:p14="http://schemas.microsoft.com/office/powerpoint/2010/main" val="1714538208"/>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143000"/>
            <a:ext cx="3124573" cy="646331"/>
          </a:xfrm>
          <a:prstGeom prst="rect">
            <a:avLst/>
          </a:prstGeom>
        </p:spPr>
        <p:txBody>
          <a:bodyPr wrap="none">
            <a:spAutoFit/>
          </a:bodyPr>
          <a:lstStyle/>
          <a:p>
            <a:r>
              <a:rPr lang="bn-IN" dirty="0">
                <a:latin typeface="NikoshBAN" pitchFamily="2" charset="0"/>
                <a:cs typeface="NikoshBAN" pitchFamily="2" charset="0"/>
              </a:rPr>
              <a:t> </a:t>
            </a:r>
            <a:r>
              <a:rPr lang="bn-IN" sz="3600" dirty="0">
                <a:latin typeface="NikoshBAN" pitchFamily="2" charset="0"/>
                <a:cs typeface="NikoshBAN" pitchFamily="2" charset="0"/>
              </a:rPr>
              <a:t>চল  </a:t>
            </a:r>
            <a:r>
              <a:rPr lang="bn-BD" sz="3600" dirty="0">
                <a:latin typeface="NikoshBAN" pitchFamily="2" charset="0"/>
                <a:cs typeface="NikoshBAN" pitchFamily="2" charset="0"/>
              </a:rPr>
              <a:t>ভিডিওটি</a:t>
            </a:r>
            <a:r>
              <a:rPr lang="bn-IN" sz="3600" dirty="0">
                <a:latin typeface="NikoshBAN" pitchFamily="2" charset="0"/>
                <a:cs typeface="NikoshBAN" pitchFamily="2" charset="0"/>
              </a:rPr>
              <a:t>  দেখি </a:t>
            </a:r>
            <a:endParaRPr lang="bn-BD" sz="3600" dirty="0">
              <a:latin typeface="NikoshBAN" pitchFamily="2" charset="0"/>
              <a:cs typeface="NikoshBAN" pitchFamily="2"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078451196"/>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821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
        <p:nvSpPr>
          <p:cNvPr id="4" name="Rectangle 3"/>
          <p:cNvSpPr/>
          <p:nvPr/>
        </p:nvSpPr>
        <p:spPr>
          <a:xfrm>
            <a:off x="0" y="4876800"/>
            <a:ext cx="9144000" cy="1631216"/>
          </a:xfrm>
          <a:prstGeom prst="rect">
            <a:avLst/>
          </a:prstGeom>
        </p:spPr>
        <p:txBody>
          <a:bodyPr wrap="square">
            <a:spAutoFit/>
          </a:bodyPr>
          <a:lstStyle/>
          <a:p>
            <a:r>
              <a:rPr lang="bn-IN" sz="3200" dirty="0" smtClean="0">
                <a:latin typeface="NikoshBAN" pitchFamily="2" charset="0"/>
                <a:cs typeface="NikoshBAN" pitchFamily="2" charset="0"/>
              </a:rPr>
              <a:t>যে </a:t>
            </a:r>
            <a:r>
              <a:rPr lang="bn-IN" sz="3200" dirty="0">
                <a:latin typeface="NikoshBAN" pitchFamily="2" charset="0"/>
                <a:cs typeface="NikoshBAN" pitchFamily="2" charset="0"/>
              </a:rPr>
              <a:t>সজীব </a:t>
            </a:r>
            <a:r>
              <a:rPr lang="bn-IN" sz="3200" dirty="0" smtClean="0">
                <a:latin typeface="NikoshBAN" pitchFamily="2" charset="0"/>
                <a:cs typeface="NikoshBAN" pitchFamily="2" charset="0"/>
              </a:rPr>
              <a:t>মাতৃকোষটির নিউক্লিয়াস ও সাইটোপ্লাজম মাঝ বরাবর সরাসরি বিভক্ত হয়ে দুইটি অপত্য কোষের সৃষ্টি করে </a:t>
            </a:r>
            <a:r>
              <a:rPr lang="bn-BD" sz="3200" dirty="0" smtClean="0">
                <a:latin typeface="NikoshBAN" pitchFamily="2" charset="0"/>
                <a:cs typeface="NikoshBAN" pitchFamily="2" charset="0"/>
              </a:rPr>
              <a:t>অ্যামাইটোসিস </a:t>
            </a:r>
            <a:r>
              <a:rPr lang="bn-BD" sz="3200" dirty="0">
                <a:latin typeface="NikoshBAN" pitchFamily="2" charset="0"/>
                <a:cs typeface="NikoshBAN" pitchFamily="2" charset="0"/>
              </a:rPr>
              <a:t>কোষ </a:t>
            </a:r>
            <a:r>
              <a:rPr lang="bn-BD" sz="3200" dirty="0" smtClean="0">
                <a:latin typeface="NikoshBAN" pitchFamily="2" charset="0"/>
                <a:cs typeface="NikoshBAN" pitchFamily="2" charset="0"/>
              </a:rPr>
              <a:t>বিভাজন</a:t>
            </a:r>
            <a:r>
              <a:rPr lang="bn-IN" sz="3200" dirty="0" smtClean="0">
                <a:latin typeface="NikoshBAN" pitchFamily="2" charset="0"/>
                <a:cs typeface="NikoshBAN" pitchFamily="2" charset="0"/>
              </a:rPr>
              <a:t> বলে </a:t>
            </a:r>
            <a:r>
              <a:rPr lang="bn-IN" sz="3600" dirty="0" smtClean="0">
                <a:latin typeface="NikoshBAN" pitchFamily="2" charset="0"/>
                <a:cs typeface="NikoshBAN" pitchFamily="2" charset="0"/>
              </a:rPr>
              <a:t>যেমন- </a:t>
            </a:r>
            <a:r>
              <a:rPr lang="bn-IN" sz="3600" dirty="0" smtClean="0">
                <a:latin typeface="NikoshBAN" pitchFamily="2" charset="0"/>
                <a:cs typeface="NikoshBAN" pitchFamily="2" charset="0"/>
              </a:rPr>
              <a:t>ব্যাক</a:t>
            </a:r>
            <a:r>
              <a:rPr lang="en-US" sz="3600" dirty="0" err="1" smtClean="0">
                <a:latin typeface="NikoshBAN" pitchFamily="2" charset="0"/>
                <a:cs typeface="NikoshBAN" pitchFamily="2" charset="0"/>
              </a:rPr>
              <a:t>টে</a:t>
            </a:r>
            <a:r>
              <a:rPr lang="bn-IN" sz="3600" dirty="0" smtClean="0">
                <a:latin typeface="NikoshBAN" pitchFamily="2" charset="0"/>
                <a:cs typeface="NikoshBAN" pitchFamily="2" charset="0"/>
              </a:rPr>
              <a:t>রিয়া,ইস্ট,ছত্রা</a:t>
            </a:r>
            <a:r>
              <a:rPr lang="en-US" sz="3600" dirty="0" err="1" smtClean="0">
                <a:latin typeface="NikoshBAN" pitchFamily="2" charset="0"/>
                <a:cs typeface="NikoshBAN" pitchFamily="2" charset="0"/>
              </a:rPr>
              <a:t>ক,অ্যামিবা</a:t>
            </a:r>
            <a:r>
              <a:rPr lang="bn-IN" sz="3600" dirty="0" smtClean="0">
                <a:latin typeface="NikoshBAN" pitchFamily="2" charset="0"/>
                <a:cs typeface="NikoshBAN" pitchFamily="2" charset="0"/>
              </a:rPr>
              <a:t> </a:t>
            </a:r>
            <a:r>
              <a:rPr lang="bn-IN" sz="3600" dirty="0" smtClean="0">
                <a:latin typeface="NikoshBAN" pitchFamily="2" charset="0"/>
                <a:cs typeface="NikoshBAN" pitchFamily="2" charset="0"/>
              </a:rPr>
              <a:t>ইত্যাদি।</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3130418"/>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3.jpg"/>
          <p:cNvPicPr>
            <a:picLocks noChangeAspect="1"/>
          </p:cNvPicPr>
          <p:nvPr/>
        </p:nvPicPr>
        <p:blipFill>
          <a:blip r:embed="rId3"/>
          <a:stretch>
            <a:fillRect/>
          </a:stretch>
        </p:blipFill>
        <p:spPr>
          <a:xfrm>
            <a:off x="838200" y="1133382"/>
            <a:ext cx="4926204" cy="2809964"/>
          </a:xfrm>
          <a:prstGeom prst="rect">
            <a:avLst/>
          </a:prstGeom>
        </p:spPr>
      </p:pic>
      <p:cxnSp>
        <p:nvCxnSpPr>
          <p:cNvPr id="3" name="Straight Arrow Connector 2"/>
          <p:cNvCxnSpPr/>
          <p:nvPr/>
        </p:nvCxnSpPr>
        <p:spPr>
          <a:xfrm flipH="1">
            <a:off x="1066800" y="2538364"/>
            <a:ext cx="194514" cy="24814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013" y="5008095"/>
            <a:ext cx="2514600" cy="461665"/>
          </a:xfrm>
          <a:prstGeom prst="rect">
            <a:avLst/>
          </a:prstGeom>
          <a:solidFill>
            <a:schemeClr val="accent5">
              <a:lumMod val="40000"/>
              <a:lumOff val="60000"/>
            </a:schemeClr>
          </a:solidFill>
          <a:ln w="19050">
            <a:noFill/>
          </a:ln>
        </p:spPr>
        <p:txBody>
          <a:bodyPr wrap="square" rtlCol="0">
            <a:spAutoFit/>
          </a:bodyPr>
          <a:lstStyle/>
          <a:p>
            <a:pPr algn="ctr"/>
            <a:r>
              <a:rPr lang="bn-BD" sz="2400" dirty="0" smtClean="0">
                <a:latin typeface="NikoshBAN" pitchFamily="2" charset="0"/>
                <a:cs typeface="NikoshBAN" pitchFamily="2" charset="0"/>
              </a:rPr>
              <a:t>নিউক্লিয়াসটি স্পষ্ট ও বড়</a:t>
            </a:r>
            <a:endParaRPr lang="en-US" sz="2400" dirty="0">
              <a:latin typeface="NikoshBAN" pitchFamily="2" charset="0"/>
              <a:cs typeface="NikoshBAN" pitchFamily="2" charset="0"/>
            </a:endParaRPr>
          </a:p>
        </p:txBody>
      </p:sp>
      <p:cxnSp>
        <p:nvCxnSpPr>
          <p:cNvPr id="5" name="Straight Arrow Connector 4"/>
          <p:cNvCxnSpPr/>
          <p:nvPr/>
        </p:nvCxnSpPr>
        <p:spPr>
          <a:xfrm flipH="1">
            <a:off x="2484526" y="3194575"/>
            <a:ext cx="186487" cy="267643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6800" y="5764143"/>
            <a:ext cx="3581400" cy="954107"/>
          </a:xfrm>
          <a:prstGeom prst="rect">
            <a:avLst/>
          </a:prstGeom>
          <a:solidFill>
            <a:schemeClr val="accent5">
              <a:lumMod val="40000"/>
              <a:lumOff val="60000"/>
            </a:schemeClr>
          </a:solidFill>
          <a:ln w="38100">
            <a:noFill/>
          </a:ln>
        </p:spPr>
        <p:txBody>
          <a:bodyPr wrap="square" rtlCol="0">
            <a:spAutoFit/>
          </a:bodyPr>
          <a:lstStyle/>
          <a:p>
            <a:r>
              <a:rPr lang="bn-BD" sz="2800" dirty="0" smtClean="0">
                <a:latin typeface="NikoshBAN" pitchFamily="2" charset="0"/>
                <a:cs typeface="NikoshBAN" pitchFamily="2" charset="0"/>
              </a:rPr>
              <a:t>নিউক্লিয়ার মেমব্রেন ভাজ হয়ে ভেতরের দিকে ঢুকছে।</a:t>
            </a:r>
            <a:endParaRPr lang="en-US" sz="2800" dirty="0">
              <a:latin typeface="NikoshBAN" pitchFamily="2" charset="0"/>
              <a:cs typeface="NikoshBAN" pitchFamily="2" charset="0"/>
            </a:endParaRPr>
          </a:p>
        </p:txBody>
      </p:sp>
      <p:cxnSp>
        <p:nvCxnSpPr>
          <p:cNvPr id="7" name="Straight Arrow Connector 6"/>
          <p:cNvCxnSpPr/>
          <p:nvPr/>
        </p:nvCxnSpPr>
        <p:spPr>
          <a:xfrm>
            <a:off x="3962400" y="2866929"/>
            <a:ext cx="304800" cy="215283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0" y="5009510"/>
            <a:ext cx="3657600" cy="461665"/>
          </a:xfrm>
          <a:prstGeom prst="rect">
            <a:avLst/>
          </a:prstGeom>
          <a:solidFill>
            <a:schemeClr val="accent5">
              <a:lumMod val="40000"/>
              <a:lumOff val="60000"/>
            </a:schemeClr>
          </a:solidFill>
          <a:ln w="57150">
            <a:noFill/>
          </a:ln>
        </p:spPr>
        <p:txBody>
          <a:bodyPr wrap="square" rtlCol="0">
            <a:spAutoFit/>
          </a:bodyPr>
          <a:lstStyle/>
          <a:p>
            <a:pPr algn="ctr"/>
            <a:r>
              <a:rPr lang="bn-BD" sz="2400" dirty="0" smtClean="0">
                <a:latin typeface="NikoshBAN" pitchFamily="2" charset="0"/>
                <a:cs typeface="NikoshBAN" pitchFamily="2" charset="0"/>
              </a:rPr>
              <a:t>কোষটি ডাম্বেল আকৃতি ধারণ করেছে।</a:t>
            </a:r>
            <a:endParaRPr lang="en-US" sz="2400" dirty="0">
              <a:latin typeface="NikoshBAN" pitchFamily="2" charset="0"/>
              <a:cs typeface="NikoshBAN" pitchFamily="2" charset="0"/>
            </a:endParaRPr>
          </a:p>
        </p:txBody>
      </p:sp>
      <p:cxnSp>
        <p:nvCxnSpPr>
          <p:cNvPr id="9" name="Straight Arrow Connector 8"/>
          <p:cNvCxnSpPr/>
          <p:nvPr/>
        </p:nvCxnSpPr>
        <p:spPr>
          <a:xfrm>
            <a:off x="5257800" y="1918619"/>
            <a:ext cx="1905000" cy="3952392"/>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57800" y="3289648"/>
            <a:ext cx="1905000" cy="2581363"/>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67350" y="6010363"/>
            <a:ext cx="3390900" cy="461665"/>
          </a:xfrm>
          <a:prstGeom prst="rect">
            <a:avLst/>
          </a:prstGeom>
          <a:solidFill>
            <a:schemeClr val="accent5">
              <a:lumMod val="40000"/>
              <a:lumOff val="60000"/>
            </a:schemeClr>
          </a:solidFill>
          <a:ln w="38100">
            <a:noFill/>
          </a:ln>
        </p:spPr>
        <p:txBody>
          <a:bodyPr wrap="square" rtlCol="0">
            <a:spAutoFit/>
          </a:bodyPr>
          <a:lstStyle/>
          <a:p>
            <a:pPr algn="ctr"/>
            <a:r>
              <a:rPr lang="bn-BD" sz="2400" dirty="0" smtClean="0">
                <a:latin typeface="NikoshBAN" pitchFamily="2" charset="0"/>
                <a:cs typeface="NikoshBAN" pitchFamily="2" charset="0"/>
              </a:rPr>
              <a:t>কোষটি দুই ভাগে বিভক্ত হয়েছে।</a:t>
            </a:r>
            <a:endParaRPr lang="en-US" sz="2400" dirty="0">
              <a:latin typeface="NikoshBAN" pitchFamily="2" charset="0"/>
              <a:cs typeface="NikoshBAN" pitchFamily="2" charset="0"/>
            </a:endParaRPr>
          </a:p>
        </p:txBody>
      </p:sp>
      <p:sp>
        <p:nvSpPr>
          <p:cNvPr id="12" name="TextBox 11"/>
          <p:cNvSpPr txBox="1"/>
          <p:nvPr/>
        </p:nvSpPr>
        <p:spPr>
          <a:xfrm>
            <a:off x="2286000" y="228600"/>
            <a:ext cx="4724400" cy="523220"/>
          </a:xfrm>
          <a:prstGeom prst="rect">
            <a:avLst/>
          </a:prstGeom>
          <a:solidFill>
            <a:schemeClr val="tx2">
              <a:lumMod val="40000"/>
              <a:lumOff val="60000"/>
            </a:schemeClr>
          </a:solidFill>
          <a:ln w="38100" cap="rnd" cmpd="sng">
            <a:noFill/>
            <a:prstDash val="sysDash"/>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অ্যামাইটোসিস কোষ বিভাজন</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706363906"/>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508082382"/>
              </p:ext>
            </p:extLst>
          </p:nvPr>
        </p:nvGraphicFramePr>
        <p:xfrm>
          <a:off x="3637733" y="1981200"/>
          <a:ext cx="914400" cy="771525"/>
        </p:xfrm>
        <a:graphic>
          <a:graphicData uri="http://schemas.openxmlformats.org/presentationml/2006/ole">
            <mc:AlternateContent xmlns:mc="http://schemas.openxmlformats.org/markup-compatibility/2006">
              <mc:Choice xmlns:v="urn:schemas-microsoft-com:vml" Requires="v">
                <p:oleObj spid="_x0000_s719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3637733" y="1981200"/>
                        <a:ext cx="914400" cy="771525"/>
                      </a:xfrm>
                      <a:prstGeom prst="rect">
                        <a:avLst/>
                      </a:prstGeom>
                    </p:spPr>
                  </p:pic>
                </p:oleObj>
              </mc:Fallback>
            </mc:AlternateContent>
          </a:graphicData>
        </a:graphic>
      </p:graphicFrame>
      <p:sp>
        <p:nvSpPr>
          <p:cNvPr id="4" name="Rectangle 3"/>
          <p:cNvSpPr/>
          <p:nvPr/>
        </p:nvSpPr>
        <p:spPr>
          <a:xfrm>
            <a:off x="2743200" y="877669"/>
            <a:ext cx="3657973" cy="646331"/>
          </a:xfrm>
          <a:prstGeom prst="rect">
            <a:avLst/>
          </a:prstGeom>
        </p:spPr>
        <p:txBody>
          <a:bodyPr wrap="square">
            <a:spAutoFit/>
          </a:bodyPr>
          <a:lstStyle/>
          <a:p>
            <a:r>
              <a:rPr lang="bn-IN" dirty="0">
                <a:latin typeface="NikoshBAN" pitchFamily="2" charset="0"/>
                <a:cs typeface="NikoshBAN" pitchFamily="2" charset="0"/>
              </a:rPr>
              <a:t> </a:t>
            </a:r>
            <a:r>
              <a:rPr lang="bn-IN" sz="3600" dirty="0">
                <a:latin typeface="NikoshBAN" pitchFamily="2" charset="0"/>
                <a:cs typeface="NikoshBAN" pitchFamily="2" charset="0"/>
              </a:rPr>
              <a:t>চল  </a:t>
            </a:r>
            <a:r>
              <a:rPr lang="bn-BD" sz="3600" dirty="0">
                <a:latin typeface="NikoshBAN" pitchFamily="2" charset="0"/>
                <a:cs typeface="NikoshBAN" pitchFamily="2" charset="0"/>
              </a:rPr>
              <a:t>ভিডিওটি</a:t>
            </a:r>
            <a:r>
              <a:rPr lang="bn-IN" sz="3600" dirty="0">
                <a:latin typeface="NikoshBAN" pitchFamily="2" charset="0"/>
                <a:cs typeface="NikoshBAN" pitchFamily="2" charset="0"/>
              </a:rPr>
              <a:t>  দেখি </a:t>
            </a:r>
            <a:endParaRPr lang="bn-BD" dirty="0">
              <a:latin typeface="NikoshBAN" pitchFamily="2" charset="0"/>
              <a:cs typeface="NikoshBAN" pitchFamily="2" charset="0"/>
            </a:endParaRPr>
          </a:p>
        </p:txBody>
      </p:sp>
      <p:sp>
        <p:nvSpPr>
          <p:cNvPr id="5" name="Rectangle 4"/>
          <p:cNvSpPr/>
          <p:nvPr/>
        </p:nvSpPr>
        <p:spPr>
          <a:xfrm>
            <a:off x="186" y="4403921"/>
            <a:ext cx="9144000" cy="1631216"/>
          </a:xfrm>
          <a:prstGeom prst="rect">
            <a:avLst/>
          </a:prstGeom>
        </p:spPr>
        <p:txBody>
          <a:bodyPr wrap="square">
            <a:spAutoFit/>
          </a:bodyPr>
          <a:lstStyle/>
          <a:p>
            <a:r>
              <a:rPr lang="bn-IN" sz="3200" dirty="0">
                <a:latin typeface="NikoshBAN" pitchFamily="2" charset="0"/>
                <a:cs typeface="NikoshBAN" pitchFamily="2" charset="0"/>
              </a:rPr>
              <a:t>যে সজীব মাতৃকোষটির নিউক্লিয়াস </a:t>
            </a:r>
            <a:r>
              <a:rPr lang="bn-IN" sz="3200" dirty="0" smtClean="0">
                <a:latin typeface="NikoshBAN" pitchFamily="2" charset="0"/>
                <a:cs typeface="NikoshBAN" pitchFamily="2" charset="0"/>
              </a:rPr>
              <a:t>একবার বিভাজিত হয়ে সমআকৃতির, সমগুণ সম্পন্ন ও সমসংখ্যক ক্রোমোজোম বিশিষ্ট  </a:t>
            </a:r>
            <a:r>
              <a:rPr lang="bn-IN" sz="3200" dirty="0">
                <a:latin typeface="NikoshBAN" pitchFamily="2" charset="0"/>
                <a:cs typeface="NikoshBAN" pitchFamily="2" charset="0"/>
              </a:rPr>
              <a:t>দুইটি অপত্য কোষের সৃষ্টি করে </a:t>
            </a:r>
            <a:r>
              <a:rPr lang="bn-IN" sz="3200" dirty="0" smtClean="0">
                <a:latin typeface="NikoshBAN" pitchFamily="2" charset="0"/>
                <a:cs typeface="NikoshBAN" pitchFamily="2" charset="0"/>
              </a:rPr>
              <a:t>মাইটোসিস</a:t>
            </a:r>
            <a:r>
              <a:rPr lang="bn-BD" sz="3200" dirty="0" smtClean="0">
                <a:latin typeface="NikoshBAN" pitchFamily="2" charset="0"/>
                <a:cs typeface="NikoshBAN" pitchFamily="2" charset="0"/>
              </a:rPr>
              <a:t> </a:t>
            </a:r>
            <a:r>
              <a:rPr lang="bn-BD" sz="3200" dirty="0">
                <a:latin typeface="NikoshBAN" pitchFamily="2" charset="0"/>
                <a:cs typeface="NikoshBAN" pitchFamily="2" charset="0"/>
              </a:rPr>
              <a:t>কোষ বিভাজন</a:t>
            </a:r>
            <a:r>
              <a:rPr lang="bn-IN" sz="3200" dirty="0">
                <a:latin typeface="NikoshBAN" pitchFamily="2" charset="0"/>
                <a:cs typeface="NikoshBAN" pitchFamily="2" charset="0"/>
              </a:rPr>
              <a:t> </a:t>
            </a:r>
            <a:r>
              <a:rPr lang="bn-IN" sz="3200" dirty="0" smtClean="0">
                <a:latin typeface="NikoshBAN" pitchFamily="2" charset="0"/>
                <a:cs typeface="NikoshBAN" pitchFamily="2" charset="0"/>
              </a:rPr>
              <a:t>বলে।</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586921859"/>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ll_division.png"/>
          <p:cNvPicPr>
            <a:picLocks noChangeAspect="1"/>
          </p:cNvPicPr>
          <p:nvPr/>
        </p:nvPicPr>
        <p:blipFill>
          <a:blip r:embed="rId3"/>
          <a:stretch>
            <a:fillRect/>
          </a:stretch>
        </p:blipFill>
        <p:spPr>
          <a:xfrm>
            <a:off x="812073" y="1524000"/>
            <a:ext cx="7341327" cy="2679584"/>
          </a:xfrm>
          <a:prstGeom prst="rect">
            <a:avLst/>
          </a:prstGeom>
        </p:spPr>
      </p:pic>
      <p:sp>
        <p:nvSpPr>
          <p:cNvPr id="3" name="TextBox 2"/>
          <p:cNvSpPr txBox="1"/>
          <p:nvPr/>
        </p:nvSpPr>
        <p:spPr>
          <a:xfrm>
            <a:off x="1828800" y="381000"/>
            <a:ext cx="5410200" cy="584775"/>
          </a:xfrm>
          <a:prstGeom prst="rect">
            <a:avLst/>
          </a:prstGeom>
          <a:solidFill>
            <a:schemeClr val="accent5">
              <a:lumMod val="40000"/>
              <a:lumOff val="60000"/>
            </a:schemeClr>
          </a:solidFill>
        </p:spPr>
        <p:txBody>
          <a:bodyPr wrap="square" rtlCol="0">
            <a:spAutoFit/>
          </a:bodyPr>
          <a:lstStyle/>
          <a:p>
            <a:pPr algn="ctr"/>
            <a:r>
              <a:rPr lang="bn-BD" sz="3200" dirty="0" smtClean="0">
                <a:latin typeface="NikoshBAN" pitchFamily="2" charset="0"/>
                <a:cs typeface="NikoshBAN" pitchFamily="2" charset="0"/>
              </a:rPr>
              <a:t>মাইটোসিস কোষ বিভাজন</a:t>
            </a:r>
            <a:endParaRPr lang="en-US" sz="3200" dirty="0">
              <a:latin typeface="NikoshBAN" pitchFamily="2" charset="0"/>
              <a:cs typeface="NikoshBAN" pitchFamily="2" charset="0"/>
            </a:endParaRPr>
          </a:p>
        </p:txBody>
      </p:sp>
      <p:sp>
        <p:nvSpPr>
          <p:cNvPr id="4" name="TextBox 3"/>
          <p:cNvSpPr txBox="1"/>
          <p:nvPr/>
        </p:nvSpPr>
        <p:spPr>
          <a:xfrm>
            <a:off x="609600" y="3429000"/>
            <a:ext cx="1295400" cy="523220"/>
          </a:xfrm>
          <a:prstGeom prst="rect">
            <a:avLst/>
          </a:prstGeom>
          <a:noFill/>
        </p:spPr>
        <p:txBody>
          <a:bodyPr wrap="square" rtlCol="0">
            <a:spAutoFit/>
          </a:bodyPr>
          <a:lstStyle/>
          <a:p>
            <a:r>
              <a:rPr lang="bn-BD" sz="2800" dirty="0" smtClean="0">
                <a:latin typeface="NikoshBAN" pitchFamily="2" charset="0"/>
                <a:cs typeface="NikoshBAN" pitchFamily="2" charset="0"/>
              </a:rPr>
              <a:t>মাতৃকোষ</a:t>
            </a:r>
            <a:endParaRPr lang="en-US" sz="2800" dirty="0">
              <a:latin typeface="NikoshBAN" pitchFamily="2" charset="0"/>
              <a:cs typeface="NikoshBAN" pitchFamily="2" charset="0"/>
            </a:endParaRPr>
          </a:p>
        </p:txBody>
      </p:sp>
      <p:sp>
        <p:nvSpPr>
          <p:cNvPr id="5" name="TextBox 4"/>
          <p:cNvSpPr txBox="1"/>
          <p:nvPr/>
        </p:nvSpPr>
        <p:spPr>
          <a:xfrm>
            <a:off x="6934200" y="4267200"/>
            <a:ext cx="1524000" cy="523220"/>
          </a:xfrm>
          <a:prstGeom prst="rect">
            <a:avLst/>
          </a:prstGeom>
          <a:noFill/>
        </p:spPr>
        <p:txBody>
          <a:bodyPr wrap="square" rtlCol="0">
            <a:spAutoFit/>
          </a:bodyPr>
          <a:lstStyle/>
          <a:p>
            <a:r>
              <a:rPr lang="bn-BD" sz="2800" dirty="0" smtClean="0">
                <a:latin typeface="NikoshBAN" pitchFamily="2" charset="0"/>
                <a:cs typeface="NikoshBAN" pitchFamily="2" charset="0"/>
              </a:rPr>
              <a:t>অপত্য কোষ</a:t>
            </a:r>
            <a:endParaRPr lang="en-US" sz="2800" dirty="0">
              <a:latin typeface="NikoshBAN" pitchFamily="2" charset="0"/>
              <a:cs typeface="NikoshBAN" pitchFamily="2" charset="0"/>
            </a:endParaRPr>
          </a:p>
        </p:txBody>
      </p:sp>
      <p:sp>
        <p:nvSpPr>
          <p:cNvPr id="6" name="TextBox 5"/>
          <p:cNvSpPr txBox="1"/>
          <p:nvPr/>
        </p:nvSpPr>
        <p:spPr>
          <a:xfrm>
            <a:off x="914400" y="4953000"/>
            <a:ext cx="7315200" cy="523220"/>
          </a:xfrm>
          <a:prstGeom prst="rect">
            <a:avLst/>
          </a:prstGeom>
          <a:solidFill>
            <a:schemeClr val="accent5">
              <a:lumMod val="40000"/>
              <a:lumOff val="60000"/>
            </a:schemeClr>
          </a:solidFill>
        </p:spPr>
        <p:txBody>
          <a:bodyPr wrap="square" rtlCol="0">
            <a:spAutoFit/>
          </a:bodyPr>
          <a:lstStyle/>
          <a:p>
            <a:r>
              <a:rPr lang="bn-BD" sz="2800" dirty="0" smtClean="0">
                <a:latin typeface="NikoshBAN" pitchFamily="2" charset="0"/>
                <a:cs typeface="NikoshBAN" pitchFamily="2" charset="0"/>
              </a:rPr>
              <a:t>১</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মাতৃকোষ ও অপত্য কোষের মধ্যে মিল ও অমিলগুলো কী কী?</a:t>
            </a:r>
            <a:endParaRPr lang="en-US" sz="2800" dirty="0">
              <a:latin typeface="NikoshBAN" pitchFamily="2" charset="0"/>
              <a:cs typeface="NikoshBAN" pitchFamily="2" charset="0"/>
            </a:endParaRPr>
          </a:p>
        </p:txBody>
      </p:sp>
      <p:sp>
        <p:nvSpPr>
          <p:cNvPr id="7" name="TextBox 6"/>
          <p:cNvSpPr txBox="1"/>
          <p:nvPr/>
        </p:nvSpPr>
        <p:spPr>
          <a:xfrm>
            <a:off x="998706" y="5715000"/>
            <a:ext cx="7756187" cy="523220"/>
          </a:xfrm>
          <a:prstGeom prst="rect">
            <a:avLst/>
          </a:prstGeom>
          <a:solidFill>
            <a:schemeClr val="accent5">
              <a:lumMod val="40000"/>
              <a:lumOff val="60000"/>
            </a:schemeClr>
          </a:solidFill>
        </p:spPr>
        <p:txBody>
          <a:bodyPr wrap="square" rtlCol="0">
            <a:spAutoFit/>
          </a:bodyPr>
          <a:lstStyle/>
          <a:p>
            <a:r>
              <a:rPr lang="bn-BD" sz="2800" dirty="0" smtClean="0">
                <a:latin typeface="NikoshBAN" pitchFamily="2" charset="0"/>
                <a:cs typeface="NikoshBAN" pitchFamily="2" charset="0"/>
              </a:rPr>
              <a:t>২</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মাতৃকোষ ও অপত্য কোষের আকৃতি ও গু্ণাগুণ কী একই রকম?</a:t>
            </a:r>
          </a:p>
        </p:txBody>
      </p:sp>
    </p:spTree>
    <p:extLst>
      <p:ext uri="{BB962C8B-B14F-4D97-AF65-F5344CB8AC3E}">
        <p14:creationId xmlns:p14="http://schemas.microsoft.com/office/powerpoint/2010/main" val="1300345948"/>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6"/>
                                        </p:tgtEl>
                                      </p:cBhvr>
                                    </p:animEffect>
                                    <p:anim calcmode="lin" valueType="num">
                                      <p:cBhvr>
                                        <p:cTn id="14" dur="5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6"/>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6"/>
                                        </p:tgtEl>
                                        <p:attrNameLst>
                                          <p:attrName>ppt_x</p:attrName>
                                        </p:attrNameLst>
                                      </p:cBhvr>
                                      <p:tavLst>
                                        <p:tav tm="0">
                                          <p:val>
                                            <p:strVal val="ppt_x"/>
                                          </p:val>
                                        </p:tav>
                                        <p:tav tm="100000">
                                          <p:val>
                                            <p:strVal val="ppt_x+.4"/>
                                          </p:val>
                                        </p:tav>
                                      </p:tavLst>
                                    </p:anim>
                                    <p:anim calcmode="lin" valueType="num">
                                      <p:cBhvr>
                                        <p:cTn id="17" dur="1000"/>
                                        <p:tgtEl>
                                          <p:spTgt spid="6"/>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6"/>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6"/>
                                        </p:tgtEl>
                                        <p:attrNameLst>
                                          <p:attrName>style.rotation</p:attrName>
                                        </p:attrNameLst>
                                      </p:cBhvr>
                                      <p:tavLst>
                                        <p:tav tm="0">
                                          <p:val>
                                            <p:fltVal val="0"/>
                                          </p:val>
                                        </p:tav>
                                        <p:tav tm="100000">
                                          <p:val>
                                            <p:fltVal val="-90"/>
                                          </p:val>
                                        </p:tav>
                                      </p:tavLst>
                                    </p:anim>
                                    <p:set>
                                      <p:cBhvr>
                                        <p:cTn id="21" dur="1" fill="hold">
                                          <p:stCondLst>
                                            <p:cond delay="9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hhhh.jpg"/>
          <p:cNvPicPr>
            <a:picLocks noChangeAspect="1"/>
          </p:cNvPicPr>
          <p:nvPr/>
        </p:nvPicPr>
        <p:blipFill>
          <a:blip r:embed="rId3"/>
          <a:stretch>
            <a:fillRect/>
          </a:stretch>
        </p:blipFill>
        <p:spPr>
          <a:xfrm>
            <a:off x="533400" y="1600200"/>
            <a:ext cx="5623076" cy="3980380"/>
          </a:xfrm>
          <a:prstGeom prst="rect">
            <a:avLst/>
          </a:prstGeom>
        </p:spPr>
      </p:pic>
      <p:sp>
        <p:nvSpPr>
          <p:cNvPr id="3" name="TextBox 2"/>
          <p:cNvSpPr txBox="1"/>
          <p:nvPr/>
        </p:nvSpPr>
        <p:spPr>
          <a:xfrm>
            <a:off x="1447800" y="5638800"/>
            <a:ext cx="4038600" cy="461665"/>
          </a:xfrm>
          <a:prstGeom prst="rect">
            <a:avLst/>
          </a:prstGeom>
          <a:solidFill>
            <a:schemeClr val="accent5">
              <a:lumMod val="40000"/>
              <a:lumOff val="60000"/>
            </a:schemeClr>
          </a:solidFill>
        </p:spPr>
        <p:txBody>
          <a:bodyPr wrap="square" rtlCol="0">
            <a:spAutoFit/>
          </a:bodyPr>
          <a:lstStyle/>
          <a:p>
            <a:r>
              <a:rPr lang="bn-BD" sz="2400" dirty="0" smtClean="0">
                <a:latin typeface="NikoshBAN" pitchFamily="2" charset="0"/>
                <a:cs typeface="NikoshBAN" pitchFamily="2" charset="0"/>
              </a:rPr>
              <a:t>১</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উদ্ভিদের কোন কোন অঞ্চল বৃদ্ধি পায়?</a:t>
            </a:r>
            <a:endParaRPr lang="en-US" sz="2400" dirty="0">
              <a:latin typeface="NikoshBAN" pitchFamily="2" charset="0"/>
              <a:cs typeface="NikoshBAN" pitchFamily="2" charset="0"/>
            </a:endParaRPr>
          </a:p>
        </p:txBody>
      </p:sp>
      <p:sp>
        <p:nvSpPr>
          <p:cNvPr id="4" name="TextBox 3"/>
          <p:cNvSpPr txBox="1"/>
          <p:nvPr/>
        </p:nvSpPr>
        <p:spPr>
          <a:xfrm>
            <a:off x="1447800" y="6096000"/>
            <a:ext cx="5257800" cy="461665"/>
          </a:xfrm>
          <a:prstGeom prst="rect">
            <a:avLst/>
          </a:prstGeom>
          <a:solidFill>
            <a:schemeClr val="accent5">
              <a:lumMod val="40000"/>
              <a:lumOff val="60000"/>
            </a:schemeClr>
          </a:solidFill>
        </p:spPr>
        <p:txBody>
          <a:bodyPr wrap="square" rtlCol="0">
            <a:spAutoFit/>
          </a:bodyPr>
          <a:lstStyle/>
          <a:p>
            <a:pPr algn="ctr"/>
            <a:r>
              <a:rPr lang="bn-BD" sz="2400" dirty="0" smtClean="0">
                <a:latin typeface="NikoshBAN" pitchFamily="2" charset="0"/>
                <a:cs typeface="NikoshBAN" pitchFamily="2" charset="0"/>
              </a:rPr>
              <a:t>২</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কোন বিভাজনের ফলে প্রাণী ও উদ্ভিদ দেহ বৃদ্ধি পায়?</a:t>
            </a:r>
            <a:endParaRPr lang="en-US" sz="2400" dirty="0">
              <a:latin typeface="NikoshBAN" pitchFamily="2" charset="0"/>
              <a:cs typeface="NikoshBAN" pitchFamily="2" charset="0"/>
            </a:endParaRPr>
          </a:p>
        </p:txBody>
      </p:sp>
      <p:grpSp>
        <p:nvGrpSpPr>
          <p:cNvPr id="5" name="Group 4"/>
          <p:cNvGrpSpPr/>
          <p:nvPr/>
        </p:nvGrpSpPr>
        <p:grpSpPr>
          <a:xfrm>
            <a:off x="3962400" y="1600200"/>
            <a:ext cx="4724400" cy="3657600"/>
            <a:chOff x="3962400" y="1600200"/>
            <a:chExt cx="4724400" cy="3657600"/>
          </a:xfrm>
        </p:grpSpPr>
        <p:cxnSp>
          <p:nvCxnSpPr>
            <p:cNvPr id="6" name="Straight Arrow Connector 5"/>
            <p:cNvCxnSpPr/>
            <p:nvPr/>
          </p:nvCxnSpPr>
          <p:spPr>
            <a:xfrm>
              <a:off x="4267200" y="2514600"/>
              <a:ext cx="2514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62400" y="5029200"/>
              <a:ext cx="2743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62800" y="2286000"/>
              <a:ext cx="1524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ভ্রূণ মুকুল</a:t>
              </a:r>
              <a:endParaRPr lang="en-US" sz="2800" dirty="0">
                <a:latin typeface="NikoshBAN" pitchFamily="2" charset="0"/>
                <a:cs typeface="NikoshBAN" pitchFamily="2" charset="0"/>
              </a:endParaRPr>
            </a:p>
          </p:txBody>
        </p:sp>
        <p:sp>
          <p:nvSpPr>
            <p:cNvPr id="9" name="TextBox 8"/>
            <p:cNvSpPr txBox="1"/>
            <p:nvPr/>
          </p:nvSpPr>
          <p:spPr>
            <a:xfrm>
              <a:off x="6781800" y="4734580"/>
              <a:ext cx="1905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মূলের অগ্রভাগ</a:t>
              </a:r>
              <a:endParaRPr lang="en-US" sz="2800" dirty="0">
                <a:latin typeface="NikoshBAN" pitchFamily="2" charset="0"/>
                <a:cs typeface="NikoshBAN" pitchFamily="2" charset="0"/>
              </a:endParaRPr>
            </a:p>
          </p:txBody>
        </p:sp>
        <p:sp>
          <p:nvSpPr>
            <p:cNvPr id="10" name="TextBox 9"/>
            <p:cNvSpPr txBox="1"/>
            <p:nvPr/>
          </p:nvSpPr>
          <p:spPr>
            <a:xfrm>
              <a:off x="7086600" y="3276600"/>
              <a:ext cx="1524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কাণ্ড</a:t>
              </a:r>
              <a:endParaRPr lang="en-US" sz="2800" dirty="0">
                <a:latin typeface="NikoshBAN" pitchFamily="2" charset="0"/>
                <a:cs typeface="NikoshBAN" pitchFamily="2" charset="0"/>
              </a:endParaRPr>
            </a:p>
          </p:txBody>
        </p:sp>
        <p:cxnSp>
          <p:nvCxnSpPr>
            <p:cNvPr id="11" name="Straight Arrow Connector 10"/>
            <p:cNvCxnSpPr/>
            <p:nvPr/>
          </p:nvCxnSpPr>
          <p:spPr>
            <a:xfrm>
              <a:off x="5562600" y="3505200"/>
              <a:ext cx="1371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48400" y="1600200"/>
              <a:ext cx="2438400" cy="461665"/>
            </a:xfrm>
            <a:prstGeom prst="rect">
              <a:avLst/>
            </a:prstGeom>
            <a:noFill/>
          </p:spPr>
          <p:txBody>
            <a:bodyPr wrap="square" rtlCol="0">
              <a:spAutoFit/>
            </a:bodyPr>
            <a:lstStyle/>
            <a:p>
              <a:r>
                <a:rPr lang="bn-BD" sz="2400" dirty="0" smtClean="0">
                  <a:latin typeface="NikoshBAN" pitchFamily="2" charset="0"/>
                  <a:cs typeface="NikoshBAN" pitchFamily="2" charset="0"/>
                </a:rPr>
                <a:t>উদ্ভিদের বর্ধনশীল অংশ</a:t>
              </a:r>
              <a:endParaRPr lang="en-US" sz="2400" dirty="0">
                <a:latin typeface="NikoshBAN" pitchFamily="2" charset="0"/>
                <a:cs typeface="NikoshBAN" pitchFamily="2" charset="0"/>
              </a:endParaRPr>
            </a:p>
          </p:txBody>
        </p:sp>
      </p:grpSp>
      <p:sp>
        <p:nvSpPr>
          <p:cNvPr id="13" name="TextBox 12"/>
          <p:cNvSpPr txBox="1"/>
          <p:nvPr/>
        </p:nvSpPr>
        <p:spPr>
          <a:xfrm>
            <a:off x="2057400" y="609600"/>
            <a:ext cx="4724400" cy="584775"/>
          </a:xfrm>
          <a:prstGeom prst="rect">
            <a:avLst/>
          </a:prstGeom>
          <a:solidFill>
            <a:schemeClr val="accent5">
              <a:lumMod val="40000"/>
              <a:lumOff val="60000"/>
            </a:schemeClr>
          </a:solidFill>
        </p:spPr>
        <p:txBody>
          <a:bodyPr wrap="square" rtlCol="0">
            <a:spAutoFit/>
          </a:bodyPr>
          <a:lstStyle/>
          <a:p>
            <a:pPr algn="ctr"/>
            <a:r>
              <a:rPr lang="bn-BD" sz="3200" dirty="0" smtClean="0">
                <a:latin typeface="NikoshBAN" pitchFamily="2" charset="0"/>
                <a:cs typeface="NikoshBAN" pitchFamily="2" charset="0"/>
              </a:rPr>
              <a:t>মাইটোসিস কোথায় হয়?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923058953"/>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xit" presetSubtype="0" fill="hold" grpId="1" nodeType="clickEffect">
                                  <p:stCondLst>
                                    <p:cond delay="0"/>
                                  </p:stCondLst>
                                  <p:childTnLst>
                                    <p:animEffect transition="out" filter="fade">
                                      <p:cBhvr>
                                        <p:cTn id="20" dur="1000" accel="50000">
                                          <p:stCondLst>
                                            <p:cond delay="0"/>
                                          </p:stCondLst>
                                        </p:cTn>
                                        <p:tgtEl>
                                          <p:spTgt spid="3"/>
                                        </p:tgtEl>
                                      </p:cBhvr>
                                    </p:animEffect>
                                    <p:anim calcmode="lin" valueType="num">
                                      <p:cBhvr>
                                        <p:cTn id="21" dur="500" accel="50000">
                                          <p:stCondLst>
                                            <p:cond delay="0"/>
                                          </p:stCondLst>
                                        </p:cTn>
                                        <p:tgtEl>
                                          <p:spTgt spid="3"/>
                                        </p:tgtEl>
                                        <p:attrNameLst>
                                          <p:attrName>ppt_y</p:attrName>
                                        </p:attrNameLst>
                                      </p:cBhvr>
                                      <p:tavLst>
                                        <p:tav tm="0">
                                          <p:val>
                                            <p:strVal val="ppt_y"/>
                                          </p:val>
                                        </p:tav>
                                        <p:tav tm="100000">
                                          <p:val>
                                            <p:strVal val="ppt_y+.1"/>
                                          </p:val>
                                        </p:tav>
                                      </p:tavLst>
                                    </p:anim>
                                    <p:anim calcmode="lin" valueType="num">
                                      <p:cBhvr>
                                        <p:cTn id="22" dur="500" decel="50000">
                                          <p:stCondLst>
                                            <p:cond delay="500"/>
                                          </p:stCondLst>
                                        </p:cTn>
                                        <p:tgtEl>
                                          <p:spTgt spid="3"/>
                                        </p:tgtEl>
                                        <p:attrNameLst>
                                          <p:attrName>ppt_y</p:attrName>
                                        </p:attrNameLst>
                                      </p:cBhvr>
                                      <p:tavLst>
                                        <p:tav tm="0">
                                          <p:val>
                                            <p:strVal val="ppt_y"/>
                                          </p:val>
                                        </p:tav>
                                        <p:tav tm="100000">
                                          <p:val>
                                            <p:strVal val="ppt_y-.1"/>
                                          </p:val>
                                        </p:tav>
                                      </p:tavLst>
                                    </p:anim>
                                    <p:anim calcmode="lin" valueType="num">
                                      <p:cBhvr>
                                        <p:cTn id="23" dur="500" accel="50000">
                                          <p:stCondLst>
                                            <p:cond delay="500"/>
                                          </p:stCondLst>
                                        </p:cTn>
                                        <p:tgtEl>
                                          <p:spTgt spid="3"/>
                                        </p:tgtEl>
                                        <p:attrNameLst>
                                          <p:attrName>ppt_x</p:attrName>
                                        </p:attrNameLst>
                                      </p:cBhvr>
                                      <p:tavLst>
                                        <p:tav tm="0">
                                          <p:val>
                                            <p:strVal val="ppt_x"/>
                                          </p:val>
                                        </p:tav>
                                        <p:tav tm="100000">
                                          <p:val>
                                            <p:strVal val="ppt_x+.4"/>
                                          </p:val>
                                        </p:tav>
                                      </p:tavLst>
                                    </p:anim>
                                    <p:anim calcmode="lin" valueType="num">
                                      <p:cBhvr>
                                        <p:cTn id="24" dur="1000"/>
                                        <p:tgtEl>
                                          <p:spTgt spid="3"/>
                                        </p:tgtEl>
                                        <p:attrNameLst>
                                          <p:attrName>ppt_h</p:attrName>
                                        </p:attrNameLst>
                                      </p:cBhvr>
                                      <p:tavLst>
                                        <p:tav tm="0">
                                          <p:val>
                                            <p:strVal val="ppt_h"/>
                                          </p:val>
                                        </p:tav>
                                        <p:tav tm="100000">
                                          <p:val>
                                            <p:strVal val="ppt_h"/>
                                          </p:val>
                                        </p:tav>
                                      </p:tavLst>
                                    </p:anim>
                                    <p:anim calcmode="lin" valueType="num">
                                      <p:cBhvr>
                                        <p:cTn id="25" dur="500" accel="50000">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6" dur="500" decel="50000">
                                          <p:stCondLst>
                                            <p:cond delay="500"/>
                                          </p:stCondLst>
                                        </p:cTn>
                                        <p:tgtEl>
                                          <p:spTgt spid="3"/>
                                        </p:tgtEl>
                                        <p:attrNameLst>
                                          <p:attrName>ppt_w</p:attrName>
                                        </p:attrNameLst>
                                      </p:cBhvr>
                                      <p:tavLst>
                                        <p:tav tm="0">
                                          <p:val>
                                            <p:strVal val="ppt_w"/>
                                          </p:val>
                                        </p:tav>
                                        <p:tav tm="100000">
                                          <p:val>
                                            <p:strVal val="ppt_w/.05"/>
                                          </p:val>
                                        </p:tav>
                                      </p:tavLst>
                                    </p:anim>
                                    <p:anim calcmode="lin" valueType="num">
                                      <p:cBhvr>
                                        <p:cTn id="27" dur="500" accel="50000">
                                          <p:stCondLst>
                                            <p:cond delay="500"/>
                                          </p:stCondLst>
                                        </p:cTn>
                                        <p:tgtEl>
                                          <p:spTgt spid="3"/>
                                        </p:tgtEl>
                                        <p:attrNameLst>
                                          <p:attrName>style.rotation</p:attrName>
                                        </p:attrNameLst>
                                      </p:cBhvr>
                                      <p:tavLst>
                                        <p:tav tm="0">
                                          <p:val>
                                            <p:fltVal val="0"/>
                                          </p:val>
                                        </p:tav>
                                        <p:tav tm="100000">
                                          <p:val>
                                            <p:fltVal val="-90"/>
                                          </p:val>
                                        </p:tav>
                                      </p:tavLst>
                                    </p:anim>
                                    <p:set>
                                      <p:cBhvr>
                                        <p:cTn id="28" dur="1" fill="hold">
                                          <p:stCondLst>
                                            <p:cond delay="9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ppt_x</p:attrName>
                                        </p:attrNameLst>
                                      </p:cBhvr>
                                      <p:tavLst>
                                        <p:tav tm="0">
                                          <p:val>
                                            <p:strVal val="#ppt_x-.2"/>
                                          </p:val>
                                        </p:tav>
                                        <p:tav tm="100000">
                                          <p:val>
                                            <p:strVal val="#ppt_x"/>
                                          </p:val>
                                        </p:tav>
                                      </p:tavLst>
                                    </p:anim>
                                    <p:anim calcmode="lin" valueType="num">
                                      <p:cBhvr>
                                        <p:cTn id="3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2819400" cy="707886"/>
          </a:xfrm>
          <a:prstGeom prst="rect">
            <a:avLst/>
          </a:prstGeom>
          <a:solidFill>
            <a:srgbClr val="00B050"/>
          </a:solidFill>
        </p:spPr>
        <p:txBody>
          <a:bodyPr wrap="square" rtlCol="0">
            <a:spAutoFit/>
          </a:bodyPr>
          <a:lstStyle/>
          <a:p>
            <a:pPr algn="ctr"/>
            <a:r>
              <a:rPr lang="bn-IN" sz="4000" dirty="0" smtClean="0">
                <a:latin typeface="NikoshBAN" pitchFamily="2" charset="0"/>
                <a:cs typeface="NikoshBAN" pitchFamily="2" charset="0"/>
              </a:rPr>
              <a:t>জোড়ায়</a:t>
            </a:r>
            <a:r>
              <a:rPr lang="bn-BD" sz="4000" dirty="0" smtClean="0">
                <a:latin typeface="NikoshBAN" pitchFamily="2" charset="0"/>
                <a:cs typeface="NikoshBAN" pitchFamily="2" charset="0"/>
              </a:rPr>
              <a:t> কাজ</a:t>
            </a:r>
            <a:endParaRPr lang="en-US" sz="4000" dirty="0">
              <a:latin typeface="NikoshBAN" pitchFamily="2" charset="0"/>
              <a:cs typeface="NikoshBAN" pitchFamily="2" charset="0"/>
            </a:endParaRPr>
          </a:p>
        </p:txBody>
      </p:sp>
      <p:sp>
        <p:nvSpPr>
          <p:cNvPr id="5" name="TextBox 4"/>
          <p:cNvSpPr txBox="1"/>
          <p:nvPr/>
        </p:nvSpPr>
        <p:spPr>
          <a:xfrm>
            <a:off x="6477000" y="533400"/>
            <a:ext cx="1676400" cy="523220"/>
          </a:xfrm>
          <a:prstGeom prst="rect">
            <a:avLst/>
          </a:prstGeom>
          <a:solidFill>
            <a:srgbClr val="00B0F0"/>
          </a:solidFill>
        </p:spPr>
        <p:txBody>
          <a:bodyPr wrap="square" rtlCol="0">
            <a:spAutoFit/>
          </a:bodyPr>
          <a:lstStyle/>
          <a:p>
            <a:r>
              <a:rPr lang="en-US" sz="2800" dirty="0" err="1" smtClean="0">
                <a:latin typeface="NikoshBAN" pitchFamily="2" charset="0"/>
                <a:cs typeface="NikoshBAN" pitchFamily="2" charset="0"/>
              </a:rPr>
              <a:t>সময়</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০৬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6" name="Rectangle 5"/>
          <p:cNvSpPr/>
          <p:nvPr/>
        </p:nvSpPr>
        <p:spPr>
          <a:xfrm>
            <a:off x="1143000" y="4724400"/>
            <a:ext cx="5739889" cy="646331"/>
          </a:xfrm>
          <a:prstGeom prst="rect">
            <a:avLst/>
          </a:prstGeom>
        </p:spPr>
        <p:txBody>
          <a:bodyPr wrap="square">
            <a:spAutoFit/>
          </a:bodyPr>
          <a:lstStyle/>
          <a:p>
            <a:r>
              <a:rPr lang="bn-BD" dirty="0" smtClean="0">
                <a:latin typeface="NikoshBAN" pitchFamily="2" charset="0"/>
                <a:cs typeface="NikoshBAN" pitchFamily="2" charset="0"/>
              </a:rPr>
              <a:t> </a:t>
            </a:r>
            <a:r>
              <a:rPr lang="bn-BD" sz="3600" dirty="0">
                <a:latin typeface="NikoshBAN" pitchFamily="2" charset="0"/>
                <a:cs typeface="NikoshBAN" pitchFamily="2" charset="0"/>
              </a:rPr>
              <a:t>মাইটোসিসের বৈশিষ্ট্য </a:t>
            </a:r>
            <a:r>
              <a:rPr lang="bn-IN" sz="3600" dirty="0" smtClean="0">
                <a:latin typeface="NikoshBAN" pitchFamily="2" charset="0"/>
                <a:cs typeface="NikoshBAN" pitchFamily="2" charset="0"/>
              </a:rPr>
              <a:t>লিখ </a:t>
            </a:r>
            <a:endParaRPr lang="en-US" dirty="0">
              <a:latin typeface="NikoshBAN" pitchFamily="2" charset="0"/>
              <a:cs typeface="NikoshBAN"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76400"/>
            <a:ext cx="7620000" cy="2771775"/>
          </a:xfrm>
          <a:prstGeom prst="rect">
            <a:avLst/>
          </a:prstGeom>
        </p:spPr>
      </p:pic>
    </p:spTree>
    <p:extLst>
      <p:ext uri="{BB962C8B-B14F-4D97-AF65-F5344CB8AC3E}">
        <p14:creationId xmlns:p14="http://schemas.microsoft.com/office/powerpoint/2010/main" val="1761290165"/>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533400"/>
            <a:ext cx="3180679" cy="646331"/>
          </a:xfrm>
          <a:prstGeom prst="rect">
            <a:avLst/>
          </a:prstGeom>
        </p:spPr>
        <p:txBody>
          <a:bodyPr wrap="none">
            <a:spAutoFit/>
          </a:bodyPr>
          <a:lstStyle/>
          <a:p>
            <a:r>
              <a:rPr lang="bn-IN" sz="3600" dirty="0">
                <a:latin typeface="NikoshBAN" pitchFamily="2" charset="0"/>
                <a:cs typeface="NikoshBAN" pitchFamily="2" charset="0"/>
              </a:rPr>
              <a:t> চল  </a:t>
            </a:r>
            <a:r>
              <a:rPr lang="bn-BD" sz="3600" dirty="0">
                <a:latin typeface="NikoshBAN" pitchFamily="2" charset="0"/>
                <a:cs typeface="NikoshBAN" pitchFamily="2" charset="0"/>
              </a:rPr>
              <a:t>ভিডিওটি</a:t>
            </a:r>
            <a:r>
              <a:rPr lang="bn-IN" sz="3600" dirty="0">
                <a:latin typeface="NikoshBAN" pitchFamily="2" charset="0"/>
                <a:cs typeface="NikoshBAN" pitchFamily="2" charset="0"/>
              </a:rPr>
              <a:t>  দেখি </a:t>
            </a:r>
            <a:endParaRPr lang="bn-BD" sz="3600" dirty="0">
              <a:latin typeface="NikoshBAN" pitchFamily="2" charset="0"/>
              <a:cs typeface="NikoshBAN" pitchFamily="2"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610889982"/>
              </p:ext>
            </p:extLst>
          </p:nvPr>
        </p:nvGraphicFramePr>
        <p:xfrm>
          <a:off x="3852276" y="2133600"/>
          <a:ext cx="914400" cy="771525"/>
        </p:xfrm>
        <a:graphic>
          <a:graphicData uri="http://schemas.openxmlformats.org/presentationml/2006/ole">
            <mc:AlternateContent xmlns:mc="http://schemas.openxmlformats.org/markup-compatibility/2006">
              <mc:Choice xmlns:v="urn:schemas-microsoft-com:vml" Requires="v">
                <p:oleObj spid="_x0000_s1025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3852276" y="2133600"/>
                        <a:ext cx="914400" cy="771525"/>
                      </a:xfrm>
                      <a:prstGeom prst="rect">
                        <a:avLst/>
                      </a:prstGeom>
                      <a:solidFill>
                        <a:srgbClr val="00B0F0"/>
                      </a:solidFill>
                    </p:spPr>
                  </p:pic>
                </p:oleObj>
              </mc:Fallback>
            </mc:AlternateContent>
          </a:graphicData>
        </a:graphic>
      </p:graphicFrame>
      <p:sp>
        <p:nvSpPr>
          <p:cNvPr id="4" name="Rectangle 3"/>
          <p:cNvSpPr/>
          <p:nvPr/>
        </p:nvSpPr>
        <p:spPr>
          <a:xfrm>
            <a:off x="-20053" y="3657600"/>
            <a:ext cx="8991600" cy="2308324"/>
          </a:xfrm>
          <a:prstGeom prst="rect">
            <a:avLst/>
          </a:prstGeom>
        </p:spPr>
        <p:txBody>
          <a:bodyPr wrap="square">
            <a:spAutoFit/>
          </a:bodyPr>
          <a:lstStyle/>
          <a:p>
            <a:r>
              <a:rPr lang="bn-IN" sz="3600" dirty="0">
                <a:latin typeface="NikoshBAN" pitchFamily="2" charset="0"/>
                <a:cs typeface="NikoshBAN" pitchFamily="2" charset="0"/>
              </a:rPr>
              <a:t>যে সজীব মাতৃকোষটির </a:t>
            </a:r>
            <a:r>
              <a:rPr lang="bn-IN" sz="3600" dirty="0" smtClean="0">
                <a:latin typeface="NikoshBAN" pitchFamily="2" charset="0"/>
                <a:cs typeface="NikoshBAN" pitchFamily="2" charset="0"/>
              </a:rPr>
              <a:t>নিউক্লিয়াস </a:t>
            </a:r>
            <a:r>
              <a:rPr lang="en-US" sz="3600" dirty="0" err="1" smtClean="0">
                <a:latin typeface="NikoshBAN" pitchFamily="2" charset="0"/>
                <a:cs typeface="NikoshBAN" pitchFamily="2" charset="0"/>
              </a:rPr>
              <a:t>পরপর</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 </a:t>
            </a:r>
            <a:r>
              <a:rPr lang="en-US" sz="3600" dirty="0" err="1" smtClean="0">
                <a:latin typeface="NikoshBAN" pitchFamily="2" charset="0"/>
                <a:cs typeface="NikoshBAN" pitchFamily="2" charset="0"/>
              </a:rPr>
              <a:t>দুই</a:t>
            </a:r>
            <a:r>
              <a:rPr lang="bn-IN" sz="3600" dirty="0" smtClean="0">
                <a:latin typeface="NikoshBAN" pitchFamily="2" charset="0"/>
                <a:cs typeface="NikoshBAN" pitchFamily="2" charset="0"/>
              </a:rPr>
              <a:t>বার </a:t>
            </a:r>
            <a:r>
              <a:rPr lang="bn-IN" sz="3600" dirty="0">
                <a:latin typeface="NikoshBAN" pitchFamily="2" charset="0"/>
                <a:cs typeface="NikoshBAN" pitchFamily="2" charset="0"/>
              </a:rPr>
              <a:t>বিভাজিত </a:t>
            </a:r>
            <a:r>
              <a:rPr lang="bn-IN" sz="3600" dirty="0" smtClean="0">
                <a:latin typeface="NikoshBAN" pitchFamily="2" charset="0"/>
                <a:cs typeface="NikoshBAN" pitchFamily="2" charset="0"/>
              </a:rPr>
              <a:t>হ</a:t>
            </a:r>
            <a:r>
              <a:rPr lang="en-US" sz="3600" dirty="0" err="1" smtClean="0">
                <a:latin typeface="NikoshBAN" pitchFamily="2" charset="0"/>
                <a:cs typeface="NikoshBAN" pitchFamily="2" charset="0"/>
              </a:rPr>
              <a:t>লেও</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 ক্রোমোজো</a:t>
            </a:r>
            <a:r>
              <a:rPr lang="en-US" sz="3600" dirty="0" err="1" smtClean="0">
                <a:latin typeface="NikoshBAN" pitchFamily="2" charset="0"/>
                <a:cs typeface="NikoshBAN" pitchFamily="2" charset="0"/>
              </a:rPr>
              <a:t>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বিভাজন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ঘটে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একবার,ফলে</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 </a:t>
            </a:r>
            <a:r>
              <a:rPr lang="bn-IN" sz="3600" dirty="0">
                <a:latin typeface="NikoshBAN" pitchFamily="2" charset="0"/>
                <a:cs typeface="NikoshBAN" pitchFamily="2" charset="0"/>
              </a:rPr>
              <a:t>অপত্য </a:t>
            </a:r>
            <a:r>
              <a:rPr lang="bn-IN" sz="3600" dirty="0" smtClean="0">
                <a:latin typeface="NikoshBAN" pitchFamily="2" charset="0"/>
                <a:cs typeface="NikoshBAN" pitchFamily="2" charset="0"/>
              </a:rPr>
              <a:t>কোষের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ক্রোমোজোম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সংখ্যা</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মাতৃকো</a:t>
            </a:r>
            <a:r>
              <a:rPr lang="en-US" sz="3600" dirty="0" err="1" smtClean="0">
                <a:latin typeface="NikoshBAN" pitchFamily="2" charset="0"/>
                <a:cs typeface="NikoshBAN" pitchFamily="2" charset="0"/>
              </a:rPr>
              <a:t>ষের</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 </a:t>
            </a:r>
            <a:r>
              <a:rPr lang="en-US" sz="3600" dirty="0" err="1" smtClean="0">
                <a:latin typeface="NikoshBAN" pitchFamily="2" charset="0"/>
                <a:cs typeface="NikoshBAN" pitchFamily="2" charset="0"/>
              </a:rPr>
              <a:t>অর্ধেক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হয়</a:t>
            </a:r>
            <a:r>
              <a:rPr lang="en-US" sz="3600" dirty="0" smtClean="0">
                <a:latin typeface="NikoshBAN" pitchFamily="2" charset="0"/>
                <a:cs typeface="NikoshBAN" pitchFamily="2" charset="0"/>
              </a:rPr>
              <a:t> , </a:t>
            </a:r>
            <a:r>
              <a:rPr lang="en-US" sz="3600" dirty="0" err="1" smtClean="0">
                <a:latin typeface="NikoshBAN" pitchFamily="2" charset="0"/>
                <a:cs typeface="NikoshBAN" pitchFamily="2" charset="0"/>
              </a:rPr>
              <a:t>তাকে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মিয়োসিস</a:t>
            </a:r>
            <a:r>
              <a:rPr lang="bn-BD" sz="3600" dirty="0" smtClean="0">
                <a:latin typeface="NikoshBAN" pitchFamily="2" charset="0"/>
                <a:cs typeface="NikoshBAN" pitchFamily="2" charset="0"/>
              </a:rPr>
              <a:t> </a:t>
            </a:r>
            <a:r>
              <a:rPr lang="bn-BD" sz="3600" dirty="0">
                <a:latin typeface="NikoshBAN" pitchFamily="2" charset="0"/>
                <a:cs typeface="NikoshBAN" pitchFamily="2" charset="0"/>
              </a:rPr>
              <a:t>কোষ বিভাজন</a:t>
            </a:r>
            <a:r>
              <a:rPr lang="bn-IN" sz="3600" dirty="0">
                <a:latin typeface="NikoshBAN" pitchFamily="2" charset="0"/>
                <a:cs typeface="NikoshBAN" pitchFamily="2" charset="0"/>
              </a:rPr>
              <a:t> বলে।</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701398446"/>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osis.jpg"/>
          <p:cNvPicPr>
            <a:picLocks noChangeAspect="1"/>
          </p:cNvPicPr>
          <p:nvPr/>
        </p:nvPicPr>
        <p:blipFill>
          <a:blip r:embed="rId2"/>
          <a:stretch>
            <a:fillRect/>
          </a:stretch>
        </p:blipFill>
        <p:spPr>
          <a:xfrm>
            <a:off x="1164536" y="1049000"/>
            <a:ext cx="6607864" cy="4437399"/>
          </a:xfrm>
          <a:prstGeom prst="rect">
            <a:avLst/>
          </a:prstGeom>
        </p:spPr>
      </p:pic>
      <p:sp>
        <p:nvSpPr>
          <p:cNvPr id="3" name="TextBox 2"/>
          <p:cNvSpPr txBox="1"/>
          <p:nvPr/>
        </p:nvSpPr>
        <p:spPr>
          <a:xfrm>
            <a:off x="1905000" y="228600"/>
            <a:ext cx="5334000" cy="646331"/>
          </a:xfrm>
          <a:prstGeom prst="rect">
            <a:avLst/>
          </a:prstGeom>
          <a:solidFill>
            <a:srgbClr val="00B0F0"/>
          </a:solidFill>
          <a:ln w="57150">
            <a:solidFill>
              <a:srgbClr val="FF0000"/>
            </a:solidFill>
          </a:ln>
        </p:spPr>
        <p:txBody>
          <a:bodyPr wrap="square" rtlCol="0">
            <a:spAutoFit/>
          </a:bodyPr>
          <a:lstStyle/>
          <a:p>
            <a:pPr algn="ctr"/>
            <a:r>
              <a:rPr lang="bn-BD" sz="3600" dirty="0" smtClean="0">
                <a:latin typeface="NikoshBAN" pitchFamily="2" charset="0"/>
                <a:cs typeface="NikoshBAN" pitchFamily="2" charset="0"/>
              </a:rPr>
              <a:t>মিয়োসিস কোষ বিভাজন</a:t>
            </a:r>
            <a:endParaRPr lang="en-US" sz="3600" dirty="0">
              <a:latin typeface="NikoshBAN" pitchFamily="2" charset="0"/>
              <a:cs typeface="NikoshBAN" pitchFamily="2" charset="0"/>
            </a:endParaRPr>
          </a:p>
        </p:txBody>
      </p:sp>
      <p:sp>
        <p:nvSpPr>
          <p:cNvPr id="4" name="TextBox 3"/>
          <p:cNvSpPr txBox="1"/>
          <p:nvPr/>
        </p:nvSpPr>
        <p:spPr>
          <a:xfrm>
            <a:off x="1143000" y="5715000"/>
            <a:ext cx="7162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১।মাতৃকোষ ও অপত্য কোষের মধ্যে মিল ও অমিলগুলো কী কী?</a:t>
            </a:r>
            <a:endParaRPr lang="en-US" sz="2800" dirty="0">
              <a:latin typeface="NikoshBAN" pitchFamily="2" charset="0"/>
              <a:cs typeface="NikoshBAN" pitchFamily="2" charset="0"/>
            </a:endParaRPr>
          </a:p>
        </p:txBody>
      </p:sp>
      <p:sp>
        <p:nvSpPr>
          <p:cNvPr id="5" name="TextBox 4"/>
          <p:cNvSpPr txBox="1"/>
          <p:nvPr/>
        </p:nvSpPr>
        <p:spPr>
          <a:xfrm>
            <a:off x="1066800" y="5715000"/>
            <a:ext cx="7315200" cy="523220"/>
          </a:xfrm>
          <a:prstGeom prst="rect">
            <a:avLst/>
          </a:prstGeom>
          <a:noFill/>
        </p:spPr>
        <p:txBody>
          <a:bodyPr wrap="square" rtlCol="0">
            <a:spAutoFit/>
          </a:bodyPr>
          <a:lstStyle/>
          <a:p>
            <a:r>
              <a:rPr lang="bn-BD" sz="2800" dirty="0" smtClean="0">
                <a:latin typeface="NikoshBAN" pitchFamily="2" charset="0"/>
                <a:cs typeface="NikoshBAN" pitchFamily="2" charset="0"/>
              </a:rPr>
              <a:t>২।মাতৃকোষ ও অপত্য কোষের আকৃতি ও গু্ণাগুণ কী একই রকম?</a:t>
            </a:r>
            <a:endParaRPr lang="en-US" sz="2800" dirty="0">
              <a:latin typeface="NikoshBAN" pitchFamily="2" charset="0"/>
              <a:cs typeface="NikoshBAN" pitchFamily="2" charset="0"/>
            </a:endParaRPr>
          </a:p>
        </p:txBody>
      </p:sp>
      <p:sp>
        <p:nvSpPr>
          <p:cNvPr id="6" name="TextBox 5"/>
          <p:cNvSpPr txBox="1"/>
          <p:nvPr/>
        </p:nvSpPr>
        <p:spPr>
          <a:xfrm>
            <a:off x="1752600" y="4191000"/>
            <a:ext cx="1828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মাতৃকোষ</a:t>
            </a:r>
            <a:endParaRPr lang="en-US" sz="2800" dirty="0">
              <a:latin typeface="NikoshBAN" pitchFamily="2" charset="0"/>
              <a:cs typeface="NikoshBAN" pitchFamily="2" charset="0"/>
            </a:endParaRPr>
          </a:p>
        </p:txBody>
      </p:sp>
      <p:sp>
        <p:nvSpPr>
          <p:cNvPr id="7" name="TextBox 6"/>
          <p:cNvSpPr txBox="1"/>
          <p:nvPr/>
        </p:nvSpPr>
        <p:spPr>
          <a:xfrm>
            <a:off x="6858000" y="5100935"/>
            <a:ext cx="1524000" cy="461665"/>
          </a:xfrm>
          <a:prstGeom prst="rect">
            <a:avLst/>
          </a:prstGeom>
          <a:noFill/>
        </p:spPr>
        <p:txBody>
          <a:bodyPr wrap="square" rtlCol="0">
            <a:spAutoFit/>
          </a:bodyPr>
          <a:lstStyle/>
          <a:p>
            <a:r>
              <a:rPr lang="bn-BD" sz="2400" dirty="0" smtClean="0">
                <a:latin typeface="NikoshBAN" pitchFamily="2" charset="0"/>
                <a:cs typeface="NikoshBAN" pitchFamily="2" charset="0"/>
              </a:rPr>
              <a:t>অপত্য কোষ</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4098188187"/>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4"/>
                                        </p:tgtEl>
                                      </p:cBhvr>
                                    </p:animEffect>
                                    <p:anim calcmode="lin" valueType="num">
                                      <p:cBhvr>
                                        <p:cTn id="14" dur="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4"/>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4"/>
                                        </p:tgtEl>
                                        <p:attrNameLst>
                                          <p:attrName>ppt_x</p:attrName>
                                        </p:attrNameLst>
                                      </p:cBhvr>
                                      <p:tavLst>
                                        <p:tav tm="0">
                                          <p:val>
                                            <p:strVal val="ppt_x"/>
                                          </p:val>
                                        </p:tav>
                                        <p:tav tm="100000">
                                          <p:val>
                                            <p:strVal val="ppt_x+.4"/>
                                          </p:val>
                                        </p:tav>
                                      </p:tavLst>
                                    </p:anim>
                                    <p:anim calcmode="lin" valueType="num">
                                      <p:cBhvr>
                                        <p:cTn id="17" dur="1000"/>
                                        <p:tgtEl>
                                          <p:spTgt spid="4"/>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4"/>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4"/>
                                        </p:tgtEl>
                                        <p:attrNameLst>
                                          <p:attrName>style.rotation</p:attrName>
                                        </p:attrNameLst>
                                      </p:cBhvr>
                                      <p:tavLst>
                                        <p:tav tm="0">
                                          <p:val>
                                            <p:fltVal val="0"/>
                                          </p:val>
                                        </p:tav>
                                        <p:tav tm="100000">
                                          <p:val>
                                            <p:fltVal val="-90"/>
                                          </p:val>
                                        </p:tav>
                                      </p:tavLst>
                                    </p:anim>
                                    <p:set>
                                      <p:cBhvr>
                                        <p:cTn id="21" dur="1" fill="hold">
                                          <p:stCondLst>
                                            <p:cond delay="9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81000"/>
            <a:ext cx="4343400" cy="769441"/>
          </a:xfrm>
          <a:prstGeom prst="rect">
            <a:avLst/>
          </a:prstGeom>
          <a:solidFill>
            <a:srgbClr val="00B0F0"/>
          </a:solidFill>
          <a:ln w="57150">
            <a:solidFill>
              <a:srgbClr val="00B0F0"/>
            </a:solidFill>
          </a:ln>
        </p:spPr>
        <p:txBody>
          <a:bodyPr wrap="square" rtlCol="0">
            <a:spAutoFit/>
          </a:bodyPr>
          <a:lstStyle/>
          <a:p>
            <a:pPr algn="ctr"/>
            <a:r>
              <a:rPr lang="bn-BD" sz="4400" dirty="0" smtClean="0">
                <a:latin typeface="NikoshBAN" pitchFamily="2" charset="0"/>
                <a:cs typeface="NikoshBAN" pitchFamily="2" charset="0"/>
              </a:rPr>
              <a:t>দলগত কাজ</a:t>
            </a:r>
            <a:endParaRPr lang="en-US" sz="4400" dirty="0">
              <a:latin typeface="NikoshBAN" pitchFamily="2" charset="0"/>
              <a:cs typeface="NikoshBAN" pitchFamily="2" charset="0"/>
            </a:endParaRPr>
          </a:p>
        </p:txBody>
      </p:sp>
      <p:grpSp>
        <p:nvGrpSpPr>
          <p:cNvPr id="3" name="Group 2"/>
          <p:cNvGrpSpPr/>
          <p:nvPr/>
        </p:nvGrpSpPr>
        <p:grpSpPr>
          <a:xfrm>
            <a:off x="6096000" y="1447800"/>
            <a:ext cx="2590800" cy="1981200"/>
            <a:chOff x="5791200" y="1905000"/>
            <a:chExt cx="2590800" cy="1981200"/>
          </a:xfrm>
        </p:grpSpPr>
        <p:grpSp>
          <p:nvGrpSpPr>
            <p:cNvPr id="4" name="Group 3"/>
            <p:cNvGrpSpPr/>
            <p:nvPr/>
          </p:nvGrpSpPr>
          <p:grpSpPr>
            <a:xfrm>
              <a:off x="5791200" y="2667000"/>
              <a:ext cx="838200" cy="838200"/>
              <a:chOff x="5791200" y="2667000"/>
              <a:chExt cx="838200" cy="838200"/>
            </a:xfrm>
          </p:grpSpPr>
          <p:sp>
            <p:nvSpPr>
              <p:cNvPr id="13" name="Oval 12"/>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grpSp>
          <p:nvGrpSpPr>
            <p:cNvPr id="5" name="Group 4"/>
            <p:cNvGrpSpPr/>
            <p:nvPr/>
          </p:nvGrpSpPr>
          <p:grpSpPr>
            <a:xfrm>
              <a:off x="7391400" y="1905000"/>
              <a:ext cx="838200" cy="838200"/>
              <a:chOff x="5791200" y="2667000"/>
              <a:chExt cx="838200" cy="838200"/>
            </a:xfrm>
          </p:grpSpPr>
          <p:sp>
            <p:nvSpPr>
              <p:cNvPr id="11" name="Oval 10"/>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grpSp>
          <p:nvGrpSpPr>
            <p:cNvPr id="6" name="Group 5"/>
            <p:cNvGrpSpPr/>
            <p:nvPr/>
          </p:nvGrpSpPr>
          <p:grpSpPr>
            <a:xfrm>
              <a:off x="7543800" y="3048000"/>
              <a:ext cx="838200" cy="838200"/>
              <a:chOff x="5791200" y="2667000"/>
              <a:chExt cx="838200" cy="838200"/>
            </a:xfrm>
          </p:grpSpPr>
          <p:sp>
            <p:nvSpPr>
              <p:cNvPr id="9" name="Oval 8"/>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cxnSp>
          <p:nvCxnSpPr>
            <p:cNvPr id="7" name="Straight Arrow Connector 6"/>
            <p:cNvCxnSpPr>
              <a:stCxn id="13" idx="6"/>
            </p:cNvCxnSpPr>
            <p:nvPr/>
          </p:nvCxnSpPr>
          <p:spPr>
            <a:xfrm flipV="1">
              <a:off x="6629400" y="2362200"/>
              <a:ext cx="685800" cy="723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3" idx="6"/>
              <a:endCxn id="9" idx="2"/>
            </p:cNvCxnSpPr>
            <p:nvPr/>
          </p:nvCxnSpPr>
          <p:spPr>
            <a:xfrm>
              <a:off x="6629400" y="3086100"/>
              <a:ext cx="9144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876800" y="3810000"/>
            <a:ext cx="2209800" cy="1676400"/>
            <a:chOff x="3657600" y="3886200"/>
            <a:chExt cx="2209800" cy="1676400"/>
          </a:xfrm>
        </p:grpSpPr>
        <p:sp>
          <p:nvSpPr>
            <p:cNvPr id="16" name="Oval 15"/>
            <p:cNvSpPr/>
            <p:nvPr/>
          </p:nvSpPr>
          <p:spPr>
            <a:xfrm>
              <a:off x="4953000" y="38862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657600" y="44196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029200" y="47244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17" idx="6"/>
            </p:cNvCxnSpPr>
            <p:nvPr/>
          </p:nvCxnSpPr>
          <p:spPr>
            <a:xfrm flipV="1">
              <a:off x="4495800" y="4800600"/>
              <a:ext cx="609600"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57200" y="1219200"/>
            <a:ext cx="3886200" cy="3581400"/>
            <a:chOff x="457200" y="1219200"/>
            <a:chExt cx="3886200" cy="3581400"/>
          </a:xfrm>
        </p:grpSpPr>
        <p:grpSp>
          <p:nvGrpSpPr>
            <p:cNvPr id="21" name="Group 20"/>
            <p:cNvGrpSpPr/>
            <p:nvPr/>
          </p:nvGrpSpPr>
          <p:grpSpPr>
            <a:xfrm>
              <a:off x="457200" y="2057400"/>
              <a:ext cx="838200" cy="838200"/>
              <a:chOff x="5791200" y="2667000"/>
              <a:chExt cx="838200" cy="838200"/>
            </a:xfrm>
          </p:grpSpPr>
          <p:sp>
            <p:nvSpPr>
              <p:cNvPr id="46" name="Oval 45"/>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4n</a:t>
                </a:r>
                <a:endParaRPr lang="en-US" sz="2400" dirty="0">
                  <a:latin typeface="+mj-lt"/>
                  <a:cs typeface="NikoshBAN" pitchFamily="2" charset="0"/>
                </a:endParaRPr>
              </a:p>
            </p:txBody>
          </p:sp>
        </p:grpSp>
        <p:grpSp>
          <p:nvGrpSpPr>
            <p:cNvPr id="22" name="Group 21"/>
            <p:cNvGrpSpPr/>
            <p:nvPr/>
          </p:nvGrpSpPr>
          <p:grpSpPr>
            <a:xfrm>
              <a:off x="2133600" y="1371600"/>
              <a:ext cx="838200" cy="838200"/>
              <a:chOff x="5791200" y="2667000"/>
              <a:chExt cx="838200" cy="838200"/>
            </a:xfrm>
          </p:grpSpPr>
          <p:sp>
            <p:nvSpPr>
              <p:cNvPr id="44" name="Oval 43"/>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grpSp>
          <p:nvGrpSpPr>
            <p:cNvPr id="23" name="Group 22"/>
            <p:cNvGrpSpPr/>
            <p:nvPr/>
          </p:nvGrpSpPr>
          <p:grpSpPr>
            <a:xfrm>
              <a:off x="2057400" y="3048000"/>
              <a:ext cx="838200" cy="838200"/>
              <a:chOff x="5791200" y="2667000"/>
              <a:chExt cx="838200" cy="838200"/>
            </a:xfrm>
          </p:grpSpPr>
          <p:sp>
            <p:nvSpPr>
              <p:cNvPr id="42" name="Oval 41"/>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cxnSp>
          <p:nvCxnSpPr>
            <p:cNvPr id="24" name="Straight Arrow Connector 23"/>
            <p:cNvCxnSpPr>
              <a:stCxn id="46" idx="6"/>
            </p:cNvCxnSpPr>
            <p:nvPr/>
          </p:nvCxnSpPr>
          <p:spPr>
            <a:xfrm flipV="1">
              <a:off x="1295400" y="2057400"/>
              <a:ext cx="838200" cy="419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6" idx="6"/>
            </p:cNvCxnSpPr>
            <p:nvPr/>
          </p:nvCxnSpPr>
          <p:spPr>
            <a:xfrm>
              <a:off x="1295400" y="2476500"/>
              <a:ext cx="685800" cy="723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505200" y="1219200"/>
              <a:ext cx="838200" cy="838200"/>
              <a:chOff x="5791200" y="2667000"/>
              <a:chExt cx="838200" cy="838200"/>
            </a:xfrm>
          </p:grpSpPr>
          <p:sp>
            <p:nvSpPr>
              <p:cNvPr id="40" name="Oval 39"/>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grpSp>
          <p:nvGrpSpPr>
            <p:cNvPr id="27" name="Group 26"/>
            <p:cNvGrpSpPr/>
            <p:nvPr/>
          </p:nvGrpSpPr>
          <p:grpSpPr>
            <a:xfrm>
              <a:off x="3505200" y="3200400"/>
              <a:ext cx="838200" cy="838200"/>
              <a:chOff x="5791200" y="2667000"/>
              <a:chExt cx="838200" cy="838200"/>
            </a:xfrm>
          </p:grpSpPr>
          <p:sp>
            <p:nvSpPr>
              <p:cNvPr id="38" name="Oval 37"/>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grpSp>
          <p:nvGrpSpPr>
            <p:cNvPr id="28" name="Group 27"/>
            <p:cNvGrpSpPr/>
            <p:nvPr/>
          </p:nvGrpSpPr>
          <p:grpSpPr>
            <a:xfrm>
              <a:off x="3200400" y="2209800"/>
              <a:ext cx="838200" cy="838200"/>
              <a:chOff x="5791200" y="2667000"/>
              <a:chExt cx="838200" cy="838200"/>
            </a:xfrm>
          </p:grpSpPr>
          <p:sp>
            <p:nvSpPr>
              <p:cNvPr id="36" name="Oval 35"/>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grpSp>
          <p:nvGrpSpPr>
            <p:cNvPr id="29" name="Group 28"/>
            <p:cNvGrpSpPr/>
            <p:nvPr/>
          </p:nvGrpSpPr>
          <p:grpSpPr>
            <a:xfrm>
              <a:off x="2819400" y="3962400"/>
              <a:ext cx="838200" cy="838200"/>
              <a:chOff x="5791200" y="2667000"/>
              <a:chExt cx="838200" cy="838200"/>
            </a:xfrm>
          </p:grpSpPr>
          <p:sp>
            <p:nvSpPr>
              <p:cNvPr id="34" name="Oval 33"/>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cxnSp>
          <p:nvCxnSpPr>
            <p:cNvPr id="30" name="Straight Arrow Connector 29"/>
            <p:cNvCxnSpPr>
              <a:stCxn id="44" idx="6"/>
            </p:cNvCxnSpPr>
            <p:nvPr/>
          </p:nvCxnSpPr>
          <p:spPr>
            <a:xfrm flipV="1">
              <a:off x="2971800" y="1676400"/>
              <a:ext cx="457200" cy="114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4" idx="6"/>
            </p:cNvCxnSpPr>
            <p:nvPr/>
          </p:nvCxnSpPr>
          <p:spPr>
            <a:xfrm>
              <a:off x="2971800" y="1790700"/>
              <a:ext cx="304800" cy="495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2" idx="6"/>
            </p:cNvCxnSpPr>
            <p:nvPr/>
          </p:nvCxnSpPr>
          <p:spPr>
            <a:xfrm>
              <a:off x="2895600" y="3467100"/>
              <a:ext cx="457200"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2" idx="6"/>
            </p:cNvCxnSpPr>
            <p:nvPr/>
          </p:nvCxnSpPr>
          <p:spPr>
            <a:xfrm>
              <a:off x="2895600" y="3467100"/>
              <a:ext cx="152400" cy="419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838200" y="3733800"/>
            <a:ext cx="990600" cy="769441"/>
          </a:xfrm>
          <a:prstGeom prst="rect">
            <a:avLst/>
          </a:prstGeom>
          <a:noFill/>
        </p:spPr>
        <p:txBody>
          <a:bodyPr wrap="square" rtlCol="0">
            <a:spAutoFit/>
          </a:bodyPr>
          <a:lstStyle/>
          <a:p>
            <a:pPr algn="ctr"/>
            <a:r>
              <a:rPr lang="bn-BD" sz="4400" dirty="0" smtClean="0">
                <a:solidFill>
                  <a:srgbClr val="FF0000"/>
                </a:solidFill>
                <a:latin typeface="NikoshBAN" pitchFamily="2" charset="0"/>
                <a:cs typeface="NikoshBAN" pitchFamily="2" charset="0"/>
              </a:rPr>
              <a:t>ক</a:t>
            </a:r>
            <a:endParaRPr lang="en-US" sz="4400" dirty="0">
              <a:solidFill>
                <a:srgbClr val="FF0000"/>
              </a:solidFill>
              <a:latin typeface="NikoshBAN" pitchFamily="2" charset="0"/>
              <a:cs typeface="NikoshBAN" pitchFamily="2" charset="0"/>
            </a:endParaRPr>
          </a:p>
        </p:txBody>
      </p:sp>
      <p:sp>
        <p:nvSpPr>
          <p:cNvPr id="49" name="TextBox 48"/>
          <p:cNvSpPr txBox="1"/>
          <p:nvPr/>
        </p:nvSpPr>
        <p:spPr>
          <a:xfrm>
            <a:off x="6629400" y="3048000"/>
            <a:ext cx="990600" cy="769441"/>
          </a:xfrm>
          <a:prstGeom prst="rect">
            <a:avLst/>
          </a:prstGeom>
          <a:noFill/>
        </p:spPr>
        <p:txBody>
          <a:bodyPr wrap="square" rtlCol="0">
            <a:spAutoFit/>
          </a:bodyPr>
          <a:lstStyle/>
          <a:p>
            <a:pPr algn="ctr"/>
            <a:r>
              <a:rPr lang="bn-BD" sz="4400" dirty="0" smtClean="0">
                <a:solidFill>
                  <a:srgbClr val="FF0000"/>
                </a:solidFill>
                <a:latin typeface="NikoshBAN" pitchFamily="2" charset="0"/>
                <a:cs typeface="NikoshBAN" pitchFamily="2" charset="0"/>
              </a:rPr>
              <a:t>খ</a:t>
            </a:r>
            <a:endParaRPr lang="en-US" sz="4400" dirty="0">
              <a:solidFill>
                <a:srgbClr val="FF0000"/>
              </a:solidFill>
              <a:latin typeface="NikoshBAN" pitchFamily="2" charset="0"/>
              <a:cs typeface="NikoshBAN" pitchFamily="2" charset="0"/>
            </a:endParaRPr>
          </a:p>
        </p:txBody>
      </p:sp>
      <p:sp>
        <p:nvSpPr>
          <p:cNvPr id="50" name="TextBox 49"/>
          <p:cNvSpPr txBox="1"/>
          <p:nvPr/>
        </p:nvSpPr>
        <p:spPr>
          <a:xfrm>
            <a:off x="5410200" y="5326559"/>
            <a:ext cx="990600" cy="769441"/>
          </a:xfrm>
          <a:prstGeom prst="rect">
            <a:avLst/>
          </a:prstGeom>
          <a:noFill/>
        </p:spPr>
        <p:txBody>
          <a:bodyPr wrap="square" rtlCol="0">
            <a:spAutoFit/>
          </a:bodyPr>
          <a:lstStyle/>
          <a:p>
            <a:pPr algn="ctr"/>
            <a:r>
              <a:rPr lang="bn-BD" sz="4400" dirty="0" smtClean="0">
                <a:solidFill>
                  <a:srgbClr val="FF0000"/>
                </a:solidFill>
                <a:latin typeface="NikoshBAN" pitchFamily="2" charset="0"/>
                <a:cs typeface="NikoshBAN" pitchFamily="2" charset="0"/>
              </a:rPr>
              <a:t>গ</a:t>
            </a:r>
            <a:endParaRPr lang="en-US" sz="4400" dirty="0">
              <a:solidFill>
                <a:srgbClr val="FF0000"/>
              </a:solidFill>
              <a:latin typeface="NikoshBAN" pitchFamily="2" charset="0"/>
              <a:cs typeface="NikoshBAN" pitchFamily="2" charset="0"/>
            </a:endParaRPr>
          </a:p>
        </p:txBody>
      </p:sp>
      <p:sp>
        <p:nvSpPr>
          <p:cNvPr id="51" name="TextBox 50"/>
          <p:cNvSpPr txBox="1"/>
          <p:nvPr/>
        </p:nvSpPr>
        <p:spPr>
          <a:xfrm>
            <a:off x="1905000" y="6019800"/>
            <a:ext cx="4343400" cy="584775"/>
          </a:xfrm>
          <a:prstGeom prst="rect">
            <a:avLst/>
          </a:prstGeom>
          <a:solidFill>
            <a:schemeClr val="accent5">
              <a:lumMod val="60000"/>
              <a:lumOff val="40000"/>
            </a:schemeClr>
          </a:solidFill>
        </p:spPr>
        <p:txBody>
          <a:bodyPr wrap="square" rtlCol="0">
            <a:spAutoFit/>
          </a:bodyPr>
          <a:lstStyle/>
          <a:p>
            <a:pPr algn="ctr"/>
            <a:r>
              <a:rPr lang="bn-BD" sz="3200" dirty="0" smtClean="0">
                <a:latin typeface="NikoshBAN" pitchFamily="2" charset="0"/>
                <a:cs typeface="NikoshBAN" pitchFamily="2" charset="0"/>
              </a:rPr>
              <a:t>চিত্র তিনটি</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ব্যাখ্যা কর?</a:t>
            </a:r>
            <a:endParaRPr lang="en-US" sz="3200" dirty="0">
              <a:latin typeface="NikoshBAN" pitchFamily="2" charset="0"/>
              <a:cs typeface="NikoshBAN" pitchFamily="2" charset="0"/>
            </a:endParaRPr>
          </a:p>
        </p:txBody>
      </p:sp>
      <p:sp>
        <p:nvSpPr>
          <p:cNvPr id="52" name="TextBox 51"/>
          <p:cNvSpPr txBox="1"/>
          <p:nvPr/>
        </p:nvSpPr>
        <p:spPr>
          <a:xfrm>
            <a:off x="6858000" y="457200"/>
            <a:ext cx="1752600" cy="523220"/>
          </a:xfrm>
          <a:prstGeom prst="rect">
            <a:avLst/>
          </a:prstGeom>
          <a:solidFill>
            <a:schemeClr val="accent6">
              <a:lumMod val="40000"/>
              <a:lumOff val="60000"/>
            </a:schemeClr>
          </a:solidFill>
        </p:spPr>
        <p:txBody>
          <a:bodyPr wrap="square" rtlCol="0">
            <a:spAutoFit/>
          </a:bodyPr>
          <a:lstStyle/>
          <a:p>
            <a:r>
              <a:rPr lang="bn-BD" sz="2800" dirty="0" smtClean="0">
                <a:latin typeface="NikoshBAN" pitchFamily="2" charset="0"/>
                <a:cs typeface="NikoshBAN" pitchFamily="2" charset="0"/>
              </a:rPr>
              <a:t>সময়</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১০ মি</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657208156"/>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ppt_x</p:attrName>
                                        </p:attrNameLst>
                                      </p:cBhvr>
                                      <p:tavLst>
                                        <p:tav tm="0">
                                          <p:val>
                                            <p:strVal val="#ppt_x-.2"/>
                                          </p:val>
                                        </p:tav>
                                        <p:tav tm="100000">
                                          <p:val>
                                            <p:strVal val="#ppt_x"/>
                                          </p:val>
                                        </p:tav>
                                      </p:tavLst>
                                    </p:anim>
                                    <p:anim calcmode="lin" valueType="num">
                                      <p:cBhvr>
                                        <p:cTn id="8"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09600"/>
            <a:ext cx="4267200" cy="830997"/>
          </a:xfrm>
          <a:prstGeom prst="rect">
            <a:avLst/>
          </a:prstGeom>
          <a:noFill/>
          <a:ln w="57150">
            <a:noFill/>
          </a:ln>
        </p:spPr>
        <p:txBody>
          <a:bodyPr wrap="square" rtlCol="0">
            <a:spAutoFit/>
          </a:bodyPr>
          <a:lstStyle/>
          <a:p>
            <a:pPr algn="ctr"/>
            <a:r>
              <a:rPr lang="bn-BD" sz="4800" dirty="0" smtClean="0">
                <a:latin typeface="NikoshBAN" pitchFamily="2" charset="0"/>
                <a:cs typeface="NikoshBAN" pitchFamily="2" charset="0"/>
              </a:rPr>
              <a:t>মূল্যায়ন</a:t>
            </a:r>
            <a:endParaRPr lang="en-US" sz="4800" dirty="0">
              <a:latin typeface="NikoshBAN" pitchFamily="2" charset="0"/>
              <a:cs typeface="NikoshBAN" pitchFamily="2" charset="0"/>
            </a:endParaRPr>
          </a:p>
        </p:txBody>
      </p:sp>
      <p:sp>
        <p:nvSpPr>
          <p:cNvPr id="3" name="TextBox 2"/>
          <p:cNvSpPr txBox="1"/>
          <p:nvPr/>
        </p:nvSpPr>
        <p:spPr>
          <a:xfrm>
            <a:off x="533400" y="2057400"/>
            <a:ext cx="2895600" cy="523220"/>
          </a:xfrm>
          <a:prstGeom prst="rect">
            <a:avLst/>
          </a:prstGeom>
          <a:solidFill>
            <a:schemeClr val="accent5">
              <a:lumMod val="60000"/>
              <a:lumOff val="40000"/>
            </a:schemeClr>
          </a:solidFill>
          <a:ln w="57150">
            <a:noFill/>
          </a:ln>
        </p:spPr>
        <p:txBody>
          <a:bodyPr wrap="square" rtlCol="0">
            <a:spAutoFit/>
          </a:bodyPr>
          <a:lstStyle/>
          <a:p>
            <a:r>
              <a:rPr lang="bn-BD" sz="2800" dirty="0" smtClean="0">
                <a:latin typeface="NikoshBAN" pitchFamily="2" charset="0"/>
                <a:cs typeface="NikoshBAN" pitchFamily="2" charset="0"/>
              </a:rPr>
              <a:t>১</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কোষ বিভাজন কী।</a:t>
            </a:r>
            <a:endParaRPr lang="en-US" sz="2800" dirty="0">
              <a:latin typeface="NikoshBAN" pitchFamily="2" charset="0"/>
              <a:cs typeface="NikoshBAN" pitchFamily="2" charset="0"/>
            </a:endParaRPr>
          </a:p>
        </p:txBody>
      </p:sp>
      <p:sp>
        <p:nvSpPr>
          <p:cNvPr id="4" name="TextBox 3"/>
          <p:cNvSpPr txBox="1"/>
          <p:nvPr/>
        </p:nvSpPr>
        <p:spPr>
          <a:xfrm>
            <a:off x="457200" y="2895600"/>
            <a:ext cx="7620000" cy="523220"/>
          </a:xfrm>
          <a:prstGeom prst="rect">
            <a:avLst/>
          </a:prstGeom>
          <a:solidFill>
            <a:schemeClr val="accent5">
              <a:lumMod val="60000"/>
              <a:lumOff val="40000"/>
            </a:schemeClr>
          </a:solidFill>
          <a:ln w="38100">
            <a:noFill/>
          </a:ln>
        </p:spPr>
        <p:txBody>
          <a:bodyPr wrap="square" rtlCol="0">
            <a:spAutoFit/>
          </a:bodyPr>
          <a:lstStyle/>
          <a:p>
            <a:r>
              <a:rPr lang="bn-BD" sz="2800" dirty="0" smtClean="0">
                <a:latin typeface="NikoshBAN" pitchFamily="2" charset="0"/>
                <a:cs typeface="NikoshBAN" pitchFamily="2" charset="0"/>
              </a:rPr>
              <a:t>২</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মাইটোসিস ও মিয়োসিস কোষ বিভাজনের মধ্যে ১টি পার্থক্য লেখ।</a:t>
            </a:r>
            <a:endParaRPr lang="en-US" sz="2800" dirty="0">
              <a:latin typeface="NikoshBAN" pitchFamily="2" charset="0"/>
              <a:cs typeface="NikoshBAN" pitchFamily="2" charset="0"/>
            </a:endParaRPr>
          </a:p>
        </p:txBody>
      </p:sp>
      <p:sp>
        <p:nvSpPr>
          <p:cNvPr id="5" name="TextBox 4"/>
          <p:cNvSpPr txBox="1"/>
          <p:nvPr/>
        </p:nvSpPr>
        <p:spPr>
          <a:xfrm>
            <a:off x="457200" y="3657600"/>
            <a:ext cx="6858000" cy="523220"/>
          </a:xfrm>
          <a:prstGeom prst="rect">
            <a:avLst/>
          </a:prstGeom>
          <a:solidFill>
            <a:schemeClr val="accent5">
              <a:lumMod val="60000"/>
              <a:lumOff val="40000"/>
            </a:schemeClr>
          </a:solidFill>
        </p:spPr>
        <p:txBody>
          <a:bodyPr wrap="square" rtlCol="0">
            <a:spAutoFit/>
          </a:bodyPr>
          <a:lstStyle/>
          <a:p>
            <a:r>
              <a:rPr lang="bn-BD" sz="2800" dirty="0" smtClean="0">
                <a:latin typeface="NikoshBAN" pitchFamily="2" charset="0"/>
                <a:cs typeface="NikoshBAN" pitchFamily="2" charset="0"/>
              </a:rPr>
              <a:t>৩</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মাইটোসিস বিভাজনকে সমীকরণিক বিভাজন বলে কেন?</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512313879"/>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30D1763-22BD-438A-999F-6FE3423215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92" y="-92393"/>
            <a:ext cx="9257492" cy="72199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pic>
      <p:sp>
        <p:nvSpPr>
          <p:cNvPr id="3" name="TextBox 2">
            <a:extLst>
              <a:ext uri="{FF2B5EF4-FFF2-40B4-BE49-F238E27FC236}">
                <a16:creationId xmlns:a16="http://schemas.microsoft.com/office/drawing/2014/main" xmlns="" id="{EAA277F5-8F80-4A59-B968-752EAACC77C7}"/>
              </a:ext>
            </a:extLst>
          </p:cNvPr>
          <p:cNvSpPr txBox="1"/>
          <p:nvPr/>
        </p:nvSpPr>
        <p:spPr>
          <a:xfrm>
            <a:off x="3462290" y="715568"/>
            <a:ext cx="2105928" cy="789710"/>
          </a:xfrm>
          <a:prstGeom prst="rect">
            <a:avLst/>
          </a:prstGeom>
          <a:noFill/>
        </p:spPr>
        <p:style>
          <a:lnRef idx="2">
            <a:schemeClr val="dk1"/>
          </a:lnRef>
          <a:fillRef idx="1">
            <a:schemeClr val="lt1"/>
          </a:fillRef>
          <a:effectRef idx="0">
            <a:schemeClr val="dk1"/>
          </a:effectRef>
          <a:fontRef idx="minor">
            <a:schemeClr val="dk1"/>
          </a:fontRef>
        </p:style>
        <p:txBody>
          <a:bodyPr wrap="square" rtlCol="0">
            <a:prstTxWarp prst="textPlain">
              <a:avLst/>
            </a:prstTxWarp>
            <a:spAutoFit/>
          </a:bodyPr>
          <a:lstStyle/>
          <a:p>
            <a:r>
              <a:rPr lang="bn-BD" sz="3600" b="1" dirty="0">
                <a:ln w="13462">
                  <a:solidFill>
                    <a:sysClr val="windowText" lastClr="000000"/>
                  </a:solidFill>
                  <a:prstDash val="solid"/>
                </a:ln>
                <a:solidFill>
                  <a:sysClr val="windowText" lastClr="000000"/>
                </a:solidFill>
                <a:effectLst>
                  <a:outerShdw dist="38100" dir="2700000" algn="bl" rotWithShape="0">
                    <a:schemeClr val="accent5"/>
                  </a:outerShdw>
                </a:effectLst>
                <a:latin typeface="NikoshBAN" panose="02000000000000000000" pitchFamily="2" charset="0"/>
                <a:cs typeface="NikoshBAN" panose="02000000000000000000" pitchFamily="2" charset="0"/>
              </a:rPr>
              <a:t>পরিচিতি </a:t>
            </a:r>
            <a:endParaRPr lang="en-US" sz="3600" b="1" dirty="0">
              <a:ln w="13462">
                <a:solidFill>
                  <a:sysClr val="windowText" lastClr="000000"/>
                </a:solidFill>
                <a:prstDash val="solid"/>
              </a:ln>
              <a:solidFill>
                <a:sysClr val="windowText" lastClr="000000"/>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15" y="304800"/>
            <a:ext cx="2468745" cy="2838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6858" r="24159" b="2826"/>
          <a:stretch/>
        </p:blipFill>
        <p:spPr>
          <a:xfrm>
            <a:off x="6007110" y="153352"/>
            <a:ext cx="2457887" cy="2838450"/>
          </a:xfrm>
          <a:prstGeom prst="rect">
            <a:avLst/>
          </a:prstGeom>
        </p:spPr>
      </p:pic>
      <p:sp>
        <p:nvSpPr>
          <p:cNvPr id="6" name="Rectangle 5"/>
          <p:cNvSpPr/>
          <p:nvPr/>
        </p:nvSpPr>
        <p:spPr>
          <a:xfrm>
            <a:off x="307300" y="2960369"/>
            <a:ext cx="4739947" cy="3867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smtClean="0">
                <a:solidFill>
                  <a:schemeClr val="tx1"/>
                </a:solidFill>
                <a:latin typeface="NikoshBAN" pitchFamily="2" charset="0"/>
                <a:cs typeface="NikoshBAN" pitchFamily="2" charset="0"/>
              </a:rPr>
              <a:t>মোঃ ইব্রাহিমখালিল</a:t>
            </a:r>
          </a:p>
          <a:p>
            <a:r>
              <a:rPr lang="bn-IN" sz="3600" dirty="0" smtClean="0">
                <a:solidFill>
                  <a:schemeClr val="tx1"/>
                </a:solidFill>
                <a:latin typeface="NikoshBAN" pitchFamily="2" charset="0"/>
                <a:cs typeface="NikoshBAN" pitchFamily="2" charset="0"/>
              </a:rPr>
              <a:t>সহকারি প্রধান শিক্ষক</a:t>
            </a:r>
          </a:p>
          <a:p>
            <a:r>
              <a:rPr lang="bn-IN" sz="3600" dirty="0" smtClean="0">
                <a:solidFill>
                  <a:schemeClr val="tx1"/>
                </a:solidFill>
                <a:latin typeface="NikoshBAN" pitchFamily="2" charset="0"/>
                <a:cs typeface="NikoshBAN" pitchFamily="2" charset="0"/>
              </a:rPr>
              <a:t>বক্রিকান্দি আদর্শ উচ্চ বিদ্যালয়,দেবাদ্বার,কুমিল্লা। </a:t>
            </a:r>
            <a:r>
              <a:rPr lang="en-US" sz="3600" dirty="0" smtClean="0">
                <a:solidFill>
                  <a:schemeClr val="tx1"/>
                </a:solidFill>
                <a:latin typeface="NikoshBAN" pitchFamily="2" charset="0"/>
                <a:cs typeface="NikoshBAN" pitchFamily="2" charset="0"/>
                <a:hlinkClick r:id="rId5"/>
              </a:rPr>
              <a:t>Email-</a:t>
            </a:r>
            <a:r>
              <a:rPr lang="en-US" sz="2400" dirty="0" smtClean="0">
                <a:solidFill>
                  <a:schemeClr val="tx1"/>
                </a:solidFill>
                <a:latin typeface="NikoshBAN" pitchFamily="2" charset="0"/>
                <a:cs typeface="NikoshBAN" pitchFamily="2" charset="0"/>
                <a:hlinkClick r:id="rId5"/>
              </a:rPr>
              <a:t>ibrahimkhalil</a:t>
            </a:r>
            <a:r>
              <a:rPr lang="en-US" sz="2400" dirty="0" smtClean="0">
                <a:solidFill>
                  <a:schemeClr val="tx1"/>
                </a:solidFill>
                <a:latin typeface="Times New Roman" pitchFamily="18" charset="0"/>
                <a:cs typeface="Times New Roman" pitchFamily="18" charset="0"/>
                <a:hlinkClick r:id="rId5"/>
              </a:rPr>
              <a:t>6065</a:t>
            </a:r>
            <a:r>
              <a:rPr lang="en-US" sz="2400" dirty="0" smtClean="0">
                <a:solidFill>
                  <a:schemeClr val="tx1"/>
                </a:solidFill>
                <a:latin typeface="NikoshBAN" pitchFamily="2" charset="0"/>
                <a:cs typeface="NikoshBAN" pitchFamily="2" charset="0"/>
                <a:hlinkClick r:id="rId5"/>
              </a:rPr>
              <a:t>@gmail.com</a:t>
            </a:r>
            <a:endParaRPr lang="en-US" sz="2400" dirty="0" smtClean="0">
              <a:solidFill>
                <a:schemeClr val="tx1"/>
              </a:solidFill>
              <a:latin typeface="NikoshBAN" pitchFamily="2" charset="0"/>
              <a:cs typeface="NikoshBAN" pitchFamily="2" charset="0"/>
            </a:endParaRPr>
          </a:p>
          <a:p>
            <a:r>
              <a:rPr lang="en-US" sz="3600" dirty="0" smtClean="0">
                <a:solidFill>
                  <a:schemeClr val="tx1"/>
                </a:solidFill>
                <a:latin typeface="NikoshBAN" pitchFamily="2" charset="0"/>
                <a:cs typeface="NikoshBAN" pitchFamily="2" charset="0"/>
              </a:rPr>
              <a:t>মোবাইল-০১৮১৫৮০৬০৬৫৬</a:t>
            </a:r>
            <a:endParaRPr lang="en-US" sz="3600" dirty="0">
              <a:solidFill>
                <a:schemeClr val="tx1"/>
              </a:solidFill>
              <a:latin typeface="NikoshBAN" pitchFamily="2" charset="0"/>
              <a:cs typeface="NikoshBAN" pitchFamily="2" charset="0"/>
            </a:endParaRPr>
          </a:p>
        </p:txBody>
      </p:sp>
      <p:sp>
        <p:nvSpPr>
          <p:cNvPr id="7" name="Rectangle 6"/>
          <p:cNvSpPr/>
          <p:nvPr/>
        </p:nvSpPr>
        <p:spPr>
          <a:xfrm>
            <a:off x="5077727" y="2961322"/>
            <a:ext cx="4316655" cy="3876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rgbClr val="C00000"/>
                </a:solidFill>
                <a:latin typeface="NikoshBAN" pitchFamily="2" charset="0"/>
                <a:cs typeface="NikoshBAN" pitchFamily="2" charset="0"/>
              </a:rPr>
              <a:t>শ্রেণী-৮ম</a:t>
            </a:r>
          </a:p>
          <a:p>
            <a:pPr algn="ctr"/>
            <a:r>
              <a:rPr lang="bn-IN" sz="6000" dirty="0" smtClean="0">
                <a:solidFill>
                  <a:srgbClr val="C00000"/>
                </a:solidFill>
                <a:latin typeface="NikoshBAN" pitchFamily="2" charset="0"/>
                <a:cs typeface="NikoshBAN" pitchFamily="2" charset="0"/>
              </a:rPr>
              <a:t>বিষয়-বিজ্ঞান</a:t>
            </a:r>
          </a:p>
          <a:p>
            <a:pPr algn="ctr"/>
            <a:r>
              <a:rPr lang="bn-IN" sz="6000" dirty="0" smtClean="0">
                <a:solidFill>
                  <a:srgbClr val="C00000"/>
                </a:solidFill>
                <a:latin typeface="NikoshBAN" pitchFamily="2" charset="0"/>
                <a:cs typeface="NikoshBAN" pitchFamily="2" charset="0"/>
              </a:rPr>
              <a:t>অধায়-</a:t>
            </a:r>
            <a:r>
              <a:rPr lang="en-US" sz="6000" dirty="0" smtClean="0">
                <a:solidFill>
                  <a:srgbClr val="C00000"/>
                </a:solidFill>
                <a:latin typeface="NikoshBAN" pitchFamily="2" charset="0"/>
                <a:cs typeface="NikoshBAN" pitchFamily="2" charset="0"/>
              </a:rPr>
              <a:t> </a:t>
            </a:r>
            <a:r>
              <a:rPr lang="en-US" sz="6000" dirty="0" err="1" smtClean="0">
                <a:solidFill>
                  <a:srgbClr val="C00000"/>
                </a:solidFill>
                <a:latin typeface="NikoshBAN" pitchFamily="2" charset="0"/>
                <a:cs typeface="NikoshBAN" pitchFamily="2" charset="0"/>
              </a:rPr>
              <a:t>দুই</a:t>
            </a:r>
            <a:endParaRPr lang="bn-IN" sz="6000" dirty="0" smtClean="0">
              <a:solidFill>
                <a:srgbClr val="C00000"/>
              </a:solidFill>
              <a:latin typeface="NikoshBAN" pitchFamily="2" charset="0"/>
              <a:cs typeface="NikoshBAN" pitchFamily="2" charset="0"/>
            </a:endParaRPr>
          </a:p>
          <a:p>
            <a:pPr algn="ctr"/>
            <a:r>
              <a:rPr lang="bn-IN" sz="6000" dirty="0" smtClean="0">
                <a:solidFill>
                  <a:srgbClr val="C00000"/>
                </a:solidFill>
                <a:latin typeface="NikoshBAN" pitchFamily="2" charset="0"/>
                <a:cs typeface="NikoshBAN" pitchFamily="2" charset="0"/>
              </a:rPr>
              <a:t>সময়-৫০মিনিট </a:t>
            </a:r>
            <a:endParaRPr lang="en-US" sz="6000"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4250641213"/>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1000"/>
            <a:ext cx="6019800" cy="830997"/>
          </a:xfrm>
          <a:prstGeom prst="rect">
            <a:avLst/>
          </a:prstGeom>
          <a:solidFill>
            <a:schemeClr val="tx1"/>
          </a:solidFill>
          <a:ln w="76200">
            <a:noFill/>
          </a:ln>
          <a:effectLst>
            <a:glow rad="63500">
              <a:schemeClr val="accent3">
                <a:satMod val="175000"/>
                <a:alpha val="40000"/>
              </a:schemeClr>
            </a:glow>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800" dirty="0" smtClean="0">
                <a:latin typeface="NikoshBAN" pitchFamily="2" charset="0"/>
                <a:cs typeface="NikoshBAN" pitchFamily="2" charset="0"/>
              </a:rPr>
              <a:t>বাড়ির কাজ</a:t>
            </a:r>
            <a:endParaRPr lang="en-US" sz="4800" dirty="0">
              <a:latin typeface="NikoshBAN" pitchFamily="2" charset="0"/>
              <a:cs typeface="NikoshBAN" pitchFamily="2" charset="0"/>
            </a:endParaRPr>
          </a:p>
        </p:txBody>
      </p:sp>
      <p:sp>
        <p:nvSpPr>
          <p:cNvPr id="3" name="TextBox 2"/>
          <p:cNvSpPr txBox="1"/>
          <p:nvPr/>
        </p:nvSpPr>
        <p:spPr>
          <a:xfrm>
            <a:off x="228600" y="2286000"/>
            <a:ext cx="8458200" cy="646331"/>
          </a:xfrm>
          <a:prstGeom prst="rect">
            <a:avLst/>
          </a:prstGeom>
          <a:solidFill>
            <a:schemeClr val="accent5">
              <a:lumMod val="60000"/>
              <a:lumOff val="40000"/>
            </a:schemeClr>
          </a:solidFill>
          <a:ln w="38100">
            <a:noFill/>
          </a:ln>
        </p:spPr>
        <p:txBody>
          <a:bodyPr wrap="square" rtlCol="0">
            <a:spAutoFit/>
          </a:bodyPr>
          <a:lstStyle/>
          <a:p>
            <a:pPr algn="ctr"/>
            <a:r>
              <a:rPr lang="bn-BD" sz="3600" dirty="0" smtClean="0">
                <a:latin typeface="NikoshBAN" pitchFamily="2" charset="0"/>
                <a:cs typeface="NikoshBAN" pitchFamily="2" charset="0"/>
              </a:rPr>
              <a:t>জীবের দৈহিক বৃদ্ধিতে কোষ বিভাজনের ভূমিকা বর্ণনা কর।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4126843215"/>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9011" y="3244334"/>
            <a:ext cx="2552302" cy="1938992"/>
          </a:xfrm>
          <a:prstGeom prst="rect">
            <a:avLst/>
          </a:prstGeom>
        </p:spPr>
        <p:txBody>
          <a:bodyPr wrap="none">
            <a:spAutoFit/>
          </a:bodyPr>
          <a:lstStyle/>
          <a:p>
            <a:r>
              <a:rPr lang="bn-BD" sz="4000" dirty="0" smtClean="0">
                <a:latin typeface="NikoshBAN" pitchFamily="2" charset="0"/>
                <a:cs typeface="NikoshBAN" pitchFamily="2" charset="0"/>
              </a:rPr>
              <a:t>অ্যামাইটোসিস</a:t>
            </a:r>
            <a:r>
              <a:rPr lang="bn-IN" sz="4000" dirty="0">
                <a:latin typeface="NikoshBAN" pitchFamily="2" charset="0"/>
                <a:cs typeface="NikoshBAN" pitchFamily="2" charset="0"/>
              </a:rPr>
              <a:t>,</a:t>
            </a:r>
            <a:endParaRPr lang="bn-IN" sz="4000" dirty="0" smtClean="0">
              <a:latin typeface="NikoshBAN" pitchFamily="2" charset="0"/>
              <a:cs typeface="NikoshBAN" pitchFamily="2" charset="0"/>
            </a:endParaRPr>
          </a:p>
          <a:p>
            <a:r>
              <a:rPr lang="bn-BD" sz="4000" dirty="0" smtClean="0">
                <a:latin typeface="NikoshBAN" pitchFamily="2" charset="0"/>
                <a:cs typeface="NikoshBAN" pitchFamily="2" charset="0"/>
              </a:rPr>
              <a:t>মাইটোসিস </a:t>
            </a:r>
            <a:r>
              <a:rPr lang="bn-IN" sz="4000" dirty="0" smtClean="0">
                <a:latin typeface="NikoshBAN" pitchFamily="2" charset="0"/>
                <a:cs typeface="NikoshBAN" pitchFamily="2" charset="0"/>
              </a:rPr>
              <a:t>,</a:t>
            </a:r>
          </a:p>
          <a:p>
            <a:r>
              <a:rPr lang="bn-BD" sz="4000" dirty="0" smtClean="0">
                <a:latin typeface="NikoshBAN" pitchFamily="2" charset="0"/>
                <a:cs typeface="NikoshBAN" pitchFamily="2" charset="0"/>
              </a:rPr>
              <a:t> মিয়োসিস</a:t>
            </a:r>
            <a:r>
              <a:rPr lang="bn-IN" sz="4000" dirty="0" smtClean="0">
                <a:latin typeface="NikoshBAN" pitchFamily="2" charset="0"/>
                <a:cs typeface="NikoshBAN" pitchFamily="2" charset="0"/>
              </a:rPr>
              <a:t>,</a:t>
            </a:r>
            <a:endParaRPr lang="bn-BD" sz="4000" dirty="0">
              <a:latin typeface="NikoshBAN" pitchFamily="2" charset="0"/>
              <a:cs typeface="NikoshBAN" pitchFamily="2" charset="0"/>
            </a:endParaRPr>
          </a:p>
        </p:txBody>
      </p:sp>
      <p:sp>
        <p:nvSpPr>
          <p:cNvPr id="3" name="Rectangle 2"/>
          <p:cNvSpPr/>
          <p:nvPr/>
        </p:nvSpPr>
        <p:spPr>
          <a:xfrm>
            <a:off x="2199208" y="1040413"/>
            <a:ext cx="1486304" cy="646331"/>
          </a:xfrm>
          <a:prstGeom prst="rect">
            <a:avLst/>
          </a:prstGeom>
        </p:spPr>
        <p:txBody>
          <a:bodyPr wrap="none">
            <a:spAutoFit/>
          </a:bodyPr>
          <a:lstStyle/>
          <a:p>
            <a:r>
              <a:rPr lang="bn-IN" sz="3600" dirty="0" smtClean="0">
                <a:latin typeface="NikoshBAN" pitchFamily="2" charset="0"/>
                <a:cs typeface="NikoshBAN" pitchFamily="2" charset="0"/>
              </a:rPr>
              <a:t>নতুন শব্দ</a:t>
            </a:r>
            <a:endParaRPr lang="bn-BD" sz="3600" dirty="0">
              <a:latin typeface="NikoshBAN" pitchFamily="2" charset="0"/>
              <a:cs typeface="NikoshBAN" pitchFamily="2" charset="0"/>
            </a:endParaRPr>
          </a:p>
        </p:txBody>
      </p:sp>
    </p:spTree>
    <p:extLst>
      <p:ext uri="{BB962C8B-B14F-4D97-AF65-F5344CB8AC3E}">
        <p14:creationId xmlns:p14="http://schemas.microsoft.com/office/powerpoint/2010/main" val="320643749"/>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6400800" cy="120032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w="57150">
            <a:solidFill>
              <a:srgbClr val="FFFF00"/>
            </a:solidFill>
          </a:ln>
        </p:spPr>
        <p:txBody>
          <a:bodyPr wrap="square" rtlCol="0">
            <a:spAutoFit/>
          </a:bodyPr>
          <a:lstStyle/>
          <a:p>
            <a:pPr algn="ctr"/>
            <a:r>
              <a:rPr lang="bn-BD" sz="7200" dirty="0" smtClean="0">
                <a:latin typeface="NikoshBAN" pitchFamily="2" charset="0"/>
                <a:cs typeface="NikoshBAN" pitchFamily="2" charset="0"/>
              </a:rPr>
              <a:t>ধন্যবাদ</a:t>
            </a:r>
            <a:endParaRPr lang="en-US" sz="7200"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350" y="1595437"/>
            <a:ext cx="5829300" cy="4195763"/>
          </a:xfrm>
          <a:prstGeom prst="rect">
            <a:avLst/>
          </a:prstGeom>
        </p:spPr>
      </p:pic>
    </p:spTree>
    <p:extLst>
      <p:ext uri="{BB962C8B-B14F-4D97-AF65-F5344CB8AC3E}">
        <p14:creationId xmlns:p14="http://schemas.microsoft.com/office/powerpoint/2010/main" val="4093141627"/>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95600" y="609600"/>
            <a:ext cx="2866489" cy="369332"/>
          </a:xfrm>
          <a:prstGeom prst="rect">
            <a:avLst/>
          </a:prstGeom>
        </p:spPr>
        <p:txBody>
          <a:bodyPr wrap="none">
            <a:spAutoFit/>
          </a:bodyPr>
          <a:lstStyle/>
          <a:p>
            <a:pPr algn="ctr"/>
            <a:r>
              <a:rPr lang="bn-BD" dirty="0">
                <a:latin typeface="NikoshBAN" pitchFamily="2" charset="0"/>
                <a:cs typeface="NikoshBAN" pitchFamily="2" charset="0"/>
              </a:rPr>
              <a:t>ছবি ও ভিডিওটিতে কি দেখতে পেলে? </a:t>
            </a:r>
            <a:endParaRPr lang="en-US" dirty="0">
              <a:latin typeface="NikoshBAN" pitchFamily="2" charset="0"/>
              <a:cs typeface="NikoshBAN"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350168"/>
            <a:ext cx="7543800" cy="4343400"/>
          </a:xfrm>
          <a:prstGeom prst="rect">
            <a:avLst/>
          </a:prstGeom>
        </p:spPr>
      </p:pic>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3565130636"/>
              </p:ext>
            </p:extLst>
          </p:nvPr>
        </p:nvGraphicFramePr>
        <p:xfrm>
          <a:off x="3871644" y="1295400"/>
          <a:ext cx="914400" cy="771525"/>
        </p:xfrm>
        <a:graphic>
          <a:graphicData uri="http://schemas.openxmlformats.org/presentationml/2006/ole">
            <mc:AlternateContent xmlns:mc="http://schemas.openxmlformats.org/markup-compatibility/2006">
              <mc:Choice xmlns:v="urn:schemas-microsoft-com:vml" Requires="v">
                <p:oleObj spid="_x0000_s1065" name="Packager Shell Object" showAsIcon="1" r:id="rId5" imgW="914400" imgH="771480" progId="Package">
                  <p:embed/>
                </p:oleObj>
              </mc:Choice>
              <mc:Fallback>
                <p:oleObj name="Packager Shell Object" showAsIcon="1" r:id="rId5" imgW="914400" imgH="771480" progId="Package">
                  <p:embed/>
                  <p:pic>
                    <p:nvPicPr>
                      <p:cNvPr id="0" name="Object 1"/>
                      <p:cNvPicPr>
                        <a:picLocks noChangeAspect="1" noChangeArrowheads="1"/>
                      </p:cNvPicPr>
                      <p:nvPr/>
                    </p:nvPicPr>
                    <p:blipFill>
                      <a:blip r:embed="rId6"/>
                      <a:srcRect/>
                      <a:stretch>
                        <a:fillRect/>
                      </a:stretch>
                    </p:blipFill>
                    <p:spPr bwMode="auto">
                      <a:xfrm>
                        <a:off x="3871644" y="1295400"/>
                        <a:ext cx="914400" cy="771525"/>
                      </a:xfrm>
                      <a:prstGeom prst="rect">
                        <a:avLst/>
                      </a:prstGeom>
                      <a:solidFill>
                        <a:srgbClr val="92D050"/>
                      </a:solidFill>
                      <a:ln>
                        <a:noFill/>
                      </a:ln>
                      <a:extLst/>
                    </p:spPr>
                  </p:pic>
                </p:oleObj>
              </mc:Fallback>
            </mc:AlternateContent>
          </a:graphicData>
        </a:graphic>
      </p:graphicFrame>
    </p:spTree>
    <p:extLst>
      <p:ext uri="{BB962C8B-B14F-4D97-AF65-F5344CB8AC3E}">
        <p14:creationId xmlns:p14="http://schemas.microsoft.com/office/powerpoint/2010/main" val="93039017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3048000"/>
            <a:ext cx="5105400" cy="1015663"/>
          </a:xfrm>
          <a:prstGeom prst="rect">
            <a:avLst/>
          </a:prstGeom>
          <a:solidFill>
            <a:srgbClr val="00B0F0"/>
          </a:solidFill>
          <a:ln w="76200" cmpd="tri">
            <a:solidFill>
              <a:srgbClr val="00B050"/>
            </a:solidFill>
          </a:ln>
          <a:effectLst>
            <a:outerShdw blurRad="50800" dist="38100" dir="10800000" algn="r" rotWithShape="0">
              <a:prstClr val="black">
                <a:alpha val="40000"/>
              </a:prstClr>
            </a:outerShdw>
          </a:effectLst>
          <a:scene3d>
            <a:camera prst="orthographicFront">
              <a:rot lat="0" lon="0" rev="0"/>
            </a:camera>
            <a:lightRig rig="chilly" dir="t">
              <a:rot lat="0" lon="0" rev="18480000"/>
            </a:lightRig>
          </a:scene3d>
          <a:sp3d prstMaterial="clear">
            <a:bevelT h="63500" prst="slope"/>
          </a:sp3d>
        </p:spPr>
        <p:txBody>
          <a:bodyPr wrap="square" rtlCol="0">
            <a:spAutoFit/>
          </a:bodyPr>
          <a:lstStyle/>
          <a:p>
            <a:pPr algn="ctr"/>
            <a:r>
              <a:rPr lang="bn-BD" sz="6000" dirty="0" smtClean="0">
                <a:latin typeface="NikoshBAN" pitchFamily="2" charset="0"/>
                <a:cs typeface="NikoshBAN" pitchFamily="2" charset="0"/>
              </a:rPr>
              <a:t>কোষ বিভাজন</a:t>
            </a:r>
            <a:endParaRPr lang="en-US" sz="6000" dirty="0">
              <a:latin typeface="NikoshBAN" pitchFamily="2" charset="0"/>
              <a:cs typeface="NikoshBAN" pitchFamily="2" charset="0"/>
            </a:endParaRPr>
          </a:p>
        </p:txBody>
      </p:sp>
    </p:spTree>
    <p:extLst>
      <p:ext uri="{BB962C8B-B14F-4D97-AF65-F5344CB8AC3E}">
        <p14:creationId xmlns:p14="http://schemas.microsoft.com/office/powerpoint/2010/main" val="125936904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533400"/>
            <a:ext cx="4038600" cy="769441"/>
          </a:xfrm>
          <a:prstGeom prst="rect">
            <a:avLst/>
          </a:prstGeom>
          <a:no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bn-BD" sz="4400" dirty="0" smtClean="0">
                <a:latin typeface="NikoshBAN" pitchFamily="2" charset="0"/>
                <a:cs typeface="NikoshBAN" pitchFamily="2" charset="0"/>
              </a:rPr>
              <a:t>শিখনফল</a:t>
            </a:r>
            <a:endParaRPr lang="en-US" sz="4400" dirty="0">
              <a:latin typeface="NikoshBAN" pitchFamily="2" charset="0"/>
              <a:cs typeface="NikoshBAN" pitchFamily="2" charset="0"/>
            </a:endParaRPr>
          </a:p>
        </p:txBody>
      </p:sp>
      <p:sp>
        <p:nvSpPr>
          <p:cNvPr id="3" name="TextBox 2"/>
          <p:cNvSpPr txBox="1"/>
          <p:nvPr/>
        </p:nvSpPr>
        <p:spPr>
          <a:xfrm>
            <a:off x="381000" y="1752600"/>
            <a:ext cx="8458200" cy="3293209"/>
          </a:xfrm>
          <a:prstGeom prst="rect">
            <a:avLst/>
          </a:prstGeom>
          <a:noFill/>
        </p:spPr>
        <p:txBody>
          <a:bodyPr wrap="square" rtlCol="0">
            <a:spAutoFit/>
          </a:bodyPr>
          <a:lstStyle/>
          <a:p>
            <a:r>
              <a:rPr lang="bn-BD" sz="2800" dirty="0" smtClean="0">
                <a:latin typeface="NikoshBAN" pitchFamily="2" charset="0"/>
                <a:cs typeface="NikoshBAN" pitchFamily="2" charset="0"/>
              </a:rPr>
              <a:t>এই পাঠ শেষে শিক্ষার্থীরা</a:t>
            </a:r>
            <a:r>
              <a:rPr lang="en-US" sz="2800" dirty="0" smtClean="0">
                <a:latin typeface="NikoshBAN" pitchFamily="2" charset="0"/>
                <a:cs typeface="NikoshBAN" pitchFamily="2" charset="0"/>
              </a:rPr>
              <a:t>---</a:t>
            </a:r>
          </a:p>
          <a:p>
            <a:r>
              <a:rPr lang="en-US" sz="3600" dirty="0" smtClean="0">
                <a:latin typeface="NikoshBAN" pitchFamily="2" charset="0"/>
                <a:cs typeface="NikoshBAN" pitchFamily="2" charset="0"/>
              </a:rPr>
              <a:t>1.</a:t>
            </a:r>
            <a:r>
              <a:rPr lang="bn-BD" sz="3600" dirty="0" smtClean="0">
                <a:latin typeface="NikoshBAN" pitchFamily="2" charset="0"/>
                <a:cs typeface="NikoshBAN" pitchFamily="2" charset="0"/>
              </a:rPr>
              <a:t> কোষ বিভাজন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বলতে</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পারবে</a:t>
            </a:r>
          </a:p>
          <a:p>
            <a:r>
              <a:rPr lang="bn-BD" sz="3600" dirty="0" smtClean="0">
                <a:latin typeface="NikoshBAN" pitchFamily="2" charset="0"/>
                <a:cs typeface="NikoshBAN" pitchFamily="2" charset="0"/>
              </a:rPr>
              <a:t>২</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কোষ বিভাজনের প্রকারভেদ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পারবে</a:t>
            </a:r>
          </a:p>
          <a:p>
            <a:r>
              <a:rPr lang="bn-BD" sz="3600" dirty="0" smtClean="0">
                <a:latin typeface="NikoshBAN" pitchFamily="2" charset="0"/>
                <a:cs typeface="NikoshBAN" pitchFamily="2" charset="0"/>
              </a:rPr>
              <a:t>৩</a:t>
            </a:r>
            <a:r>
              <a:rPr lang="en-US" sz="3600" dirty="0" smtClean="0">
                <a:latin typeface="NikoshBAN" pitchFamily="2" charset="0"/>
                <a:cs typeface="NikoshBAN" pitchFamily="2" charset="0"/>
              </a:rPr>
              <a:t>.</a:t>
            </a:r>
            <a:r>
              <a:rPr lang="bn-BD" sz="3600" dirty="0">
                <a:latin typeface="NikoshBAN" pitchFamily="2" charset="0"/>
                <a:cs typeface="NikoshBAN" pitchFamily="2" charset="0"/>
              </a:rPr>
              <a:t> মাইটোসিসের বৈশিষ্ট্য ব্যাখ্যা করতে পারবে।</a:t>
            </a:r>
            <a:endParaRPr lang="en-US" sz="3600" dirty="0">
              <a:latin typeface="NikoshBAN" pitchFamily="2" charset="0"/>
              <a:cs typeface="NikoshBAN" pitchFamily="2" charset="0"/>
            </a:endParaRPr>
          </a:p>
          <a:p>
            <a:r>
              <a:rPr lang="bn-BD" sz="3600" dirty="0">
                <a:latin typeface="NikoshBAN" pitchFamily="2" charset="0"/>
                <a:cs typeface="NikoshBAN" pitchFamily="2" charset="0"/>
              </a:rPr>
              <a:t>৪</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মাইটোসিস ও মিয়োসিস কোষ বিভাজনের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মধ্যে</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তুলনা</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 করতে পারবে</a:t>
            </a:r>
            <a:r>
              <a:rPr lang="bn-IN" sz="3600" dirty="0" smtClean="0">
                <a:latin typeface="NikoshBAN" pitchFamily="2" charset="0"/>
                <a:cs typeface="NikoshBAN" pitchFamily="2" charset="0"/>
              </a:rPr>
              <a:t>।</a:t>
            </a:r>
            <a:endParaRPr lang="bn-BD" sz="3600" dirty="0" smtClean="0">
              <a:latin typeface="NikoshBAN" pitchFamily="2" charset="0"/>
              <a:cs typeface="NikoshBAN" pitchFamily="2" charset="0"/>
            </a:endParaRPr>
          </a:p>
        </p:txBody>
      </p:sp>
    </p:spTree>
    <p:extLst>
      <p:ext uri="{BB962C8B-B14F-4D97-AF65-F5344CB8AC3E}">
        <p14:creationId xmlns:p14="http://schemas.microsoft.com/office/powerpoint/2010/main" val="3758281314"/>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4559" y="1066800"/>
            <a:ext cx="1680268" cy="369332"/>
          </a:xfrm>
          <a:prstGeom prst="rect">
            <a:avLst/>
          </a:prstGeom>
        </p:spPr>
        <p:txBody>
          <a:bodyPr wrap="none">
            <a:spAutoFit/>
          </a:bodyPr>
          <a:lstStyle/>
          <a:p>
            <a:r>
              <a:rPr lang="bn-IN" dirty="0" smtClean="0">
                <a:latin typeface="NikoshBAN" pitchFamily="2" charset="0"/>
                <a:cs typeface="NikoshBAN" pitchFamily="2" charset="0"/>
              </a:rPr>
              <a:t> চল  </a:t>
            </a:r>
            <a:r>
              <a:rPr lang="bn-BD" dirty="0" smtClean="0">
                <a:latin typeface="NikoshBAN" pitchFamily="2" charset="0"/>
                <a:cs typeface="NikoshBAN" pitchFamily="2" charset="0"/>
              </a:rPr>
              <a:t>ভিডিওটি</a:t>
            </a:r>
            <a:r>
              <a:rPr lang="bn-IN" dirty="0" smtClean="0">
                <a:latin typeface="NikoshBAN" pitchFamily="2" charset="0"/>
                <a:cs typeface="NikoshBAN" pitchFamily="2" charset="0"/>
              </a:rPr>
              <a:t>  দেখি </a:t>
            </a:r>
            <a:endParaRPr lang="bn-BD" dirty="0">
              <a:latin typeface="NikoshBAN" pitchFamily="2" charset="0"/>
              <a:cs typeface="NikoshBAN" pitchFamily="2" charset="0"/>
            </a:endParaRPr>
          </a:p>
        </p:txBody>
      </p:sp>
      <p:sp>
        <p:nvSpPr>
          <p:cNvPr id="5" name="Rectangle 4"/>
          <p:cNvSpPr/>
          <p:nvPr/>
        </p:nvSpPr>
        <p:spPr>
          <a:xfrm>
            <a:off x="0" y="4736812"/>
            <a:ext cx="9140644" cy="1077218"/>
          </a:xfrm>
          <a:prstGeom prst="rect">
            <a:avLst/>
          </a:prstGeom>
        </p:spPr>
        <p:txBody>
          <a:bodyPr wrap="none">
            <a:spAutoFit/>
          </a:bodyPr>
          <a:lstStyle/>
          <a:p>
            <a:r>
              <a:rPr lang="bn-IN" sz="3200" dirty="0" smtClean="0">
                <a:latin typeface="NikoshBAN" pitchFamily="2" charset="0"/>
                <a:cs typeface="NikoshBAN" pitchFamily="2" charset="0"/>
              </a:rPr>
              <a:t>একটি সজীব মাতৃকোষ থেকে একাধিক কোষ সৃষ্টির প্রক্রিয়াই হলো কোষ </a:t>
            </a:r>
          </a:p>
          <a:p>
            <a:r>
              <a:rPr lang="bn-IN" sz="3200" dirty="0" smtClean="0">
                <a:latin typeface="NikoshBAN" pitchFamily="2" charset="0"/>
                <a:cs typeface="NikoshBAN" pitchFamily="2" charset="0"/>
              </a:rPr>
              <a:t>বিভাজন। জীব দেহের সজীব কোষ বিভাজনের মাধ্যমে জীবের বৃদ্ধি ঘটে।</a:t>
            </a:r>
            <a:endParaRPr lang="en-US" sz="3200" dirty="0"/>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341870782"/>
              </p:ext>
            </p:extLst>
          </p:nvPr>
        </p:nvGraphicFramePr>
        <p:xfrm>
          <a:off x="3655922" y="2438400"/>
          <a:ext cx="914400" cy="771525"/>
        </p:xfrm>
        <a:graphic>
          <a:graphicData uri="http://schemas.openxmlformats.org/presentationml/2006/ole">
            <mc:AlternateContent xmlns:mc="http://schemas.openxmlformats.org/markup-compatibility/2006">
              <mc:Choice xmlns:v="urn:schemas-microsoft-com:vml" Requires="v">
                <p:oleObj spid="_x0000_s4124"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3655922" y="2438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91937247"/>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244334"/>
            <a:ext cx="3663182" cy="707886"/>
          </a:xfrm>
          <a:prstGeom prst="rect">
            <a:avLst/>
          </a:prstGeom>
        </p:spPr>
        <p:txBody>
          <a:bodyPr wrap="none">
            <a:spAutoFit/>
          </a:bodyPr>
          <a:lstStyle/>
          <a:p>
            <a:r>
              <a:rPr lang="bn-BD" sz="4000" dirty="0">
                <a:latin typeface="NikoshBAN" pitchFamily="2" charset="0"/>
                <a:cs typeface="NikoshBAN" pitchFamily="2" charset="0"/>
              </a:rPr>
              <a:t>কোষ বিভাজন </a:t>
            </a:r>
            <a:r>
              <a:rPr lang="en-US" sz="4000" dirty="0" err="1">
                <a:latin typeface="NikoshBAN" pitchFamily="2" charset="0"/>
                <a:cs typeface="NikoshBAN" pitchFamily="2" charset="0"/>
              </a:rPr>
              <a:t>কী</a:t>
            </a:r>
            <a:r>
              <a:rPr lang="en-US" sz="4000" dirty="0">
                <a:latin typeface="NikoshBAN" pitchFamily="2" charset="0"/>
                <a:cs typeface="NikoshBAN" pitchFamily="2" charset="0"/>
              </a:rPr>
              <a:t> </a:t>
            </a:r>
            <a:r>
              <a:rPr lang="en-US" sz="4000" dirty="0" err="1" smtClean="0">
                <a:latin typeface="NikoshBAN" pitchFamily="2" charset="0"/>
                <a:cs typeface="NikoshBAN" pitchFamily="2" charset="0"/>
              </a:rPr>
              <a:t>বল</a:t>
            </a:r>
            <a:r>
              <a:rPr lang="en-US" sz="4000" dirty="0" smtClean="0">
                <a:latin typeface="NikoshBAN" pitchFamily="2" charset="0"/>
                <a:cs typeface="NikoshBAN" pitchFamily="2" charset="0"/>
              </a:rPr>
              <a:t> </a:t>
            </a:r>
            <a:endParaRPr lang="bn-BD" sz="4000" dirty="0">
              <a:latin typeface="NikoshBAN" pitchFamily="2" charset="0"/>
              <a:cs typeface="NikoshBAN" pitchFamily="2" charset="0"/>
            </a:endParaRPr>
          </a:p>
        </p:txBody>
      </p:sp>
      <p:sp>
        <p:nvSpPr>
          <p:cNvPr id="3" name="Rectangle 2"/>
          <p:cNvSpPr/>
          <p:nvPr/>
        </p:nvSpPr>
        <p:spPr>
          <a:xfrm>
            <a:off x="2199208" y="1040413"/>
            <a:ext cx="3227165" cy="646331"/>
          </a:xfrm>
          <a:prstGeom prst="rect">
            <a:avLst/>
          </a:prstGeom>
        </p:spPr>
        <p:txBody>
          <a:bodyPr wrap="none">
            <a:spAutoFit/>
          </a:bodyPr>
          <a:lstStyle/>
          <a:p>
            <a:r>
              <a:rPr lang="en-US" sz="3600" dirty="0" err="1" smtClean="0">
                <a:latin typeface="NikoshBAN" pitchFamily="2" charset="0"/>
                <a:cs typeface="NikoshBAN" pitchFamily="2" charset="0"/>
              </a:rPr>
              <a:t>একক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কাজ</a:t>
            </a:r>
            <a:r>
              <a:rPr lang="en-US" sz="3600" dirty="0" smtClean="0">
                <a:latin typeface="NikoshBAN" pitchFamily="2" charset="0"/>
                <a:cs typeface="NikoshBAN" pitchFamily="2" charset="0"/>
              </a:rPr>
              <a:t> (৩মিনিট)</a:t>
            </a:r>
            <a:endParaRPr lang="bn-BD" sz="3600" dirty="0">
              <a:latin typeface="NikoshBAN" pitchFamily="2" charset="0"/>
              <a:cs typeface="NikoshBAN" pitchFamily="2" charset="0"/>
            </a:endParaRPr>
          </a:p>
        </p:txBody>
      </p:sp>
    </p:spTree>
    <p:extLst>
      <p:ext uri="{BB962C8B-B14F-4D97-AF65-F5344CB8AC3E}">
        <p14:creationId xmlns:p14="http://schemas.microsoft.com/office/powerpoint/2010/main" val="273533154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ll_division.png"/>
          <p:cNvPicPr>
            <a:picLocks noChangeAspect="1"/>
          </p:cNvPicPr>
          <p:nvPr/>
        </p:nvPicPr>
        <p:blipFill>
          <a:blip r:embed="rId3"/>
          <a:stretch>
            <a:fillRect/>
          </a:stretch>
        </p:blipFill>
        <p:spPr>
          <a:xfrm>
            <a:off x="1658653" y="4343400"/>
            <a:ext cx="5427947" cy="1981200"/>
          </a:xfrm>
          <a:prstGeom prst="rect">
            <a:avLst/>
          </a:prstGeom>
        </p:spPr>
      </p:pic>
      <p:pic>
        <p:nvPicPr>
          <p:cNvPr id="5" name="Picture 4" descr="images.jpmeosis.jpg"/>
          <p:cNvPicPr>
            <a:picLocks noChangeAspect="1"/>
          </p:cNvPicPr>
          <p:nvPr/>
        </p:nvPicPr>
        <p:blipFill>
          <a:blip r:embed="rId4"/>
          <a:stretch>
            <a:fillRect/>
          </a:stretch>
        </p:blipFill>
        <p:spPr>
          <a:xfrm>
            <a:off x="4419600" y="1371599"/>
            <a:ext cx="4114800" cy="2588107"/>
          </a:xfrm>
          <a:prstGeom prst="rect">
            <a:avLst/>
          </a:prstGeom>
        </p:spPr>
      </p:pic>
      <p:sp>
        <p:nvSpPr>
          <p:cNvPr id="6" name="TextBox 5"/>
          <p:cNvSpPr txBox="1"/>
          <p:nvPr/>
        </p:nvSpPr>
        <p:spPr>
          <a:xfrm>
            <a:off x="1066800" y="609600"/>
            <a:ext cx="6400800" cy="523220"/>
          </a:xfrm>
          <a:prstGeom prst="rect">
            <a:avLst/>
          </a:prstGeom>
          <a:noFill/>
        </p:spPr>
        <p:txBody>
          <a:bodyPr wrap="square" rtlCol="0">
            <a:spAutoFit/>
          </a:bodyPr>
          <a:lstStyle/>
          <a:p>
            <a:r>
              <a:rPr lang="bn-BD" sz="2800" dirty="0" smtClean="0">
                <a:latin typeface="NikoshBAN" pitchFamily="2" charset="0"/>
                <a:cs typeface="NikoshBAN" pitchFamily="2" charset="0"/>
              </a:rPr>
              <a:t>বিভাজনগুলোর মধ্যে কী কী অমিল আছে চিন্তা করে বল।</a:t>
            </a:r>
            <a:endParaRPr lang="en-US" sz="2800" dirty="0">
              <a:latin typeface="NikoshBAN" pitchFamily="2" charset="0"/>
              <a:cs typeface="NikoshBAN" pitchFamily="2"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905000"/>
            <a:ext cx="3503364" cy="1729648"/>
          </a:xfrm>
          <a:prstGeom prst="rect">
            <a:avLst/>
          </a:prstGeom>
        </p:spPr>
      </p:pic>
    </p:spTree>
    <p:extLst>
      <p:ext uri="{BB962C8B-B14F-4D97-AF65-F5344CB8AC3E}">
        <p14:creationId xmlns:p14="http://schemas.microsoft.com/office/powerpoint/2010/main" val="398446463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28600"/>
            <a:ext cx="4191000" cy="83099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57150" cmpd="sng">
            <a:solidFill>
              <a:srgbClr val="00B050"/>
            </a:solidFill>
          </a:ln>
          <a:effectLst>
            <a:glow rad="101600">
              <a:schemeClr val="accent4">
                <a:satMod val="175000"/>
                <a:alpha val="40000"/>
              </a:schemeClr>
            </a:glow>
            <a:outerShdw blurRad="50800" dist="50800" dir="5400000" algn="ctr" rotWithShape="0">
              <a:srgbClr val="000000">
                <a:alpha val="86000"/>
              </a:srgbClr>
            </a:outerShdw>
          </a:effectLst>
          <a:scene3d>
            <a:camera prst="orthographicFront"/>
            <a:lightRig rig="morning" dir="t"/>
          </a:scene3d>
          <a:sp3d contourW="12700" prstMaterial="flat">
            <a:bevelT prst="slope"/>
            <a:bevelB prst="slope"/>
            <a:contourClr>
              <a:srgbClr val="7030A0"/>
            </a:contourClr>
          </a:sp3d>
        </p:spPr>
        <p:txBody>
          <a:bodyPr wrap="square" rtlCol="0">
            <a:spAutoFit/>
          </a:bodyPr>
          <a:lstStyle/>
          <a:p>
            <a:pPr algn="ctr"/>
            <a:r>
              <a:rPr lang="bn-BD" sz="4800" dirty="0" smtClean="0">
                <a:solidFill>
                  <a:srgbClr val="FFFF00"/>
                </a:solidFill>
                <a:latin typeface="NikoshBAN" pitchFamily="2" charset="0"/>
                <a:cs typeface="NikoshBAN" pitchFamily="2" charset="0"/>
              </a:rPr>
              <a:t>কোষ বিভাজন</a:t>
            </a:r>
            <a:endParaRPr lang="en-US" sz="4800" dirty="0">
              <a:solidFill>
                <a:srgbClr val="FFFF00"/>
              </a:solidFill>
              <a:latin typeface="NikoshBAN" pitchFamily="2" charset="0"/>
              <a:cs typeface="NikoshBAN" pitchFamily="2" charset="0"/>
            </a:endParaRPr>
          </a:p>
        </p:txBody>
      </p:sp>
      <p:cxnSp>
        <p:nvCxnSpPr>
          <p:cNvPr id="3" name="Straight Arrow Connector 2"/>
          <p:cNvCxnSpPr/>
          <p:nvPr/>
        </p:nvCxnSpPr>
        <p:spPr>
          <a:xfrm rot="5400000">
            <a:off x="4039394" y="1447006"/>
            <a:ext cx="762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685800" y="1828800"/>
            <a:ext cx="7924800" cy="76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a:off x="191294" y="2399506"/>
            <a:ext cx="990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8153400" y="2286000"/>
            <a:ext cx="9144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3810000" y="2362200"/>
            <a:ext cx="9144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3124200"/>
            <a:ext cx="2133600" cy="523220"/>
          </a:xfrm>
          <a:prstGeom prst="rect">
            <a:avLst/>
          </a:prstGeom>
          <a:solidFill>
            <a:schemeClr val="accent5">
              <a:lumMod val="60000"/>
              <a:lumOff val="40000"/>
            </a:schemeClr>
          </a:solidFill>
          <a:ln w="57150">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smtClean="0">
                <a:latin typeface="NikoshBAN" pitchFamily="2" charset="0"/>
                <a:cs typeface="NikoshBAN" pitchFamily="2" charset="0"/>
              </a:rPr>
              <a:t>অ্যামাইটোসিস</a:t>
            </a:r>
            <a:endParaRPr lang="en-US" sz="2800" dirty="0">
              <a:latin typeface="NikoshBAN" pitchFamily="2" charset="0"/>
              <a:cs typeface="NikoshBAN" pitchFamily="2" charset="0"/>
            </a:endParaRPr>
          </a:p>
        </p:txBody>
      </p:sp>
      <p:sp>
        <p:nvSpPr>
          <p:cNvPr id="9" name="TextBox 8"/>
          <p:cNvSpPr txBox="1"/>
          <p:nvPr/>
        </p:nvSpPr>
        <p:spPr>
          <a:xfrm>
            <a:off x="3048000" y="3124200"/>
            <a:ext cx="2362200" cy="52322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মাইটোসিস</a:t>
            </a:r>
            <a:endParaRPr lang="en-US" sz="2800" dirty="0">
              <a:latin typeface="NikoshBAN" pitchFamily="2" charset="0"/>
              <a:cs typeface="NikoshBAN" pitchFamily="2" charset="0"/>
            </a:endParaRPr>
          </a:p>
        </p:txBody>
      </p:sp>
      <p:sp>
        <p:nvSpPr>
          <p:cNvPr id="10" name="TextBox 9"/>
          <p:cNvSpPr txBox="1"/>
          <p:nvPr/>
        </p:nvSpPr>
        <p:spPr>
          <a:xfrm>
            <a:off x="7239000" y="2971800"/>
            <a:ext cx="1752600" cy="52322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মিয়োসিস</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80869960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2"/>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ppt_x</p:attrName>
                                        </p:attrNameLst>
                                      </p:cBhvr>
                                      <p:tavLst>
                                        <p:tav tm="0">
                                          <p:val>
                                            <p:strVal val="#ppt_x-.2"/>
                                          </p:val>
                                        </p:tav>
                                        <p:tav tm="100000">
                                          <p:val>
                                            <p:strVal val="#ppt_x"/>
                                          </p:val>
                                        </p:tav>
                                      </p:tavLst>
                                    </p:anim>
                                    <p:anim calcmode="lin" valueType="num">
                                      <p:cBhvr>
                                        <p:cTn id="2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648</Words>
  <Application>Microsoft Office PowerPoint</Application>
  <PresentationFormat>On-screen Show (4:3)</PresentationFormat>
  <Paragraphs>110</Paragraphs>
  <Slides>22</Slides>
  <Notes>13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Office Theme</vt:lpstr>
      <vt:lpstr>Packager Shell Object</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Windows User</cp:lastModifiedBy>
  <cp:revision>66</cp:revision>
  <dcterms:created xsi:type="dcterms:W3CDTF">2006-08-16T00:00:00Z</dcterms:created>
  <dcterms:modified xsi:type="dcterms:W3CDTF">2020-07-02T04:25:09Z</dcterms:modified>
</cp:coreProperties>
</file>