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73" r:id="rId2"/>
    <p:sldId id="256" r:id="rId3"/>
    <p:sldId id="257" r:id="rId4"/>
    <p:sldId id="259" r:id="rId5"/>
    <p:sldId id="260" r:id="rId6"/>
    <p:sldId id="261" r:id="rId7"/>
    <p:sldId id="274" r:id="rId8"/>
    <p:sldId id="262" r:id="rId9"/>
    <p:sldId id="275" r:id="rId10"/>
    <p:sldId id="263" r:id="rId11"/>
    <p:sldId id="264" r:id="rId12"/>
    <p:sldId id="265" r:id="rId13"/>
    <p:sldId id="258" r:id="rId14"/>
    <p:sldId id="276" r:id="rId15"/>
    <p:sldId id="266" r:id="rId16"/>
    <p:sldId id="27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59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63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17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488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93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221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999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020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73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9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079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6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372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62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28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43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215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19BC08B-5A7C-4A69-8017-C23E9004F24D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46F76B3-8BB1-4209-9DB0-0F6F66D3B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76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mdshehab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622351"/>
              </p:ext>
            </p:extLst>
          </p:nvPr>
        </p:nvGraphicFramePr>
        <p:xfrm>
          <a:off x="3390538" y="1581814"/>
          <a:ext cx="268369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69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শুভেচ্ছা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538" y="2847294"/>
            <a:ext cx="2677884" cy="155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521" y="1636640"/>
            <a:ext cx="2537048" cy="1395662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677886" y="3545032"/>
            <a:ext cx="175970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সংঘবদ্ধ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47211" y="1636640"/>
            <a:ext cx="471569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কোনো ১টি স্থানে কয়েকটি পরিবার একত্রিত হয়ে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বসবাস করলে একে সংঘবদ্ধ বসতি বলা হয়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3337" y="2836359"/>
            <a:ext cx="475488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লক্ষণঃ এক বাড়ি থেকে অন্য বাড়ির দূরত্ব কম ।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বাসগৃহের সমাবেশ একত্রে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22" y="1781268"/>
            <a:ext cx="2398594" cy="131541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30222" y="3590798"/>
            <a:ext cx="1620673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বিক্ষিপ্ত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03518" y="1781268"/>
            <a:ext cx="5003075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পরিবার অন্যান্য পরিবার থেকে ছড়ানো-ছিটানো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 বসবাস করে তাকে বিক্ষিপ্ত বসতি বলে 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519" y="3096680"/>
            <a:ext cx="5003074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লক্ষণঃ অতি ক্ষুদ্র 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বাসগৃহ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বিছিন্নতা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0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15611" r="52374" b="50374"/>
          <a:stretch/>
        </p:blipFill>
        <p:spPr>
          <a:xfrm>
            <a:off x="2108848" y="1682571"/>
            <a:ext cx="2933729" cy="172614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TextBox 2"/>
          <p:cNvSpPr txBox="1"/>
          <p:nvPr/>
        </p:nvSpPr>
        <p:spPr>
          <a:xfrm>
            <a:off x="2108848" y="3899357"/>
            <a:ext cx="2596487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ন্ডাকৃতি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রৈখিক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0904" y="1682571"/>
            <a:ext cx="444137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 বসতিতে বাড়িগুলো একই সরলরেখায় গড়ে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ওঠে তাকে রৈখিক বসতি বলে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0904" y="2947053"/>
            <a:ext cx="4441371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লক্ষণঃ নদীর প্রাকৃতিক বাঁধ, নদীর কিনারা, রাস্তার কিনারা এবং বন্যামুক্ত হলে সুবিধাজনক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8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35" r="98824"/>
          <a:stretch/>
        </p:blipFill>
        <p:spPr>
          <a:xfrm>
            <a:off x="8260221" y="6260122"/>
            <a:ext cx="53785" cy="605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00" y="1563076"/>
            <a:ext cx="2833886" cy="17800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4" name="TextBox 3"/>
          <p:cNvSpPr txBox="1"/>
          <p:nvPr/>
        </p:nvSpPr>
        <p:spPr>
          <a:xfrm>
            <a:off x="3727938" y="5838092"/>
            <a:ext cx="4009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80179" y="5838092"/>
            <a:ext cx="3794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3874" y="3839083"/>
            <a:ext cx="1426138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নগর বসতি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6217" y="1563076"/>
            <a:ext cx="4598125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 বসতি অঞ্চলে অধিকাংশ অধিবাসী প্রত্যক্ষ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ভূমি ব্যবহার ব্যতীত অন্যান্য অকৃষিকার্য পেশায় নিয়োজিত তাকে নগর বসতি বলে 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6216" y="2927612"/>
            <a:ext cx="4598125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যেমনঃ ক্রয়-বিক্রয়, পরিবহন, শিল্পজাতকরণ, প্রশাসন অর্থাৎ ২য় ও ৩য় পর্যায়ের অন্তর্ভুক্ত ।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98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742787"/>
              </p:ext>
            </p:extLst>
          </p:nvPr>
        </p:nvGraphicFramePr>
        <p:xfrm>
          <a:off x="1877622" y="1420311"/>
          <a:ext cx="1601848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8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নগরায়ণঃ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429238"/>
              </p:ext>
            </p:extLst>
          </p:nvPr>
        </p:nvGraphicFramePr>
        <p:xfrm>
          <a:off x="3586348" y="1420311"/>
          <a:ext cx="6636989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98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গ্রামীণ পরিবেশ ও গ্রামীণ অর্থনীতি পরিবর্তিত হয়ে নগর গড়ে উঠে বা</a:t>
                      </a:r>
                    </a:p>
                    <a:p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গড়ে উঠার প্রক্রিয়াকে নগরায়ণ বলে । 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40560"/>
              </p:ext>
            </p:extLst>
          </p:nvPr>
        </p:nvGraphicFramePr>
        <p:xfrm>
          <a:off x="1877622" y="2796826"/>
          <a:ext cx="1601848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1848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নগরের শ্রেণিবিভাগ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797211"/>
              </p:ext>
            </p:extLst>
          </p:nvPr>
        </p:nvGraphicFramePr>
        <p:xfrm>
          <a:off x="3586348" y="2339626"/>
          <a:ext cx="663698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98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# সামরিক ক্রিয়াকলাপঃ ফ্রান্সের লা-হাভার,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ভারতের আগ্রা ইত্যাদি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69965"/>
              </p:ext>
            </p:extLst>
          </p:nvPr>
        </p:nvGraphicFramePr>
        <p:xfrm>
          <a:off x="3586348" y="2893181"/>
          <a:ext cx="663698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98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# প্রশাসনিক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 ভারতের নয়াদিল্লি, পাকিস্থানের ইসলামাবাদ, ঢাকা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9961380"/>
              </p:ext>
            </p:extLst>
          </p:nvPr>
        </p:nvGraphicFramePr>
        <p:xfrm>
          <a:off x="3586348" y="3446736"/>
          <a:ext cx="663698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989"/>
              </a:tblGrid>
              <a:tr h="441223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# শিল্পভিত্তিকঃ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কয়লা উত্তোলন কেন্দ্র, ভারতের রানীগঞ্জ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1169"/>
              </p:ext>
            </p:extLst>
          </p:nvPr>
        </p:nvGraphicFramePr>
        <p:xfrm>
          <a:off x="3586348" y="4000291"/>
          <a:ext cx="663698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98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# বাণিজ্যিকভিত্তিকঃ কর্ণফুলী নদীর তীরে, মিসরের আলেকজান্দ্রিয়া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388735"/>
              </p:ext>
            </p:extLst>
          </p:nvPr>
        </p:nvGraphicFramePr>
        <p:xfrm>
          <a:off x="3586348" y="4553846"/>
          <a:ext cx="663698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98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# সাংস্কৃতিক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 বিখ্যাত শিক্ষাপ্রতিষ্ঠান, ব্রিটেনের ক্যামব্রিজ, নালন্দা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718756"/>
              </p:ext>
            </p:extLst>
          </p:nvPr>
        </p:nvGraphicFramePr>
        <p:xfrm>
          <a:off x="3586347" y="5107401"/>
          <a:ext cx="663698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98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# স্বাস্থ্য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নিবাসঃ কক্সবাজার, ভারতের পুরী, যুক্তরাষ্ট্রের মিয়ামী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04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555" y="3749637"/>
            <a:ext cx="1864182" cy="10973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6" r="560" b="39130"/>
          <a:stretch/>
        </p:blipFill>
        <p:spPr>
          <a:xfrm>
            <a:off x="5931098" y="3749637"/>
            <a:ext cx="1835520" cy="1097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0555" y="2564401"/>
            <a:ext cx="4596063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হতে নগর ও গ্রামীণ বসতির মধ্যে 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নির্ণয় কর?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0555" y="1625387"/>
            <a:ext cx="222490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1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193326"/>
              </p:ext>
            </p:extLst>
          </p:nvPr>
        </p:nvGraphicFramePr>
        <p:xfrm>
          <a:off x="3313216" y="1515312"/>
          <a:ext cx="2850078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078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যাচাই করাঃ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41802"/>
              </p:ext>
            </p:extLst>
          </p:nvPr>
        </p:nvGraphicFramePr>
        <p:xfrm>
          <a:off x="2137559" y="2334710"/>
          <a:ext cx="523701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018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 কোনটি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খাদ্য উৎপাদক অঞ্চল 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?                            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452335"/>
              </p:ext>
            </p:extLst>
          </p:nvPr>
        </p:nvGraphicFramePr>
        <p:xfrm>
          <a:off x="2137558" y="3032188"/>
          <a:ext cx="523701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01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 গ্রাম্য বসতি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কিসের উপর নির্ভরশীল ?                 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916115"/>
              </p:ext>
            </p:extLst>
          </p:nvPr>
        </p:nvGraphicFramePr>
        <p:xfrm>
          <a:off x="2137558" y="3729666"/>
          <a:ext cx="523701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01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কোন বসতি সর্বদাই পাহাড়ের পাদদেশে দেখা যায় ?   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081077"/>
              </p:ext>
            </p:extLst>
          </p:nvPr>
        </p:nvGraphicFramePr>
        <p:xfrm>
          <a:off x="2137558" y="4427144"/>
          <a:ext cx="523701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01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* নগরায়ণ কয়টি প্রক্রিয়ার সাথে জড়িত ?                  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522401"/>
              </p:ext>
            </p:extLst>
          </p:nvPr>
        </p:nvGraphicFramePr>
        <p:xfrm>
          <a:off x="2137558" y="5124622"/>
          <a:ext cx="523701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3701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 বিক্ষিপ্ত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বসতির বৈশিষ্ট্য কয়টি ও কী কী ?  </a:t>
                      </a:r>
                      <a:r>
                        <a:rPr lang="bn-IN" sz="2400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177396"/>
              </p:ext>
            </p:extLst>
          </p:nvPr>
        </p:nvGraphicFramePr>
        <p:xfrm>
          <a:off x="7755908" y="2334710"/>
          <a:ext cx="154247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47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</a:t>
                      </a:r>
                      <a:r>
                        <a:rPr lang="en-US" sz="24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</a:t>
                      </a:r>
                      <a:r>
                        <a:rPr lang="en-US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470619"/>
              </p:ext>
            </p:extLst>
          </p:nvPr>
        </p:nvGraphicFramePr>
        <p:xfrm>
          <a:off x="7755908" y="3053267"/>
          <a:ext cx="154247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471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কৃষির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872785"/>
              </p:ext>
            </p:extLst>
          </p:nvPr>
        </p:nvGraphicFramePr>
        <p:xfrm>
          <a:off x="7755908" y="3708587"/>
          <a:ext cx="154247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471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রৈখিক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119375"/>
              </p:ext>
            </p:extLst>
          </p:nvPr>
        </p:nvGraphicFramePr>
        <p:xfrm>
          <a:off x="7755908" y="4406065"/>
          <a:ext cx="154247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471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দুটি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75202"/>
              </p:ext>
            </p:extLst>
          </p:nvPr>
        </p:nvGraphicFramePr>
        <p:xfrm>
          <a:off x="7755908" y="5167802"/>
          <a:ext cx="154247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471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তিনটি 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18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9392" y="1703842"/>
            <a:ext cx="3218292" cy="707886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কাজঃ  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27146"/>
              </p:ext>
            </p:extLst>
          </p:nvPr>
        </p:nvGraphicFramePr>
        <p:xfrm>
          <a:off x="2951638" y="2643469"/>
          <a:ext cx="536108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6108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গ্রামীণ বসতির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ধরন ছক আকারে লিখা । ( ১৩০ পৃঃ ) 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66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9137" y="2098523"/>
            <a:ext cx="1662857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ধন্যবাদ   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7" r="14122" b="13491"/>
          <a:stretch/>
        </p:blipFill>
        <p:spPr>
          <a:xfrm>
            <a:off x="5290042" y="1751209"/>
            <a:ext cx="2614862" cy="177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9696" y="1545886"/>
            <a:ext cx="373158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শিহাব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আশেকানে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আইলিয়া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মোনায়েম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হাজীপাড়া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বায়েজিদ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mdshehab@gmail.com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Cell-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400" i="1" dirty="0" smtClean="0">
                <a:solidFill>
                  <a:srgbClr val="002060"/>
                </a:solidFill>
                <a:cs typeface="NikoshBAN" panose="02000000000000000000" pitchFamily="2" charset="0"/>
              </a:rPr>
              <a:t>01817718144</a:t>
            </a:r>
            <a:r>
              <a:rPr lang="en-US" sz="24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530" y="1545886"/>
            <a:ext cx="1427193" cy="1688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29696" y="287659"/>
            <a:ext cx="4732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4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0839" y="1732368"/>
            <a:ext cx="278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554439"/>
              </p:ext>
            </p:extLst>
          </p:nvPr>
        </p:nvGraphicFramePr>
        <p:xfrm>
          <a:off x="2440615" y="1732368"/>
          <a:ext cx="354584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84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বিষয়ঃ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ভূগোল ও পরিবেশ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164417"/>
              </p:ext>
            </p:extLst>
          </p:nvPr>
        </p:nvGraphicFramePr>
        <p:xfrm>
          <a:off x="2440615" y="2534606"/>
          <a:ext cx="354584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5840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শ্রেণিঃ নবম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651210"/>
              </p:ext>
            </p:extLst>
          </p:nvPr>
        </p:nvGraphicFramePr>
        <p:xfrm>
          <a:off x="2329580" y="3336844"/>
          <a:ext cx="3656875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6875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সময়ঃ ৪৫ মিনিট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4406"/>
              </p:ext>
            </p:extLst>
          </p:nvPr>
        </p:nvGraphicFramePr>
        <p:xfrm>
          <a:off x="6995886" y="1732366"/>
          <a:ext cx="2696754" cy="34274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6754"/>
              </a:tblGrid>
              <a:tr h="34274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639" y="1920118"/>
            <a:ext cx="2185248" cy="30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5589" y="6073254"/>
            <a:ext cx="3452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112" y="1825465"/>
            <a:ext cx="2704015" cy="1924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509" y="1825466"/>
            <a:ext cx="2704012" cy="192475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974680"/>
              </p:ext>
            </p:extLst>
          </p:nvPr>
        </p:nvGraphicFramePr>
        <p:xfrm>
          <a:off x="2599509" y="4095311"/>
          <a:ext cx="218149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49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শহর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বসতি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2430360"/>
              </p:ext>
            </p:extLst>
          </p:nvPr>
        </p:nvGraphicFramePr>
        <p:xfrm>
          <a:off x="6466112" y="4095311"/>
          <a:ext cx="2286002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2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গ্রামীণ বসতি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198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35792"/>
              </p:ext>
            </p:extLst>
          </p:nvPr>
        </p:nvGraphicFramePr>
        <p:xfrm>
          <a:off x="3638731" y="1699380"/>
          <a:ext cx="359809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09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আজকের</a:t>
                      </a:r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শিরোনাম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ঃ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270364"/>
              </p:ext>
            </p:extLst>
          </p:nvPr>
        </p:nvGraphicFramePr>
        <p:xfrm>
          <a:off x="3638731" y="2600718"/>
          <a:ext cx="3598091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8091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বসতি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স্থাপনের নিয়ামক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253771"/>
              </p:ext>
            </p:extLst>
          </p:nvPr>
        </p:nvGraphicFramePr>
        <p:xfrm>
          <a:off x="3638731" y="3502056"/>
          <a:ext cx="362421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21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অধ্যায়ঃ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অষ্টম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030664"/>
              </p:ext>
            </p:extLst>
          </p:nvPr>
        </p:nvGraphicFramePr>
        <p:xfrm>
          <a:off x="3638731" y="4403394"/>
          <a:ext cx="3624217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421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পৃষ্ঠাঃ ১২৬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8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923580"/>
              </p:ext>
            </p:extLst>
          </p:nvPr>
        </p:nvGraphicFramePr>
        <p:xfrm>
          <a:off x="2985589" y="1685108"/>
          <a:ext cx="405529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5292"/>
              </a:tblGrid>
              <a:tr h="515014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পাঠ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শেষে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শিক্ষার্থীরা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----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80067"/>
              </p:ext>
            </p:extLst>
          </p:nvPr>
        </p:nvGraphicFramePr>
        <p:xfrm>
          <a:off x="2985586" y="2457026"/>
          <a:ext cx="6184539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53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# বসতি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স্থাপনের নিয়ামক গুলো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সম্পর্কে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বলতে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পারবে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192164"/>
              </p:ext>
            </p:extLst>
          </p:nvPr>
        </p:nvGraphicFramePr>
        <p:xfrm>
          <a:off x="2985587" y="3293049"/>
          <a:ext cx="618453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538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# গ্রামীণ বসতি ও নগর বসতির ধরন বর্ণনা করতে পারবে । 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808819"/>
              </p:ext>
            </p:extLst>
          </p:nvPr>
        </p:nvGraphicFramePr>
        <p:xfrm>
          <a:off x="2985587" y="4007152"/>
          <a:ext cx="6184539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453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# নগরায়ণ কী এবং নগরের শ্রেণিবিভাগ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ব্যাখ্যা করতে পারবে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6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073210"/>
              </p:ext>
            </p:extLst>
          </p:nvPr>
        </p:nvGraphicFramePr>
        <p:xfrm>
          <a:off x="2293257" y="1693443"/>
          <a:ext cx="5200073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007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বসতি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স্থাপনের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নিয়ামক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গুলো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হলঃ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93257" y="2588820"/>
            <a:ext cx="67214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ভূপ্রকৃতিঃ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জনবসতি বসবাস করার জন্য ভূপ্রকৃতি প্রভাব বিস্তার ---।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পানীয় জলের সহজলভ্যতাঃ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জীবন ধারণের জন্য চাহিদা হল ---- ।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মাটির উর্বরা শক্তির উপর নির্ভর করে বসতি স্থাপন করা হয়।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প্রতিরক্ষাঃ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প্রাচীনকালে প্রতিরক্ষা সুবিধার জন্য ------ ।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পশুচারণঃ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পশুচারণের জন্য বড় বড় এলাকার দরকার ---- ।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bn-IN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যোগাযোগঃ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পাচীনকালে যাতায়ত ব্যবস্থার জন্য ছিল ------ । 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90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62" y="1671966"/>
            <a:ext cx="2019300" cy="127635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531857"/>
              </p:ext>
            </p:extLst>
          </p:nvPr>
        </p:nvGraphicFramePr>
        <p:xfrm>
          <a:off x="2770662" y="3359184"/>
          <a:ext cx="20193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বসতির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ধরন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ight Arrow 8"/>
          <p:cNvSpPr/>
          <p:nvPr/>
        </p:nvSpPr>
        <p:spPr>
          <a:xfrm rot="20541250">
            <a:off x="4999510" y="2966260"/>
            <a:ext cx="978408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750702">
            <a:off x="5024393" y="3644766"/>
            <a:ext cx="978408" cy="48463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631907"/>
              </p:ext>
            </p:extLst>
          </p:nvPr>
        </p:nvGraphicFramePr>
        <p:xfrm>
          <a:off x="6187466" y="2762896"/>
          <a:ext cx="192338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381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গ্রামীণ বসতি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98241"/>
              </p:ext>
            </p:extLst>
          </p:nvPr>
        </p:nvGraphicFramePr>
        <p:xfrm>
          <a:off x="6187466" y="3858785"/>
          <a:ext cx="1923381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381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নগর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বসতি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79754"/>
              </p:ext>
            </p:extLst>
          </p:nvPr>
        </p:nvGraphicFramePr>
        <p:xfrm>
          <a:off x="5850414" y="1663856"/>
          <a:ext cx="2260433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433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ছবির দিকে তাকাও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75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701" y="1654161"/>
            <a:ext cx="2468748" cy="1345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750" y="1654161"/>
            <a:ext cx="2261197" cy="1332201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221217"/>
              </p:ext>
            </p:extLst>
          </p:nvPr>
        </p:nvGraphicFramePr>
        <p:xfrm>
          <a:off x="4817749" y="3269791"/>
          <a:ext cx="226119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1197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গ্রামীণ বসতি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24379"/>
              </p:ext>
            </p:extLst>
          </p:nvPr>
        </p:nvGraphicFramePr>
        <p:xfrm>
          <a:off x="1881701" y="3270981"/>
          <a:ext cx="2468748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8748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</a:t>
                      </a:r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কৃষির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উপর নির্ভরশীল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9" name="Down Arrow 8"/>
          <p:cNvSpPr/>
          <p:nvPr/>
        </p:nvSpPr>
        <p:spPr>
          <a:xfrm flipH="1">
            <a:off x="5970844" y="3777403"/>
            <a:ext cx="225631" cy="460284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827417" y="4306915"/>
            <a:ext cx="4297680" cy="3462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62915"/>
              </p:ext>
            </p:extLst>
          </p:nvPr>
        </p:nvGraphicFramePr>
        <p:xfrm>
          <a:off x="3727388" y="4739900"/>
          <a:ext cx="1442853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853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0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সংঘবদ্ধ বসতি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861886"/>
              </p:ext>
            </p:extLst>
          </p:nvPr>
        </p:nvGraphicFramePr>
        <p:xfrm>
          <a:off x="5408613" y="4739900"/>
          <a:ext cx="142503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039"/>
              </a:tblGrid>
              <a:tr h="359314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বিক্ষিপ্ত</a:t>
                      </a:r>
                      <a:r>
                        <a:rPr lang="bn-IN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বসতি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055876"/>
              </p:ext>
            </p:extLst>
          </p:nvPr>
        </p:nvGraphicFramePr>
        <p:xfrm>
          <a:off x="7072024" y="4739900"/>
          <a:ext cx="1425039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5039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0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IN" sz="20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রৈখিক</a:t>
                      </a:r>
                      <a:r>
                        <a:rPr lang="bn-IN" sz="20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বসতি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sp>
        <p:nvSpPr>
          <p:cNvPr id="19" name="Down Arrow 18"/>
          <p:cNvSpPr/>
          <p:nvPr/>
        </p:nvSpPr>
        <p:spPr>
          <a:xfrm>
            <a:off x="4179127" y="4353397"/>
            <a:ext cx="171322" cy="36649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6006470" y="4329080"/>
            <a:ext cx="154378" cy="36649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>
            <a:off x="7638740" y="4332911"/>
            <a:ext cx="178129" cy="36649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67419"/>
              </p:ext>
            </p:extLst>
          </p:nvPr>
        </p:nvGraphicFramePr>
        <p:xfrm>
          <a:off x="7337241" y="2163402"/>
          <a:ext cx="355718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7182"/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অধিকাংশ</a:t>
                      </a:r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অধিবাসী ১ম পর্যায়ের বা </a:t>
                      </a:r>
                    </a:p>
                    <a:p>
                      <a:r>
                        <a:rPr lang="bn-IN" sz="24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কৃষির উপর নির্ভরশীল একে ----- । 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128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1128</TotalTime>
  <Words>521</Words>
  <Application>Microsoft Office PowerPoint</Application>
  <PresentationFormat>Widescreen</PresentationFormat>
  <Paragraphs>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NikoshBAN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MD.SHIHAB</dc:creator>
  <cp:lastModifiedBy>MD.SHIHAB</cp:lastModifiedBy>
  <cp:revision>143</cp:revision>
  <dcterms:created xsi:type="dcterms:W3CDTF">2019-02-19T18:26:28Z</dcterms:created>
  <dcterms:modified xsi:type="dcterms:W3CDTF">2020-07-01T01:51:09Z</dcterms:modified>
</cp:coreProperties>
</file>