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8" r:id="rId2"/>
    <p:sldId id="257" r:id="rId3"/>
    <p:sldId id="259" r:id="rId4"/>
    <p:sldId id="260" r:id="rId5"/>
    <p:sldId id="261" r:id="rId6"/>
    <p:sldId id="263" r:id="rId7"/>
    <p:sldId id="273" r:id="rId8"/>
    <p:sldId id="271" r:id="rId9"/>
    <p:sldId id="276" r:id="rId10"/>
    <p:sldId id="272" r:id="rId11"/>
    <p:sldId id="277" r:id="rId12"/>
    <p:sldId id="275" r:id="rId13"/>
    <p:sldId id="269" r:id="rId14"/>
    <p:sldId id="264" r:id="rId15"/>
    <p:sldId id="265" r:id="rId16"/>
    <p:sldId id="266" r:id="rId17"/>
    <p:sldId id="267" r:id="rId18"/>
    <p:sldId id="268"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141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9E8CF3A-F32D-42C3-AF55-162AE675A219}" type="datetimeFigureOut">
              <a:rPr lang="en-US" smtClean="0"/>
              <a:t>7/1/2020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E7E60C-7BDC-4F55-90FE-D60723C9CC3B}" type="slidenum">
              <a:rPr lang="en-US" smtClean="0"/>
              <a:t>‹#›</a:t>
            </a:fld>
            <a:endParaRPr lang="en-US"/>
          </a:p>
        </p:txBody>
      </p:sp>
    </p:spTree>
    <p:extLst>
      <p:ext uri="{BB962C8B-B14F-4D97-AF65-F5344CB8AC3E}">
        <p14:creationId xmlns:p14="http://schemas.microsoft.com/office/powerpoint/2010/main" val="3577508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9E8CF3A-F32D-42C3-AF55-162AE675A219}" type="datetimeFigureOut">
              <a:rPr lang="en-US" smtClean="0"/>
              <a:t>7/1/2020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E7E60C-7BDC-4F55-90FE-D60723C9CC3B}" type="slidenum">
              <a:rPr lang="en-US" smtClean="0"/>
              <a:t>‹#›</a:t>
            </a:fld>
            <a:endParaRPr lang="en-US"/>
          </a:p>
        </p:txBody>
      </p:sp>
    </p:spTree>
    <p:extLst>
      <p:ext uri="{BB962C8B-B14F-4D97-AF65-F5344CB8AC3E}">
        <p14:creationId xmlns:p14="http://schemas.microsoft.com/office/powerpoint/2010/main" val="3482321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9E8CF3A-F32D-42C3-AF55-162AE675A219}" type="datetimeFigureOut">
              <a:rPr lang="en-US" smtClean="0"/>
              <a:t>7/1/2020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E7E60C-7BDC-4F55-90FE-D60723C9CC3B}" type="slidenum">
              <a:rPr lang="en-US" smtClean="0"/>
              <a:t>‹#›</a:t>
            </a:fld>
            <a:endParaRPr lang="en-US"/>
          </a:p>
        </p:txBody>
      </p:sp>
    </p:spTree>
    <p:extLst>
      <p:ext uri="{BB962C8B-B14F-4D97-AF65-F5344CB8AC3E}">
        <p14:creationId xmlns:p14="http://schemas.microsoft.com/office/powerpoint/2010/main" val="2223222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9E8CF3A-F32D-42C3-AF55-162AE675A219}" type="datetimeFigureOut">
              <a:rPr lang="en-US" smtClean="0"/>
              <a:t>7/1/2020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E7E60C-7BDC-4F55-90FE-D60723C9CC3B}" type="slidenum">
              <a:rPr lang="en-US" smtClean="0"/>
              <a:t>‹#›</a:t>
            </a:fld>
            <a:endParaRPr lang="en-US"/>
          </a:p>
        </p:txBody>
      </p:sp>
    </p:spTree>
    <p:extLst>
      <p:ext uri="{BB962C8B-B14F-4D97-AF65-F5344CB8AC3E}">
        <p14:creationId xmlns:p14="http://schemas.microsoft.com/office/powerpoint/2010/main" val="2044429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9E8CF3A-F32D-42C3-AF55-162AE675A219}" type="datetimeFigureOut">
              <a:rPr lang="en-US" smtClean="0"/>
              <a:t>7/1/2020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E7E60C-7BDC-4F55-90FE-D60723C9CC3B}" type="slidenum">
              <a:rPr lang="en-US" smtClean="0"/>
              <a:t>‹#›</a:t>
            </a:fld>
            <a:endParaRPr lang="en-US"/>
          </a:p>
        </p:txBody>
      </p:sp>
    </p:spTree>
    <p:extLst>
      <p:ext uri="{BB962C8B-B14F-4D97-AF65-F5344CB8AC3E}">
        <p14:creationId xmlns:p14="http://schemas.microsoft.com/office/powerpoint/2010/main" val="3619750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9E8CF3A-F32D-42C3-AF55-162AE675A219}" type="datetimeFigureOut">
              <a:rPr lang="en-US" smtClean="0"/>
              <a:t>7/1/2020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E7E60C-7BDC-4F55-90FE-D60723C9CC3B}" type="slidenum">
              <a:rPr lang="en-US" smtClean="0"/>
              <a:t>‹#›</a:t>
            </a:fld>
            <a:endParaRPr lang="en-US"/>
          </a:p>
        </p:txBody>
      </p:sp>
    </p:spTree>
    <p:extLst>
      <p:ext uri="{BB962C8B-B14F-4D97-AF65-F5344CB8AC3E}">
        <p14:creationId xmlns:p14="http://schemas.microsoft.com/office/powerpoint/2010/main" val="322024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9E8CF3A-F32D-42C3-AF55-162AE675A219}" type="datetimeFigureOut">
              <a:rPr lang="en-US" smtClean="0"/>
              <a:t>7/1/2020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E7E60C-7BDC-4F55-90FE-D60723C9CC3B}" type="slidenum">
              <a:rPr lang="en-US" smtClean="0"/>
              <a:t>‹#›</a:t>
            </a:fld>
            <a:endParaRPr lang="en-US"/>
          </a:p>
        </p:txBody>
      </p:sp>
    </p:spTree>
    <p:extLst>
      <p:ext uri="{BB962C8B-B14F-4D97-AF65-F5344CB8AC3E}">
        <p14:creationId xmlns:p14="http://schemas.microsoft.com/office/powerpoint/2010/main" val="4271567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9E8CF3A-F32D-42C3-AF55-162AE675A219}" type="datetimeFigureOut">
              <a:rPr lang="en-US" smtClean="0"/>
              <a:t>7/1/2020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E7E60C-7BDC-4F55-90FE-D60723C9CC3B}" type="slidenum">
              <a:rPr lang="en-US" smtClean="0"/>
              <a:t>‹#›</a:t>
            </a:fld>
            <a:endParaRPr lang="en-US"/>
          </a:p>
        </p:txBody>
      </p:sp>
    </p:spTree>
    <p:extLst>
      <p:ext uri="{BB962C8B-B14F-4D97-AF65-F5344CB8AC3E}">
        <p14:creationId xmlns:p14="http://schemas.microsoft.com/office/powerpoint/2010/main" val="1462317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E8CF3A-F32D-42C3-AF55-162AE675A219}" type="datetimeFigureOut">
              <a:rPr lang="en-US" smtClean="0"/>
              <a:t>7/1/2020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E7E60C-7BDC-4F55-90FE-D60723C9CC3B}" type="slidenum">
              <a:rPr lang="en-US" smtClean="0"/>
              <a:t>‹#›</a:t>
            </a:fld>
            <a:endParaRPr lang="en-US"/>
          </a:p>
        </p:txBody>
      </p:sp>
    </p:spTree>
    <p:extLst>
      <p:ext uri="{BB962C8B-B14F-4D97-AF65-F5344CB8AC3E}">
        <p14:creationId xmlns:p14="http://schemas.microsoft.com/office/powerpoint/2010/main" val="1893302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9E8CF3A-F32D-42C3-AF55-162AE675A219}" type="datetimeFigureOut">
              <a:rPr lang="en-US" smtClean="0"/>
              <a:t>7/1/2020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E7E60C-7BDC-4F55-90FE-D60723C9CC3B}" type="slidenum">
              <a:rPr lang="en-US" smtClean="0"/>
              <a:t>‹#›</a:t>
            </a:fld>
            <a:endParaRPr lang="en-US"/>
          </a:p>
        </p:txBody>
      </p:sp>
    </p:spTree>
    <p:extLst>
      <p:ext uri="{BB962C8B-B14F-4D97-AF65-F5344CB8AC3E}">
        <p14:creationId xmlns:p14="http://schemas.microsoft.com/office/powerpoint/2010/main" val="4214204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9E8CF3A-F32D-42C3-AF55-162AE675A219}" type="datetimeFigureOut">
              <a:rPr lang="en-US" smtClean="0"/>
              <a:t>7/1/2020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E7E60C-7BDC-4F55-90FE-D60723C9CC3B}" type="slidenum">
              <a:rPr lang="en-US" smtClean="0"/>
              <a:t>‹#›</a:t>
            </a:fld>
            <a:endParaRPr lang="en-US"/>
          </a:p>
        </p:txBody>
      </p:sp>
    </p:spTree>
    <p:extLst>
      <p:ext uri="{BB962C8B-B14F-4D97-AF65-F5344CB8AC3E}">
        <p14:creationId xmlns:p14="http://schemas.microsoft.com/office/powerpoint/2010/main" val="1098936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E8CF3A-F32D-42C3-AF55-162AE675A219}" type="datetimeFigureOut">
              <a:rPr lang="en-US" smtClean="0"/>
              <a:t>7/1/2020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E7E60C-7BDC-4F55-90FE-D60723C9CC3B}" type="slidenum">
              <a:rPr lang="en-US" smtClean="0"/>
              <a:t>‹#›</a:t>
            </a:fld>
            <a:endParaRPr lang="en-US"/>
          </a:p>
        </p:txBody>
      </p:sp>
    </p:spTree>
    <p:extLst>
      <p:ext uri="{BB962C8B-B14F-4D97-AF65-F5344CB8AC3E}">
        <p14:creationId xmlns:p14="http://schemas.microsoft.com/office/powerpoint/2010/main" val="40282760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 Target="slide15.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5380"/>
            <a:ext cx="9144000" cy="68580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c 12"/>
          <p:cNvSpPr/>
          <p:nvPr/>
        </p:nvSpPr>
        <p:spPr>
          <a:xfrm>
            <a:off x="704135" y="4318972"/>
            <a:ext cx="7086600" cy="2043867"/>
          </a:xfrm>
          <a:prstGeom prst="arc">
            <a:avLst>
              <a:gd name="adj1" fmla="val 11621259"/>
              <a:gd name="adj2" fmla="val 20883292"/>
            </a:avLst>
          </a:prstGeom>
          <a:ln w="57150">
            <a:solidFill>
              <a:srgbClr val="101C2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0" name="Group 29"/>
          <p:cNvGrpSpPr/>
          <p:nvPr/>
        </p:nvGrpSpPr>
        <p:grpSpPr>
          <a:xfrm rot="20530924">
            <a:off x="4174422" y="6953771"/>
            <a:ext cx="1714775" cy="3521968"/>
            <a:chOff x="-2011363" y="-76200"/>
            <a:chExt cx="2882473" cy="5321046"/>
          </a:xfrm>
        </p:grpSpPr>
        <p:pic>
          <p:nvPicPr>
            <p:cNvPr id="31" name="Picture 30">
              <a:extLst>
                <a:ext uri="{FF2B5EF4-FFF2-40B4-BE49-F238E27FC236}">
                  <a16:creationId xmlns:a16="http://schemas.microsoft.com/office/drawing/2014/main" id="{1699674E-B9E6-4198-9689-110A3986C6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11363" y="-76200"/>
              <a:ext cx="2882473" cy="5321046"/>
            </a:xfrm>
            <a:prstGeom prst="rect">
              <a:avLst/>
            </a:prstGeom>
          </p:spPr>
        </p:pic>
        <p:sp>
          <p:nvSpPr>
            <p:cNvPr id="32" name="Oval 31"/>
            <p:cNvSpPr/>
            <p:nvPr/>
          </p:nvSpPr>
          <p:spPr>
            <a:xfrm>
              <a:off x="-1179727" y="381369"/>
              <a:ext cx="1219200" cy="1447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solidFill>
                    <a:srgbClr val="FFFF00"/>
                  </a:solidFill>
                </a:rPr>
                <a:t>W</a:t>
              </a:r>
              <a:endParaRPr lang="en-US" sz="6000" dirty="0">
                <a:solidFill>
                  <a:srgbClr val="FFFF00"/>
                </a:solidFill>
              </a:endParaRPr>
            </a:p>
          </p:txBody>
        </p:sp>
      </p:grpSp>
      <p:grpSp>
        <p:nvGrpSpPr>
          <p:cNvPr id="14" name="Group 13"/>
          <p:cNvGrpSpPr/>
          <p:nvPr/>
        </p:nvGrpSpPr>
        <p:grpSpPr>
          <a:xfrm rot="21012483">
            <a:off x="4039873" y="6960712"/>
            <a:ext cx="1749215" cy="3860827"/>
            <a:chOff x="10180637" y="4984335"/>
            <a:chExt cx="2882473" cy="5321046"/>
          </a:xfrm>
        </p:grpSpPr>
        <p:pic>
          <p:nvPicPr>
            <p:cNvPr id="15" name="Picture 14">
              <a:extLst>
                <a:ext uri="{FF2B5EF4-FFF2-40B4-BE49-F238E27FC236}">
                  <a16:creationId xmlns:a16="http://schemas.microsoft.com/office/drawing/2014/main" id="{1699674E-B9E6-4198-9689-110A3986C6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80637" y="4984335"/>
              <a:ext cx="2882473" cy="5321046"/>
            </a:xfrm>
            <a:prstGeom prst="rect">
              <a:avLst/>
            </a:prstGeom>
          </p:spPr>
        </p:pic>
        <p:sp>
          <p:nvSpPr>
            <p:cNvPr id="16" name="Oval 15"/>
            <p:cNvSpPr/>
            <p:nvPr/>
          </p:nvSpPr>
          <p:spPr>
            <a:xfrm>
              <a:off x="11012273" y="5474672"/>
              <a:ext cx="1219200" cy="1447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solidFill>
                    <a:schemeClr val="accent4">
                      <a:lumMod val="75000"/>
                    </a:schemeClr>
                  </a:solidFill>
                </a:rPr>
                <a:t>E</a:t>
              </a:r>
              <a:endParaRPr lang="en-US" sz="6000" dirty="0">
                <a:solidFill>
                  <a:schemeClr val="accent4">
                    <a:lumMod val="75000"/>
                  </a:schemeClr>
                </a:solidFill>
              </a:endParaRPr>
            </a:p>
          </p:txBody>
        </p:sp>
      </p:grpSp>
      <p:grpSp>
        <p:nvGrpSpPr>
          <p:cNvPr id="27" name="Group 26"/>
          <p:cNvGrpSpPr/>
          <p:nvPr/>
        </p:nvGrpSpPr>
        <p:grpSpPr>
          <a:xfrm rot="21168745">
            <a:off x="4023824" y="7023213"/>
            <a:ext cx="1616743" cy="3480581"/>
            <a:chOff x="1862123" y="-381000"/>
            <a:chExt cx="2882473" cy="5321046"/>
          </a:xfrm>
        </p:grpSpPr>
        <p:pic>
          <p:nvPicPr>
            <p:cNvPr id="28" name="Picture 27">
              <a:extLst>
                <a:ext uri="{FF2B5EF4-FFF2-40B4-BE49-F238E27FC236}">
                  <a16:creationId xmlns:a16="http://schemas.microsoft.com/office/drawing/2014/main" id="{1699674E-B9E6-4198-9689-110A3986C6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2123" y="-381000"/>
              <a:ext cx="2882473" cy="5321046"/>
            </a:xfrm>
            <a:prstGeom prst="rect">
              <a:avLst/>
            </a:prstGeom>
          </p:spPr>
        </p:pic>
        <p:sp>
          <p:nvSpPr>
            <p:cNvPr id="29" name="Oval 28"/>
            <p:cNvSpPr/>
            <p:nvPr/>
          </p:nvSpPr>
          <p:spPr>
            <a:xfrm>
              <a:off x="2801038" y="87454"/>
              <a:ext cx="1219200" cy="1447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solidFill>
                    <a:srgbClr val="FFFF00"/>
                  </a:solidFill>
                </a:rPr>
                <a:t>L</a:t>
              </a:r>
              <a:endParaRPr lang="en-US" sz="6000" dirty="0">
                <a:solidFill>
                  <a:srgbClr val="FFFF00"/>
                </a:solidFill>
              </a:endParaRPr>
            </a:p>
          </p:txBody>
        </p:sp>
      </p:grpSp>
      <p:grpSp>
        <p:nvGrpSpPr>
          <p:cNvPr id="24" name="Group 23"/>
          <p:cNvGrpSpPr/>
          <p:nvPr/>
        </p:nvGrpSpPr>
        <p:grpSpPr>
          <a:xfrm>
            <a:off x="3805900" y="7005245"/>
            <a:ext cx="1783831" cy="4034405"/>
            <a:chOff x="3664826" y="-921374"/>
            <a:chExt cx="2882473" cy="5321046"/>
          </a:xfrm>
        </p:grpSpPr>
        <p:pic>
          <p:nvPicPr>
            <p:cNvPr id="25" name="Picture 24">
              <a:extLst>
                <a:ext uri="{FF2B5EF4-FFF2-40B4-BE49-F238E27FC236}">
                  <a16:creationId xmlns:a16="http://schemas.microsoft.com/office/drawing/2014/main" id="{1699674E-B9E6-4198-9689-110A3986C6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4826" y="-921374"/>
              <a:ext cx="2882473" cy="5321046"/>
            </a:xfrm>
            <a:prstGeom prst="rect">
              <a:avLst/>
            </a:prstGeom>
          </p:spPr>
        </p:pic>
        <p:sp>
          <p:nvSpPr>
            <p:cNvPr id="26" name="Oval 25"/>
            <p:cNvSpPr/>
            <p:nvPr/>
          </p:nvSpPr>
          <p:spPr>
            <a:xfrm>
              <a:off x="4496462" y="-318988"/>
              <a:ext cx="1219200" cy="1447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solidFill>
                    <a:srgbClr val="0000CC"/>
                  </a:solidFill>
                </a:rPr>
                <a:t>C</a:t>
              </a:r>
              <a:endParaRPr lang="en-US" sz="6000" dirty="0">
                <a:solidFill>
                  <a:srgbClr val="0000CC"/>
                </a:solidFill>
              </a:endParaRPr>
            </a:p>
          </p:txBody>
        </p:sp>
      </p:grpSp>
      <p:grpSp>
        <p:nvGrpSpPr>
          <p:cNvPr id="21" name="Group 20"/>
          <p:cNvGrpSpPr/>
          <p:nvPr/>
        </p:nvGrpSpPr>
        <p:grpSpPr>
          <a:xfrm rot="499592">
            <a:off x="3592247" y="7055156"/>
            <a:ext cx="1795599" cy="3783240"/>
            <a:chOff x="9945473" y="0"/>
            <a:chExt cx="2882473" cy="5321046"/>
          </a:xfrm>
        </p:grpSpPr>
        <p:pic>
          <p:nvPicPr>
            <p:cNvPr id="22" name="Picture 21">
              <a:extLst>
                <a:ext uri="{FF2B5EF4-FFF2-40B4-BE49-F238E27FC236}">
                  <a16:creationId xmlns:a16="http://schemas.microsoft.com/office/drawing/2014/main" id="{1699674E-B9E6-4198-9689-110A3986C6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45473" y="0"/>
              <a:ext cx="2882473" cy="5321046"/>
            </a:xfrm>
            <a:prstGeom prst="rect">
              <a:avLst/>
            </a:prstGeom>
          </p:spPr>
        </p:pic>
        <p:sp>
          <p:nvSpPr>
            <p:cNvPr id="23" name="Oval 22"/>
            <p:cNvSpPr/>
            <p:nvPr/>
          </p:nvSpPr>
          <p:spPr>
            <a:xfrm>
              <a:off x="10777109" y="419469"/>
              <a:ext cx="1219200" cy="1447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solidFill>
                    <a:schemeClr val="tx1"/>
                  </a:solidFill>
                </a:rPr>
                <a:t>O</a:t>
              </a:r>
              <a:endParaRPr lang="en-US" sz="6000" dirty="0">
                <a:solidFill>
                  <a:schemeClr val="tx1"/>
                </a:solidFill>
              </a:endParaRPr>
            </a:p>
          </p:txBody>
        </p:sp>
      </p:grpSp>
      <p:grpSp>
        <p:nvGrpSpPr>
          <p:cNvPr id="18" name="Group 17"/>
          <p:cNvGrpSpPr/>
          <p:nvPr/>
        </p:nvGrpSpPr>
        <p:grpSpPr>
          <a:xfrm rot="1218458">
            <a:off x="3500918" y="7041677"/>
            <a:ext cx="1737708" cy="3672626"/>
            <a:chOff x="6930292" y="55463"/>
            <a:chExt cx="2882473" cy="5321046"/>
          </a:xfrm>
        </p:grpSpPr>
        <p:pic>
          <p:nvPicPr>
            <p:cNvPr id="19" name="Picture 18">
              <a:extLst>
                <a:ext uri="{FF2B5EF4-FFF2-40B4-BE49-F238E27FC236}">
                  <a16:creationId xmlns:a16="http://schemas.microsoft.com/office/drawing/2014/main" id="{1699674E-B9E6-4198-9689-110A3986C6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30292" y="55463"/>
              <a:ext cx="2882473" cy="5321046"/>
            </a:xfrm>
            <a:prstGeom prst="rect">
              <a:avLst/>
            </a:prstGeom>
          </p:spPr>
        </p:pic>
        <p:sp>
          <p:nvSpPr>
            <p:cNvPr id="20" name="Oval 19"/>
            <p:cNvSpPr/>
            <p:nvPr/>
          </p:nvSpPr>
          <p:spPr>
            <a:xfrm>
              <a:off x="7774385" y="513032"/>
              <a:ext cx="1219200" cy="1447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solidFill>
                    <a:srgbClr val="00B050"/>
                  </a:solidFill>
                </a:rPr>
                <a:t>M</a:t>
              </a:r>
              <a:endParaRPr lang="en-US" sz="6000" dirty="0">
                <a:solidFill>
                  <a:srgbClr val="00B050"/>
                </a:solidFill>
              </a:endParaRPr>
            </a:p>
          </p:txBody>
        </p:sp>
      </p:grpSp>
      <p:grpSp>
        <p:nvGrpSpPr>
          <p:cNvPr id="36" name="Group 35"/>
          <p:cNvGrpSpPr/>
          <p:nvPr/>
        </p:nvGrpSpPr>
        <p:grpSpPr>
          <a:xfrm rot="1337427">
            <a:off x="3287056" y="6991772"/>
            <a:ext cx="1681820" cy="3605007"/>
            <a:chOff x="10180637" y="4984335"/>
            <a:chExt cx="2882473" cy="5321046"/>
          </a:xfrm>
        </p:grpSpPr>
        <p:pic>
          <p:nvPicPr>
            <p:cNvPr id="37" name="Picture 36">
              <a:extLst>
                <a:ext uri="{FF2B5EF4-FFF2-40B4-BE49-F238E27FC236}">
                  <a16:creationId xmlns:a16="http://schemas.microsoft.com/office/drawing/2014/main" id="{1699674E-B9E6-4198-9689-110A3986C6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80637" y="4984335"/>
              <a:ext cx="2882473" cy="5321046"/>
            </a:xfrm>
            <a:prstGeom prst="rect">
              <a:avLst/>
            </a:prstGeom>
          </p:spPr>
        </p:pic>
        <p:sp>
          <p:nvSpPr>
            <p:cNvPr id="38" name="Oval 37"/>
            <p:cNvSpPr/>
            <p:nvPr/>
          </p:nvSpPr>
          <p:spPr>
            <a:xfrm>
              <a:off x="11012273" y="5474672"/>
              <a:ext cx="1219200" cy="1447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solidFill>
                    <a:schemeClr val="tx1"/>
                  </a:solidFill>
                </a:rPr>
                <a:t>E</a:t>
              </a:r>
              <a:endParaRPr lang="en-US" sz="6000" dirty="0">
                <a:solidFill>
                  <a:schemeClr val="tx1"/>
                </a:solidFill>
              </a:endParaRPr>
            </a:p>
          </p:txBody>
        </p:sp>
      </p:grpSp>
      <p:sp>
        <p:nvSpPr>
          <p:cNvPr id="17" name="Flowchart: Manual Operation 13"/>
          <p:cNvSpPr/>
          <p:nvPr/>
        </p:nvSpPr>
        <p:spPr>
          <a:xfrm>
            <a:off x="1549947" y="4690385"/>
            <a:ext cx="5538861" cy="2167601"/>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9887"/>
              <a:gd name="connsiteY0" fmla="*/ 0 h 10000"/>
              <a:gd name="connsiteX1" fmla="*/ 9887 w 9887"/>
              <a:gd name="connsiteY1" fmla="*/ 261 h 10000"/>
              <a:gd name="connsiteX2" fmla="*/ 8000 w 9887"/>
              <a:gd name="connsiteY2" fmla="*/ 10000 h 10000"/>
              <a:gd name="connsiteX3" fmla="*/ 2000 w 9887"/>
              <a:gd name="connsiteY3" fmla="*/ 10000 h 10000"/>
              <a:gd name="connsiteX4" fmla="*/ 0 w 9887"/>
              <a:gd name="connsiteY4" fmla="*/ 0 h 10000"/>
              <a:gd name="connsiteX0" fmla="*/ 0 w 10000"/>
              <a:gd name="connsiteY0" fmla="*/ 0 h 10000"/>
              <a:gd name="connsiteX1" fmla="*/ 10000 w 10000"/>
              <a:gd name="connsiteY1" fmla="*/ 261 h 10000"/>
              <a:gd name="connsiteX2" fmla="*/ 8091 w 10000"/>
              <a:gd name="connsiteY2" fmla="*/ 10000 h 10000"/>
              <a:gd name="connsiteX3" fmla="*/ 2023 w 10000"/>
              <a:gd name="connsiteY3" fmla="*/ 10000 h 10000"/>
              <a:gd name="connsiteX4" fmla="*/ 0 w 10000"/>
              <a:gd name="connsiteY4" fmla="*/ 0 h 10000"/>
              <a:gd name="connsiteX0" fmla="*/ 0 w 10000"/>
              <a:gd name="connsiteY0" fmla="*/ 0 h 10000"/>
              <a:gd name="connsiteX1" fmla="*/ 10000 w 10000"/>
              <a:gd name="connsiteY1" fmla="*/ 261 h 10000"/>
              <a:gd name="connsiteX2" fmla="*/ 8091 w 10000"/>
              <a:gd name="connsiteY2" fmla="*/ 10000 h 10000"/>
              <a:gd name="connsiteX3" fmla="*/ 2023 w 10000"/>
              <a:gd name="connsiteY3" fmla="*/ 10000 h 10000"/>
              <a:gd name="connsiteX4" fmla="*/ 0 w 10000"/>
              <a:gd name="connsiteY4" fmla="*/ 0 h 10000"/>
              <a:gd name="connsiteX0" fmla="*/ 0 w 9971"/>
              <a:gd name="connsiteY0" fmla="*/ 0 h 10000"/>
              <a:gd name="connsiteX1" fmla="*/ 9971 w 9971"/>
              <a:gd name="connsiteY1" fmla="*/ 261 h 10000"/>
              <a:gd name="connsiteX2" fmla="*/ 8091 w 9971"/>
              <a:gd name="connsiteY2" fmla="*/ 10000 h 10000"/>
              <a:gd name="connsiteX3" fmla="*/ 2023 w 9971"/>
              <a:gd name="connsiteY3" fmla="*/ 10000 h 10000"/>
              <a:gd name="connsiteX4" fmla="*/ 0 w 9971"/>
              <a:gd name="connsiteY4" fmla="*/ 0 h 10000"/>
              <a:gd name="connsiteX0" fmla="*/ 0 w 9989"/>
              <a:gd name="connsiteY0" fmla="*/ 0 h 9927"/>
              <a:gd name="connsiteX1" fmla="*/ 9989 w 9989"/>
              <a:gd name="connsiteY1" fmla="*/ 188 h 9927"/>
              <a:gd name="connsiteX2" fmla="*/ 8104 w 9989"/>
              <a:gd name="connsiteY2" fmla="*/ 9927 h 9927"/>
              <a:gd name="connsiteX3" fmla="*/ 2018 w 9989"/>
              <a:gd name="connsiteY3" fmla="*/ 9927 h 9927"/>
              <a:gd name="connsiteX4" fmla="*/ 0 w 9989"/>
              <a:gd name="connsiteY4" fmla="*/ 0 h 9927"/>
              <a:gd name="connsiteX0" fmla="*/ 0 w 10000"/>
              <a:gd name="connsiteY0" fmla="*/ 0 h 10000"/>
              <a:gd name="connsiteX1" fmla="*/ 10000 w 10000"/>
              <a:gd name="connsiteY1" fmla="*/ 189 h 10000"/>
              <a:gd name="connsiteX2" fmla="*/ 8113 w 10000"/>
              <a:gd name="connsiteY2" fmla="*/ 10000 h 10000"/>
              <a:gd name="connsiteX3" fmla="*/ 202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cubicBezTo>
                  <a:pt x="4434" y="3633"/>
                  <a:pt x="7976" y="1391"/>
                  <a:pt x="10000" y="189"/>
                </a:cubicBezTo>
                <a:lnTo>
                  <a:pt x="8113" y="10000"/>
                </a:lnTo>
                <a:lnTo>
                  <a:pt x="2020" y="10000"/>
                </a:lnTo>
                <a:lnTo>
                  <a:pt x="0"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81383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01025 -0.18518 L -0.35886 -0.7081 " pathEditMode="relative" rAng="0" ptsTypes="AA">
                                      <p:cBhvr>
                                        <p:cTn id="6" dur="2000" fill="hold"/>
                                        <p:tgtEl>
                                          <p:spTgt spid="30"/>
                                        </p:tgtEl>
                                        <p:attrNameLst>
                                          <p:attrName>ppt_x</p:attrName>
                                          <p:attrName>ppt_y</p:attrName>
                                        </p:attrNameLst>
                                      </p:cBhvr>
                                      <p:rCtr x="-17431" y="-26157"/>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0.02465 -0.21482 L -0.25851 -0.8882 " pathEditMode="relative" rAng="0" ptsTypes="AA">
                                      <p:cBhvr>
                                        <p:cTn id="10" dur="2000" fill="hold"/>
                                        <p:tgtEl>
                                          <p:spTgt spid="14"/>
                                        </p:tgtEl>
                                        <p:attrNameLst>
                                          <p:attrName>ppt_x</p:attrName>
                                          <p:attrName>ppt_y</p:attrName>
                                        </p:attrNameLst>
                                      </p:cBhvr>
                                      <p:rCtr x="-11701" y="-33681"/>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0.07378 -0.15047 L -0.14948 -0.97778 " pathEditMode="relative" rAng="0" ptsTypes="AA">
                                      <p:cBhvr>
                                        <p:cTn id="14" dur="2000" fill="hold"/>
                                        <p:tgtEl>
                                          <p:spTgt spid="27"/>
                                        </p:tgtEl>
                                        <p:attrNameLst>
                                          <p:attrName>ppt_x</p:attrName>
                                          <p:attrName>ppt_y</p:attrName>
                                        </p:attrNameLst>
                                      </p:cBhvr>
                                      <p:rCtr x="-3785" y="-41366"/>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0.02101 -0.1007 L -0.03247 -1.08495 " pathEditMode="relative" rAng="0" ptsTypes="AA">
                                      <p:cBhvr>
                                        <p:cTn id="18" dur="2000" fill="hold"/>
                                        <p:tgtEl>
                                          <p:spTgt spid="24"/>
                                        </p:tgtEl>
                                        <p:attrNameLst>
                                          <p:attrName>ppt_x</p:attrName>
                                          <p:attrName>ppt_y</p:attrName>
                                        </p:attrNameLst>
                                      </p:cBhvr>
                                      <p:rCtr x="-573" y="-49213"/>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nodeType="clickEffect">
                                  <p:stCondLst>
                                    <p:cond delay="0"/>
                                  </p:stCondLst>
                                  <p:childTnLst>
                                    <p:animMotion origin="layout" path="M -0.02153 -0.17014 L 0.10834 -0.98496 " pathEditMode="relative" rAng="0" ptsTypes="AA">
                                      <p:cBhvr>
                                        <p:cTn id="22" dur="2000" fill="hold"/>
                                        <p:tgtEl>
                                          <p:spTgt spid="21"/>
                                        </p:tgtEl>
                                        <p:attrNameLst>
                                          <p:attrName>ppt_x</p:attrName>
                                          <p:attrName>ppt_y</p:attrName>
                                        </p:attrNameLst>
                                      </p:cBhvr>
                                      <p:rCtr x="6493" y="-40741"/>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0.05955 -0.13796 L 0.20521 -0.88379 " pathEditMode="relative" rAng="0" ptsTypes="AA">
                                      <p:cBhvr>
                                        <p:cTn id="26" dur="2000" fill="hold"/>
                                        <p:tgtEl>
                                          <p:spTgt spid="18"/>
                                        </p:tgtEl>
                                        <p:attrNameLst>
                                          <p:attrName>ppt_x</p:attrName>
                                          <p:attrName>ppt_y</p:attrName>
                                        </p:attrNameLst>
                                      </p:cBhvr>
                                      <p:rCtr x="13229" y="-37292"/>
                                    </p:animMotion>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nodeType="clickEffect">
                                  <p:stCondLst>
                                    <p:cond delay="0"/>
                                  </p:stCondLst>
                                  <p:childTnLst>
                                    <p:animMotion origin="layout" path="M -0.0717 -0.21482 L 0.3092 -0.72061 " pathEditMode="relative" rAng="0" ptsTypes="AA">
                                      <p:cBhvr>
                                        <p:cTn id="30" dur="2000" fill="hold"/>
                                        <p:tgtEl>
                                          <p:spTgt spid="36"/>
                                        </p:tgtEl>
                                        <p:attrNameLst>
                                          <p:attrName>ppt_x</p:attrName>
                                          <p:attrName>ppt_y</p:attrName>
                                        </p:attrNameLst>
                                      </p:cBhvr>
                                      <p:rCtr x="19045" y="-2530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p:cNvSpPr/>
          <p:nvPr/>
        </p:nvSpPr>
        <p:spPr>
          <a:xfrm>
            <a:off x="178592" y="185738"/>
            <a:ext cx="8808245" cy="6486524"/>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42875" y="200025"/>
            <a:ext cx="8829675" cy="6429375"/>
          </a:xfrm>
          <a:prstGeom prst="rect">
            <a:avLst/>
          </a:prstGeom>
          <a:solidFill>
            <a:schemeClr val="accent1">
              <a:lumMod val="40000"/>
              <a:lumOff val="60000"/>
            </a:schemeClr>
          </a:solidFill>
          <a:ln>
            <a:noFill/>
          </a:ln>
          <a:effectLst/>
          <a:scene3d>
            <a:camera prst="orthographicFront">
              <a:rot lat="0" lon="0" rev="0"/>
            </a:camera>
            <a:lightRig rig="glow" dir="t">
              <a:rot lat="0" lon="0" rev="14100000"/>
            </a:lightRig>
          </a:scene3d>
          <a:sp3d prstMaterial="translucentPowder">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78592" y="200025"/>
            <a:ext cx="8793958" cy="63007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0" dirty="0" smtClean="0">
              <a:solidFill>
                <a:srgbClr val="00B050"/>
              </a:solidFill>
            </a:endParaRPr>
          </a:p>
          <a:p>
            <a:pPr algn="ctr"/>
            <a:r>
              <a:rPr lang="en-US" sz="2800" u="sng" dirty="0" smtClean="0">
                <a:solidFill>
                  <a:schemeClr val="tx1"/>
                </a:solidFill>
              </a:rPr>
              <a:t>Main discussion</a:t>
            </a:r>
          </a:p>
          <a:p>
            <a:pPr algn="just"/>
            <a:r>
              <a:rPr lang="en-US" sz="2400" dirty="0" smtClean="0">
                <a:solidFill>
                  <a:schemeClr val="tx1"/>
                </a:solidFill>
              </a:rPr>
              <a:t>4. Vitamins: </a:t>
            </a:r>
            <a:r>
              <a:rPr lang="en-US" sz="2400" dirty="0">
                <a:solidFill>
                  <a:schemeClr val="tx1"/>
                </a:solidFill>
              </a:rPr>
              <a:t>Vitamins and minerals are considered essential nutrients—because acting in concert, they perform hundreds of roles in the body. They help shore up bones, heal wounds, and bolster </a:t>
            </a:r>
            <a:r>
              <a:rPr lang="en-US" sz="2400" dirty="0" smtClean="0">
                <a:solidFill>
                  <a:schemeClr val="tx1"/>
                </a:solidFill>
              </a:rPr>
              <a:t>our </a:t>
            </a:r>
            <a:r>
              <a:rPr lang="en-US" sz="2400" dirty="0">
                <a:solidFill>
                  <a:schemeClr val="tx1"/>
                </a:solidFill>
              </a:rPr>
              <a:t>immune system. They also convert food into energy, and repair cellular damage</a:t>
            </a:r>
            <a:r>
              <a:rPr lang="en-US" sz="2400" dirty="0" smtClean="0">
                <a:solidFill>
                  <a:schemeClr val="tx1"/>
                </a:solidFill>
              </a:rPr>
              <a:t>. We get vitamins mainly from leafy vegetables and fruits, milk, fish and also contain vitamins.</a:t>
            </a:r>
          </a:p>
          <a:p>
            <a:pPr algn="just"/>
            <a:endParaRPr lang="en-US" dirty="0">
              <a:solidFill>
                <a:schemeClr val="tx1"/>
              </a:solidFill>
            </a:endParaRPr>
          </a:p>
        </p:txBody>
      </p:sp>
    </p:spTree>
    <p:extLst>
      <p:ext uri="{BB962C8B-B14F-4D97-AF65-F5344CB8AC3E}">
        <p14:creationId xmlns:p14="http://schemas.microsoft.com/office/powerpoint/2010/main" val="27727034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a:xfrm>
            <a:off x="153266" y="184437"/>
            <a:ext cx="8833571" cy="6373525"/>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53266" y="214312"/>
            <a:ext cx="8801100" cy="6429375"/>
          </a:xfrm>
          <a:prstGeom prst="rect">
            <a:avLst/>
          </a:prstGeom>
          <a:solidFill>
            <a:schemeClr val="accent1">
              <a:lumMod val="20000"/>
              <a:lumOff val="80000"/>
            </a:schemeClr>
          </a:solidFill>
          <a:ln>
            <a:noFill/>
          </a:ln>
          <a:effectLst/>
          <a:scene3d>
            <a:camera prst="orthographicFront">
              <a:rot lat="0" lon="0" rev="0"/>
            </a:camera>
            <a:lightRig rig="glow" dir="t">
              <a:rot lat="0" lon="0" rev="14100000"/>
            </a:lightRig>
          </a:scene3d>
          <a:sp3d prstMaterial="translucentPowder">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24034" y="275785"/>
            <a:ext cx="8755641" cy="61237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0" dirty="0" smtClean="0">
              <a:solidFill>
                <a:srgbClr val="00B050"/>
              </a:solidFill>
            </a:endParaRPr>
          </a:p>
          <a:p>
            <a:pPr algn="ctr"/>
            <a:r>
              <a:rPr lang="en-US" sz="3600" u="sng" dirty="0" smtClean="0">
                <a:solidFill>
                  <a:srgbClr val="7030A0"/>
                </a:solidFill>
              </a:rPr>
              <a:t>Main discussion</a:t>
            </a:r>
          </a:p>
          <a:p>
            <a:pPr algn="just"/>
            <a:r>
              <a:rPr lang="en-US" sz="3200" dirty="0" smtClean="0">
                <a:solidFill>
                  <a:schemeClr val="accent6">
                    <a:lumMod val="50000"/>
                  </a:schemeClr>
                </a:solidFill>
              </a:rPr>
              <a:t>5. Minerals: Minerals </a:t>
            </a:r>
            <a:r>
              <a:rPr lang="en-US" sz="3200" dirty="0">
                <a:solidFill>
                  <a:schemeClr val="accent6">
                    <a:lumMod val="50000"/>
                  </a:schemeClr>
                </a:solidFill>
              </a:rPr>
              <a:t>help </a:t>
            </a:r>
            <a:r>
              <a:rPr lang="en-US" sz="3200" dirty="0" smtClean="0">
                <a:solidFill>
                  <a:schemeClr val="accent6">
                    <a:lumMod val="50000"/>
                  </a:schemeClr>
                </a:solidFill>
              </a:rPr>
              <a:t>our </a:t>
            </a:r>
            <a:r>
              <a:rPr lang="en-US" sz="3200" dirty="0">
                <a:solidFill>
                  <a:schemeClr val="accent6">
                    <a:lumMod val="50000"/>
                  </a:schemeClr>
                </a:solidFill>
              </a:rPr>
              <a:t>body grow, develop, and stay healthy. The body uses minerals to perform many different functions — from building strong bones to transmitting nerve impulses. Some minerals are even used to make hormones or maintain a normal </a:t>
            </a:r>
            <a:r>
              <a:rPr lang="en-US" sz="3200" dirty="0" smtClean="0">
                <a:solidFill>
                  <a:schemeClr val="accent6">
                    <a:lumMod val="50000"/>
                  </a:schemeClr>
                </a:solidFill>
              </a:rPr>
              <a:t>heartbeat. Milk fish, vegetables and fruits have a lot of minerals  in them.</a:t>
            </a:r>
          </a:p>
        </p:txBody>
      </p:sp>
    </p:spTree>
    <p:extLst>
      <p:ext uri="{BB962C8B-B14F-4D97-AF65-F5344CB8AC3E}">
        <p14:creationId xmlns:p14="http://schemas.microsoft.com/office/powerpoint/2010/main" val="39571436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p:cNvSpPr/>
          <p:nvPr/>
        </p:nvSpPr>
        <p:spPr>
          <a:xfrm>
            <a:off x="148718" y="171877"/>
            <a:ext cx="8846562" cy="6552334"/>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78580" y="171877"/>
            <a:ext cx="8986838" cy="6552334"/>
          </a:xfrm>
          <a:prstGeom prst="rect">
            <a:avLst/>
          </a:prstGeom>
          <a:solidFill>
            <a:schemeClr val="accent1">
              <a:lumMod val="60000"/>
              <a:lumOff val="40000"/>
            </a:schemeClr>
          </a:solidFill>
          <a:ln>
            <a:noFill/>
          </a:ln>
          <a:effectLst/>
          <a:scene3d>
            <a:camera prst="orthographicFront">
              <a:rot lat="0" lon="0" rev="0"/>
            </a:camera>
            <a:lightRig rig="glow" dir="t">
              <a:rot lat="0" lon="0" rev="14100000"/>
            </a:lightRig>
          </a:scene3d>
          <a:sp3d prstMaterial="translucentPowder">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94854" y="600502"/>
            <a:ext cx="8354291" cy="61237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0" dirty="0" smtClean="0">
              <a:solidFill>
                <a:srgbClr val="00B050"/>
              </a:solidFill>
            </a:endParaRPr>
          </a:p>
          <a:p>
            <a:pPr algn="ctr"/>
            <a:r>
              <a:rPr lang="en-US" sz="3200" u="sng" dirty="0" smtClean="0">
                <a:solidFill>
                  <a:srgbClr val="7030A0"/>
                </a:solidFill>
              </a:rPr>
              <a:t>Main discussion</a:t>
            </a:r>
          </a:p>
          <a:p>
            <a:pPr algn="just"/>
            <a:r>
              <a:rPr lang="en-US" sz="2800" dirty="0" smtClean="0">
                <a:solidFill>
                  <a:schemeClr val="tx1"/>
                </a:solidFill>
              </a:rPr>
              <a:t>6. Water: Water </a:t>
            </a:r>
            <a:r>
              <a:rPr lang="en-US" sz="2800" dirty="0">
                <a:solidFill>
                  <a:schemeClr val="tx1"/>
                </a:solidFill>
              </a:rPr>
              <a:t>forms the basis of blood, digestive juices, urine and perspiration, and is contained in lean muscle, fat and bones. As the body can't store water, we need fresh supplies every day to make up for losses from the lungs, skin, urine and </a:t>
            </a:r>
            <a:r>
              <a:rPr lang="en-US" sz="2800" dirty="0" smtClean="0">
                <a:solidFill>
                  <a:schemeClr val="tx1"/>
                </a:solidFill>
              </a:rPr>
              <a:t>faces. So, Water is most essential for our body. We cannot live without it. We need to drink enough clean water every day.</a:t>
            </a:r>
            <a:endParaRPr lang="en-US" sz="2800" dirty="0">
              <a:solidFill>
                <a:schemeClr val="tx1"/>
              </a:solidFill>
            </a:endParaRPr>
          </a:p>
        </p:txBody>
      </p:sp>
    </p:spTree>
    <p:extLst>
      <p:ext uri="{BB962C8B-B14F-4D97-AF65-F5344CB8AC3E}">
        <p14:creationId xmlns:p14="http://schemas.microsoft.com/office/powerpoint/2010/main" val="32503642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p:nvSpPr>
        <p:spPr>
          <a:xfrm>
            <a:off x="429489" y="1787236"/>
            <a:ext cx="8007929" cy="23414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smtClean="0">
              <a:solidFill>
                <a:srgbClr val="00B050"/>
              </a:solidFill>
            </a:endParaRPr>
          </a:p>
          <a:p>
            <a:pPr algn="ctr"/>
            <a:r>
              <a:rPr lang="en-US" sz="3600" u="sng" dirty="0" smtClean="0">
                <a:solidFill>
                  <a:srgbClr val="7030A0"/>
                </a:solidFill>
              </a:rPr>
              <a:t>Summing up the topic</a:t>
            </a:r>
          </a:p>
          <a:p>
            <a:pPr algn="just"/>
            <a:r>
              <a:rPr lang="en-US" sz="2400" dirty="0">
                <a:solidFill>
                  <a:schemeClr val="tx1"/>
                </a:solidFill>
              </a:rPr>
              <a:t>We know that health is wealth. If we remain healthy we should take the right kind of food daily and we called them good food. Good food contains all kinds of food substances. It is very important for our health. But we should not too much. We should eat a certain amount of food which is needed our body.</a:t>
            </a:r>
            <a:endParaRPr lang="en-US" sz="2400" u="sng" dirty="0" smtClean="0">
              <a:solidFill>
                <a:srgbClr val="7030A0"/>
              </a:solidFill>
            </a:endParaRPr>
          </a:p>
          <a:p>
            <a:pPr algn="just"/>
            <a:endParaRPr lang="en-US" sz="2400" dirty="0">
              <a:solidFill>
                <a:srgbClr val="00B050"/>
              </a:solidFill>
            </a:endParaRPr>
          </a:p>
        </p:txBody>
      </p:sp>
    </p:spTree>
    <p:extLst>
      <p:ext uri="{BB962C8B-B14F-4D97-AF65-F5344CB8AC3E}">
        <p14:creationId xmlns:p14="http://schemas.microsoft.com/office/powerpoint/2010/main" val="23863705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p:nvSpPr>
        <p:spPr>
          <a:xfrm>
            <a:off x="706582" y="360218"/>
            <a:ext cx="7786255" cy="60405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u="sng" dirty="0" smtClean="0">
              <a:solidFill>
                <a:srgbClr val="7030A0"/>
              </a:solidFill>
            </a:endParaRPr>
          </a:p>
          <a:p>
            <a:endParaRPr lang="en-US" sz="2400" u="sng" dirty="0">
              <a:solidFill>
                <a:srgbClr val="7030A0"/>
              </a:solidFill>
            </a:endParaRPr>
          </a:p>
          <a:p>
            <a:endParaRPr lang="en-US" sz="2400" u="sng" dirty="0" smtClean="0">
              <a:solidFill>
                <a:srgbClr val="7030A0"/>
              </a:solidFill>
            </a:endParaRPr>
          </a:p>
          <a:p>
            <a:endParaRPr lang="en-US" sz="2400" u="sng" dirty="0" smtClean="0">
              <a:solidFill>
                <a:srgbClr val="7030A0"/>
              </a:solidFill>
            </a:endParaRPr>
          </a:p>
          <a:p>
            <a:endParaRPr lang="en-US" sz="2400" u="sng" dirty="0">
              <a:solidFill>
                <a:srgbClr val="7030A0"/>
              </a:solidFill>
            </a:endParaRPr>
          </a:p>
          <a:p>
            <a:endParaRPr lang="en-US" sz="2400" u="sng" dirty="0" smtClean="0">
              <a:solidFill>
                <a:srgbClr val="7030A0"/>
              </a:solidFill>
            </a:endParaRPr>
          </a:p>
          <a:p>
            <a:endParaRPr lang="en-US" sz="2400" u="sng" dirty="0">
              <a:solidFill>
                <a:srgbClr val="7030A0"/>
              </a:solidFill>
            </a:endParaRPr>
          </a:p>
          <a:p>
            <a:endParaRPr lang="en-US" sz="2400" u="sng" dirty="0" smtClean="0">
              <a:solidFill>
                <a:srgbClr val="7030A0"/>
              </a:solidFill>
            </a:endParaRPr>
          </a:p>
          <a:p>
            <a:endParaRPr lang="en-US" sz="2400" u="sng" dirty="0">
              <a:solidFill>
                <a:srgbClr val="7030A0"/>
              </a:solidFill>
            </a:endParaRPr>
          </a:p>
          <a:p>
            <a:endParaRPr lang="en-US" sz="2400" u="sng" dirty="0" smtClean="0">
              <a:solidFill>
                <a:srgbClr val="7030A0"/>
              </a:solidFill>
            </a:endParaRPr>
          </a:p>
          <a:p>
            <a:endParaRPr lang="en-US" sz="2400" u="sng" dirty="0">
              <a:solidFill>
                <a:srgbClr val="7030A0"/>
              </a:solidFill>
            </a:endParaRPr>
          </a:p>
          <a:p>
            <a:endParaRPr lang="en-US" sz="2400" u="sng" dirty="0" smtClean="0">
              <a:solidFill>
                <a:srgbClr val="7030A0"/>
              </a:solidFill>
            </a:endParaRPr>
          </a:p>
          <a:p>
            <a:endParaRPr lang="en-US" sz="2400" u="sng" dirty="0">
              <a:solidFill>
                <a:srgbClr val="7030A0"/>
              </a:solidFill>
            </a:endParaRPr>
          </a:p>
          <a:p>
            <a:endParaRPr lang="en-US" sz="2400" u="sng" dirty="0" smtClean="0">
              <a:solidFill>
                <a:srgbClr val="7030A0"/>
              </a:solidFill>
            </a:endParaRPr>
          </a:p>
        </p:txBody>
      </p:sp>
      <p:sp>
        <p:nvSpPr>
          <p:cNvPr id="2" name="Rectangle 1"/>
          <p:cNvSpPr/>
          <p:nvPr/>
        </p:nvSpPr>
        <p:spPr>
          <a:xfrm>
            <a:off x="803564" y="457201"/>
            <a:ext cx="7287491" cy="6373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u="sng" dirty="0">
                <a:solidFill>
                  <a:srgbClr val="7030A0"/>
                </a:solidFill>
              </a:rPr>
              <a:t>Now answer the following questions (Pair work)</a:t>
            </a:r>
            <a:endParaRPr lang="en-US" sz="2800" dirty="0"/>
          </a:p>
        </p:txBody>
      </p:sp>
      <p:sp>
        <p:nvSpPr>
          <p:cNvPr id="6" name="Rectangle 5"/>
          <p:cNvSpPr/>
          <p:nvPr/>
        </p:nvSpPr>
        <p:spPr>
          <a:xfrm>
            <a:off x="803563" y="1291938"/>
            <a:ext cx="7287491" cy="6373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rgbClr val="7030A0"/>
                </a:solidFill>
              </a:rPr>
              <a:t>1. How </a:t>
            </a:r>
            <a:r>
              <a:rPr lang="en-US" sz="2800" dirty="0">
                <a:solidFill>
                  <a:srgbClr val="7030A0"/>
                </a:solidFill>
              </a:rPr>
              <a:t>many kinds of food do we need?</a:t>
            </a:r>
          </a:p>
        </p:txBody>
      </p:sp>
      <p:sp>
        <p:nvSpPr>
          <p:cNvPr id="7" name="Rectangle 6"/>
          <p:cNvSpPr/>
          <p:nvPr/>
        </p:nvSpPr>
        <p:spPr>
          <a:xfrm>
            <a:off x="803563" y="1988128"/>
            <a:ext cx="7287491" cy="6373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rgbClr val="7030A0"/>
                </a:solidFill>
              </a:rPr>
              <a:t>2. What </a:t>
            </a:r>
            <a:r>
              <a:rPr lang="en-US" sz="2800" dirty="0">
                <a:solidFill>
                  <a:srgbClr val="7030A0"/>
                </a:solidFill>
              </a:rPr>
              <a:t>are they?</a:t>
            </a:r>
          </a:p>
        </p:txBody>
      </p:sp>
      <p:sp>
        <p:nvSpPr>
          <p:cNvPr id="8" name="Rectangle 7"/>
          <p:cNvSpPr/>
          <p:nvPr/>
        </p:nvSpPr>
        <p:spPr>
          <a:xfrm>
            <a:off x="803562" y="2750129"/>
            <a:ext cx="7287491" cy="6373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rgbClr val="7030A0"/>
                </a:solidFill>
              </a:rPr>
              <a:t>3. Which </a:t>
            </a:r>
            <a:r>
              <a:rPr lang="en-US" sz="2800" dirty="0">
                <a:solidFill>
                  <a:srgbClr val="7030A0"/>
                </a:solidFill>
              </a:rPr>
              <a:t>food contains carbohydrate?</a:t>
            </a:r>
          </a:p>
        </p:txBody>
      </p:sp>
      <p:sp>
        <p:nvSpPr>
          <p:cNvPr id="9" name="Rectangle 8"/>
          <p:cNvSpPr/>
          <p:nvPr/>
        </p:nvSpPr>
        <p:spPr>
          <a:xfrm>
            <a:off x="803561" y="3571011"/>
            <a:ext cx="7287491" cy="6373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rgbClr val="7030A0"/>
                </a:solidFill>
              </a:rPr>
              <a:t>4. What </a:t>
            </a:r>
            <a:r>
              <a:rPr lang="en-US" sz="2800" dirty="0">
                <a:solidFill>
                  <a:srgbClr val="7030A0"/>
                </a:solidFill>
              </a:rPr>
              <a:t>is the benefit </a:t>
            </a:r>
            <a:r>
              <a:rPr lang="en-US" sz="2800">
                <a:solidFill>
                  <a:srgbClr val="7030A0"/>
                </a:solidFill>
              </a:rPr>
              <a:t>of </a:t>
            </a:r>
            <a:r>
              <a:rPr lang="en-US" sz="2800" smtClean="0">
                <a:solidFill>
                  <a:srgbClr val="7030A0"/>
                </a:solidFill>
              </a:rPr>
              <a:t>minerals?</a:t>
            </a:r>
            <a:endParaRPr lang="en-US" sz="2800" dirty="0">
              <a:solidFill>
                <a:srgbClr val="7030A0"/>
              </a:solidFill>
            </a:endParaRPr>
          </a:p>
        </p:txBody>
      </p:sp>
      <p:sp>
        <p:nvSpPr>
          <p:cNvPr id="10" name="Rectangle 9"/>
          <p:cNvSpPr/>
          <p:nvPr/>
        </p:nvSpPr>
        <p:spPr>
          <a:xfrm>
            <a:off x="789712" y="4281058"/>
            <a:ext cx="7287491" cy="6373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rgbClr val="7030A0"/>
                </a:solidFill>
              </a:rPr>
              <a:t>5. What </a:t>
            </a:r>
            <a:r>
              <a:rPr lang="en-US" sz="2800" dirty="0">
                <a:solidFill>
                  <a:srgbClr val="7030A0"/>
                </a:solidFill>
              </a:rPr>
              <a:t>is the function of protein?</a:t>
            </a:r>
          </a:p>
        </p:txBody>
      </p:sp>
    </p:spTree>
    <p:extLst>
      <p:ext uri="{BB962C8B-B14F-4D97-AF65-F5344CB8AC3E}">
        <p14:creationId xmlns:p14="http://schemas.microsoft.com/office/powerpoint/2010/main" val="20121107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10">
                                            <p:txEl>
                                              <p:pRg st="0" end="0"/>
                                            </p:txEl>
                                          </p:spTgt>
                                        </p:tgtEl>
                                        <p:attrNameLst>
                                          <p:attrName>style.visibility</p:attrName>
                                        </p:attrNameLst>
                                      </p:cBhvr>
                                      <p:to>
                                        <p:strVal val="visible"/>
                                      </p:to>
                                    </p:set>
                                    <p:animEffect transition="in" filter="fade">
                                      <p:cBhvr>
                                        <p:cTn id="41" dur="1000"/>
                                        <p:tgtEl>
                                          <p:spTgt spid="10">
                                            <p:txEl>
                                              <p:pRg st="0" end="0"/>
                                            </p:txEl>
                                          </p:spTgt>
                                        </p:tgtEl>
                                      </p:cBhvr>
                                    </p:animEffect>
                                    <p:anim calcmode="lin" valueType="num">
                                      <p:cBhvr>
                                        <p:cTn id="42"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p:nvSpPr>
        <p:spPr>
          <a:xfrm>
            <a:off x="386190" y="361089"/>
            <a:ext cx="8340438" cy="455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smtClean="0">
              <a:solidFill>
                <a:srgbClr val="00B050"/>
              </a:solidFill>
            </a:endParaRPr>
          </a:p>
          <a:p>
            <a:pPr algn="ctr"/>
            <a:r>
              <a:rPr lang="en-US" sz="2400" dirty="0" smtClean="0">
                <a:solidFill>
                  <a:srgbClr val="7030A0"/>
                </a:solidFill>
              </a:rPr>
              <a:t>Answer</a:t>
            </a:r>
          </a:p>
          <a:p>
            <a:r>
              <a:rPr lang="en-US" sz="2400" dirty="0" smtClean="0">
                <a:solidFill>
                  <a:srgbClr val="7030A0"/>
                </a:solidFill>
              </a:rPr>
              <a:t> </a:t>
            </a:r>
          </a:p>
        </p:txBody>
      </p:sp>
      <p:sp>
        <p:nvSpPr>
          <p:cNvPr id="2" name="Rectangle 1"/>
          <p:cNvSpPr/>
          <p:nvPr/>
        </p:nvSpPr>
        <p:spPr>
          <a:xfrm>
            <a:off x="386190" y="945576"/>
            <a:ext cx="8454744" cy="56803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buAutoNum type="arabicPeriod"/>
            </a:pPr>
            <a:r>
              <a:rPr lang="en-US" dirty="0">
                <a:solidFill>
                  <a:srgbClr val="7030A0"/>
                </a:solidFill>
              </a:rPr>
              <a:t>We need six kinds of food.</a:t>
            </a:r>
          </a:p>
        </p:txBody>
      </p:sp>
      <p:sp>
        <p:nvSpPr>
          <p:cNvPr id="6" name="Rectangle 5"/>
          <p:cNvSpPr/>
          <p:nvPr/>
        </p:nvSpPr>
        <p:spPr>
          <a:xfrm>
            <a:off x="303067" y="2736275"/>
            <a:ext cx="8537866" cy="56803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7030A0"/>
                </a:solidFill>
              </a:rPr>
              <a:t>3</a:t>
            </a:r>
            <a:r>
              <a:rPr lang="en-US" dirty="0" smtClean="0">
                <a:solidFill>
                  <a:srgbClr val="7030A0"/>
                </a:solidFill>
              </a:rPr>
              <a:t>. We </a:t>
            </a:r>
            <a:r>
              <a:rPr lang="en-US" dirty="0">
                <a:solidFill>
                  <a:srgbClr val="7030A0"/>
                </a:solidFill>
              </a:rPr>
              <a:t>get carbohydrate from rice, bread, potato and sugar.</a:t>
            </a:r>
          </a:p>
        </p:txBody>
      </p:sp>
      <p:sp>
        <p:nvSpPr>
          <p:cNvPr id="7" name="Rectangle 6"/>
          <p:cNvSpPr/>
          <p:nvPr/>
        </p:nvSpPr>
        <p:spPr>
          <a:xfrm>
            <a:off x="386190" y="1891147"/>
            <a:ext cx="8454743" cy="56803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rgbClr val="7030A0"/>
                </a:solidFill>
              </a:rPr>
              <a:t>2. They </a:t>
            </a:r>
            <a:r>
              <a:rPr lang="en-US" dirty="0">
                <a:solidFill>
                  <a:srgbClr val="7030A0"/>
                </a:solidFill>
              </a:rPr>
              <a:t>are carbohydrate, protein, vitamins, minerals, fat and water</a:t>
            </a:r>
            <a:r>
              <a:rPr lang="en-US" dirty="0" smtClean="0">
                <a:solidFill>
                  <a:srgbClr val="7030A0"/>
                </a:solidFill>
              </a:rPr>
              <a:t>.</a:t>
            </a:r>
            <a:endParaRPr lang="en-US" dirty="0">
              <a:solidFill>
                <a:srgbClr val="7030A0"/>
              </a:solidFill>
            </a:endParaRPr>
          </a:p>
        </p:txBody>
      </p:sp>
      <p:sp>
        <p:nvSpPr>
          <p:cNvPr id="8" name="Rectangle 7"/>
          <p:cNvSpPr/>
          <p:nvPr/>
        </p:nvSpPr>
        <p:spPr>
          <a:xfrm>
            <a:off x="303067" y="3629893"/>
            <a:ext cx="8537867" cy="117070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a:solidFill>
                  <a:srgbClr val="7030A0"/>
                </a:solidFill>
              </a:rPr>
              <a:t>4. Minerals help our body grow, develop, and stay healthy. The body uses minerals to perform many different functions — from building strong bones to transmitting nerve impulses. Some minerals are even used to make hormones or maintain a normal heartbeat. </a:t>
            </a:r>
          </a:p>
        </p:txBody>
      </p:sp>
      <p:sp>
        <p:nvSpPr>
          <p:cNvPr id="9" name="Rectangle 8"/>
          <p:cNvSpPr/>
          <p:nvPr/>
        </p:nvSpPr>
        <p:spPr>
          <a:xfrm>
            <a:off x="303068" y="5074230"/>
            <a:ext cx="8537866" cy="117070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smtClean="0">
                <a:solidFill>
                  <a:srgbClr val="7030A0"/>
                </a:solidFill>
              </a:rPr>
              <a:t>5</a:t>
            </a:r>
            <a:r>
              <a:rPr lang="en-US" dirty="0">
                <a:solidFill>
                  <a:srgbClr val="7030A0"/>
                </a:solidFill>
              </a:rPr>
              <a:t>. Hair and nails are mostly made of protein. Our body uses protein to build and repair tissues. We also use protein to make enzymes, hormones, and other body chemicals. Protein is an important building block of bones, muscles, cartilage, skin, and blood. </a:t>
            </a:r>
          </a:p>
        </p:txBody>
      </p:sp>
    </p:spTree>
    <p:extLst>
      <p:ext uri="{BB962C8B-B14F-4D97-AF65-F5344CB8AC3E}">
        <p14:creationId xmlns:p14="http://schemas.microsoft.com/office/powerpoint/2010/main" val="7212766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p:nvSpPr>
        <p:spPr>
          <a:xfrm>
            <a:off x="554182" y="304800"/>
            <a:ext cx="8160327" cy="62899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smtClean="0">
              <a:solidFill>
                <a:srgbClr val="00B050"/>
              </a:solidFill>
            </a:endParaRPr>
          </a:p>
          <a:p>
            <a:pPr algn="ctr"/>
            <a:r>
              <a:rPr lang="en-US" sz="2400" u="sng" dirty="0" smtClean="0">
                <a:solidFill>
                  <a:srgbClr val="7030A0"/>
                </a:solidFill>
              </a:rPr>
              <a:t>Main discussion</a:t>
            </a:r>
          </a:p>
          <a:p>
            <a:pPr algn="ctr"/>
            <a:r>
              <a:rPr lang="en-US" sz="2400" dirty="0" smtClean="0">
                <a:solidFill>
                  <a:srgbClr val="7030A0"/>
                </a:solidFill>
              </a:rPr>
              <a:t>Choose the best answer from the alternatives. (Evaluations)</a:t>
            </a:r>
          </a:p>
          <a:p>
            <a:r>
              <a:rPr lang="en-US" sz="2400" dirty="0" smtClean="0">
                <a:solidFill>
                  <a:srgbClr val="7030A0"/>
                </a:solidFill>
              </a:rPr>
              <a:t>1. Foods are divided into classes according to their ……………..</a:t>
            </a:r>
          </a:p>
          <a:p>
            <a:pPr marL="457200" indent="-457200">
              <a:buAutoNum type="alphaLcParenBoth"/>
            </a:pPr>
            <a:r>
              <a:rPr lang="en-US" sz="2400" dirty="0" err="1" smtClean="0">
                <a:solidFill>
                  <a:srgbClr val="7030A0"/>
                </a:solidFill>
              </a:rPr>
              <a:t>Colours</a:t>
            </a:r>
            <a:r>
              <a:rPr lang="en-US" sz="2400" dirty="0" smtClean="0">
                <a:solidFill>
                  <a:srgbClr val="7030A0"/>
                </a:solidFill>
              </a:rPr>
              <a:t> and taste                          (b) shapes and sizes </a:t>
            </a:r>
          </a:p>
          <a:p>
            <a:r>
              <a:rPr lang="en-US" sz="2400" dirty="0" smtClean="0">
                <a:solidFill>
                  <a:srgbClr val="7030A0"/>
                </a:solidFill>
              </a:rPr>
              <a:t>(c) substances they contain               (d) water they contain</a:t>
            </a:r>
          </a:p>
          <a:p>
            <a:r>
              <a:rPr lang="en-US" sz="2400" dirty="0" smtClean="0">
                <a:solidFill>
                  <a:srgbClr val="7030A0"/>
                </a:solidFill>
              </a:rPr>
              <a:t>2. Fishes contain a lot of……………</a:t>
            </a:r>
          </a:p>
          <a:p>
            <a:pPr marL="457200" indent="-457200">
              <a:buAutoNum type="alphaLcParenBoth"/>
            </a:pPr>
            <a:r>
              <a:rPr lang="en-US" sz="2400" dirty="0" smtClean="0">
                <a:solidFill>
                  <a:srgbClr val="7030A0"/>
                </a:solidFill>
              </a:rPr>
              <a:t>Carbohydrate                            (b</a:t>
            </a:r>
            <a:r>
              <a:rPr lang="en-US" sz="2400" dirty="0">
                <a:solidFill>
                  <a:srgbClr val="7030A0"/>
                </a:solidFill>
              </a:rPr>
              <a:t>) </a:t>
            </a:r>
            <a:r>
              <a:rPr lang="en-US" sz="2400" dirty="0" smtClean="0">
                <a:solidFill>
                  <a:srgbClr val="7030A0"/>
                </a:solidFill>
              </a:rPr>
              <a:t>protein</a:t>
            </a:r>
            <a:endParaRPr lang="en-US" sz="2400" dirty="0">
              <a:solidFill>
                <a:srgbClr val="7030A0"/>
              </a:solidFill>
            </a:endParaRPr>
          </a:p>
          <a:p>
            <a:r>
              <a:rPr lang="en-US" sz="2400" dirty="0">
                <a:solidFill>
                  <a:srgbClr val="7030A0"/>
                </a:solidFill>
              </a:rPr>
              <a:t>(c) </a:t>
            </a:r>
            <a:r>
              <a:rPr lang="en-US" sz="2400" dirty="0" smtClean="0">
                <a:solidFill>
                  <a:srgbClr val="7030A0"/>
                </a:solidFill>
              </a:rPr>
              <a:t>Vitamins                                     (d</a:t>
            </a:r>
            <a:r>
              <a:rPr lang="en-US" sz="2400" dirty="0">
                <a:solidFill>
                  <a:srgbClr val="7030A0"/>
                </a:solidFill>
              </a:rPr>
              <a:t>) </a:t>
            </a:r>
            <a:r>
              <a:rPr lang="en-US" sz="2400" dirty="0" smtClean="0">
                <a:solidFill>
                  <a:srgbClr val="7030A0"/>
                </a:solidFill>
              </a:rPr>
              <a:t>minerals</a:t>
            </a:r>
            <a:endParaRPr lang="en-US" sz="2400" dirty="0">
              <a:solidFill>
                <a:srgbClr val="7030A0"/>
              </a:solidFill>
            </a:endParaRPr>
          </a:p>
          <a:p>
            <a:r>
              <a:rPr lang="en-US" sz="2400" dirty="0" smtClean="0">
                <a:solidFill>
                  <a:srgbClr val="7030A0"/>
                </a:solidFill>
              </a:rPr>
              <a:t>3. Butter and ghee are a good source of ……………..</a:t>
            </a:r>
            <a:endParaRPr lang="en-US" sz="2400" dirty="0">
              <a:solidFill>
                <a:srgbClr val="7030A0"/>
              </a:solidFill>
            </a:endParaRPr>
          </a:p>
          <a:p>
            <a:pPr marL="457200" indent="-457200">
              <a:buAutoNum type="alphaLcParenBoth"/>
            </a:pPr>
            <a:r>
              <a:rPr lang="en-US" sz="2400" dirty="0" smtClean="0">
                <a:solidFill>
                  <a:srgbClr val="7030A0"/>
                </a:solidFill>
              </a:rPr>
              <a:t>Protein                                       (b</a:t>
            </a:r>
            <a:r>
              <a:rPr lang="en-US" sz="2400" dirty="0">
                <a:solidFill>
                  <a:srgbClr val="7030A0"/>
                </a:solidFill>
              </a:rPr>
              <a:t>) </a:t>
            </a:r>
            <a:r>
              <a:rPr lang="en-US" sz="2400" dirty="0" smtClean="0">
                <a:solidFill>
                  <a:srgbClr val="7030A0"/>
                </a:solidFill>
              </a:rPr>
              <a:t>fat</a:t>
            </a:r>
          </a:p>
          <a:p>
            <a:r>
              <a:rPr lang="en-US" sz="2400" dirty="0" smtClean="0">
                <a:solidFill>
                  <a:srgbClr val="7030A0"/>
                </a:solidFill>
              </a:rPr>
              <a:t>(c) Vitamins                                      (b) carbohydrate</a:t>
            </a:r>
          </a:p>
          <a:p>
            <a:r>
              <a:rPr lang="en-US" sz="2400" dirty="0" smtClean="0">
                <a:solidFill>
                  <a:srgbClr val="7030A0"/>
                </a:solidFill>
              </a:rPr>
              <a:t>4. Minerals are present in……………………….</a:t>
            </a:r>
          </a:p>
          <a:p>
            <a:pPr marL="457200" indent="-457200">
              <a:buAutoNum type="alphaLcParenBoth"/>
            </a:pPr>
            <a:r>
              <a:rPr lang="en-US" sz="2400" dirty="0" smtClean="0">
                <a:solidFill>
                  <a:srgbClr val="7030A0"/>
                </a:solidFill>
              </a:rPr>
              <a:t>Nuts                                               (b) peas</a:t>
            </a:r>
          </a:p>
          <a:p>
            <a:r>
              <a:rPr lang="en-US" sz="2400" dirty="0" smtClean="0">
                <a:solidFill>
                  <a:srgbClr val="7030A0"/>
                </a:solidFill>
              </a:rPr>
              <a:t>(</a:t>
            </a:r>
            <a:r>
              <a:rPr lang="en-US" sz="2400" dirty="0">
                <a:solidFill>
                  <a:srgbClr val="7030A0"/>
                </a:solidFill>
              </a:rPr>
              <a:t>c) </a:t>
            </a:r>
            <a:r>
              <a:rPr lang="en-US" sz="2400" dirty="0" smtClean="0">
                <a:solidFill>
                  <a:srgbClr val="7030A0"/>
                </a:solidFill>
              </a:rPr>
              <a:t>Milk                                                 (d</a:t>
            </a:r>
            <a:r>
              <a:rPr lang="en-US" sz="2400" dirty="0">
                <a:solidFill>
                  <a:srgbClr val="7030A0"/>
                </a:solidFill>
              </a:rPr>
              <a:t>) </a:t>
            </a:r>
            <a:r>
              <a:rPr lang="en-US" sz="2400" dirty="0" smtClean="0">
                <a:solidFill>
                  <a:srgbClr val="7030A0"/>
                </a:solidFill>
              </a:rPr>
              <a:t>water</a:t>
            </a:r>
          </a:p>
          <a:p>
            <a:r>
              <a:rPr lang="en-US" sz="2400" dirty="0" smtClean="0">
                <a:solidFill>
                  <a:srgbClr val="7030A0"/>
                </a:solidFill>
              </a:rPr>
              <a:t>5.  Which food has the most carbohydrate?</a:t>
            </a:r>
            <a:endParaRPr lang="en-US" sz="2400" dirty="0">
              <a:solidFill>
                <a:srgbClr val="7030A0"/>
              </a:solidFill>
            </a:endParaRPr>
          </a:p>
          <a:p>
            <a:pPr marL="457200" indent="-457200">
              <a:buAutoNum type="alphaLcParenBoth"/>
            </a:pPr>
            <a:r>
              <a:rPr lang="en-US" sz="2400" dirty="0" smtClean="0">
                <a:solidFill>
                  <a:srgbClr val="7030A0"/>
                </a:solidFill>
              </a:rPr>
              <a:t>Sugar                                              (b</a:t>
            </a:r>
            <a:r>
              <a:rPr lang="en-US" sz="2400" dirty="0">
                <a:solidFill>
                  <a:srgbClr val="7030A0"/>
                </a:solidFill>
              </a:rPr>
              <a:t>) </a:t>
            </a:r>
            <a:r>
              <a:rPr lang="en-US" sz="2400" dirty="0" smtClean="0">
                <a:solidFill>
                  <a:srgbClr val="7030A0"/>
                </a:solidFill>
              </a:rPr>
              <a:t>rice</a:t>
            </a:r>
            <a:endParaRPr lang="en-US" sz="2400" dirty="0">
              <a:solidFill>
                <a:srgbClr val="7030A0"/>
              </a:solidFill>
            </a:endParaRPr>
          </a:p>
          <a:p>
            <a:r>
              <a:rPr lang="en-US" sz="2400" dirty="0">
                <a:solidFill>
                  <a:srgbClr val="7030A0"/>
                </a:solidFill>
              </a:rPr>
              <a:t>(c) </a:t>
            </a:r>
            <a:r>
              <a:rPr lang="en-US" sz="2400" dirty="0" smtClean="0">
                <a:solidFill>
                  <a:srgbClr val="7030A0"/>
                </a:solidFill>
              </a:rPr>
              <a:t>Fruits                                              (d</a:t>
            </a:r>
            <a:r>
              <a:rPr lang="en-US" sz="2400" dirty="0">
                <a:solidFill>
                  <a:srgbClr val="7030A0"/>
                </a:solidFill>
              </a:rPr>
              <a:t>) </a:t>
            </a:r>
            <a:r>
              <a:rPr lang="en-US" sz="2400" dirty="0" smtClean="0">
                <a:solidFill>
                  <a:srgbClr val="7030A0"/>
                </a:solidFill>
              </a:rPr>
              <a:t>vegetables</a:t>
            </a:r>
            <a:endParaRPr lang="en-US" sz="2400" dirty="0">
              <a:solidFill>
                <a:srgbClr val="7030A0"/>
              </a:solidFill>
            </a:endParaRPr>
          </a:p>
          <a:p>
            <a:endParaRPr lang="en-US" sz="2400" u="sng" dirty="0" smtClean="0">
              <a:solidFill>
                <a:srgbClr val="00B050"/>
              </a:solidFill>
            </a:endParaRPr>
          </a:p>
        </p:txBody>
      </p:sp>
      <p:sp>
        <p:nvSpPr>
          <p:cNvPr id="2" name="Oval 1"/>
          <p:cNvSpPr/>
          <p:nvPr/>
        </p:nvSpPr>
        <p:spPr>
          <a:xfrm>
            <a:off x="5850079" y="207818"/>
            <a:ext cx="415635" cy="3325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303816" y="207818"/>
            <a:ext cx="415635" cy="3325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719451" y="207818"/>
            <a:ext cx="415635" cy="3325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7211290" y="207818"/>
            <a:ext cx="415635" cy="3325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675416" y="207818"/>
            <a:ext cx="415635" cy="3325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73164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11022E-16 1.85185E-6 L -0.57309 0.24259 " pathEditMode="relative" rAng="0" ptsTypes="AA">
                                      <p:cBhvr>
                                        <p:cTn id="6" dur="2000" fill="hold"/>
                                        <p:tgtEl>
                                          <p:spTgt spid="2"/>
                                        </p:tgtEl>
                                        <p:attrNameLst>
                                          <p:attrName>ppt_x</p:attrName>
                                          <p:attrName>ppt_y</p:attrName>
                                        </p:attrNameLst>
                                      </p:cBhvr>
                                      <p:rCtr x="-28663" y="12130"/>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2.77778E-6 1.85185E-6 L -0.18333 0.34768 " pathEditMode="relative" rAng="0" ptsTypes="AA">
                                      <p:cBhvr>
                                        <p:cTn id="10" dur="2000" fill="hold"/>
                                        <p:tgtEl>
                                          <p:spTgt spid="7"/>
                                        </p:tgtEl>
                                        <p:attrNameLst>
                                          <p:attrName>ppt_x</p:attrName>
                                          <p:attrName>ppt_y</p:attrName>
                                        </p:attrNameLst>
                                      </p:cBhvr>
                                      <p:rCtr x="-9167" y="17384"/>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1.11111E-6 1.85185E-6 L -0.23195 0.50717 " pathEditMode="relative" rAng="0" ptsTypes="AA">
                                      <p:cBhvr>
                                        <p:cTn id="14" dur="2000" fill="hold"/>
                                        <p:tgtEl>
                                          <p:spTgt spid="8"/>
                                        </p:tgtEl>
                                        <p:attrNameLst>
                                          <p:attrName>ppt_x</p:attrName>
                                          <p:attrName>ppt_y</p:attrName>
                                        </p:attrNameLst>
                                      </p:cBhvr>
                                      <p:rCtr x="-11597" y="25347"/>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4.72222E-6 1.85185E-6 L -0.72187 0.72129 " pathEditMode="relative" rAng="0" ptsTypes="AA">
                                      <p:cBhvr>
                                        <p:cTn id="18" dur="2000" fill="hold"/>
                                        <p:tgtEl>
                                          <p:spTgt spid="9"/>
                                        </p:tgtEl>
                                        <p:attrNameLst>
                                          <p:attrName>ppt_x</p:attrName>
                                          <p:attrName>ppt_y</p:attrName>
                                        </p:attrNameLst>
                                      </p:cBhvr>
                                      <p:rCtr x="-36094" y="36065"/>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2.77778E-6 1.85185E-6 L -0.30451 0.82847 " pathEditMode="relative" rAng="0" ptsTypes="AA">
                                      <p:cBhvr>
                                        <p:cTn id="22" dur="2000" fill="hold"/>
                                        <p:tgtEl>
                                          <p:spTgt spid="10"/>
                                        </p:tgtEl>
                                        <p:attrNameLst>
                                          <p:attrName>ppt_x</p:attrName>
                                          <p:attrName>ppt_y</p:attrName>
                                        </p:attrNameLst>
                                      </p:cBhvr>
                                      <p:rCtr x="-15226" y="4141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p:nvSpPr>
        <p:spPr>
          <a:xfrm>
            <a:off x="762000" y="817417"/>
            <a:ext cx="7523018" cy="5001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smtClean="0">
              <a:solidFill>
                <a:srgbClr val="00B050"/>
              </a:solidFill>
            </a:endParaRPr>
          </a:p>
          <a:p>
            <a:pPr algn="ctr"/>
            <a:r>
              <a:rPr lang="en-US" sz="2400" u="sng" dirty="0" smtClean="0">
                <a:solidFill>
                  <a:srgbClr val="7030A0"/>
                </a:solidFill>
              </a:rPr>
              <a:t>Home work</a:t>
            </a:r>
          </a:p>
          <a:p>
            <a:pPr algn="ctr"/>
            <a:r>
              <a:rPr lang="en-US" sz="2400" dirty="0" smtClean="0">
                <a:solidFill>
                  <a:srgbClr val="7030A0"/>
                </a:solidFill>
              </a:rPr>
              <a:t>What may happen if we do not eat proper food?</a:t>
            </a:r>
          </a:p>
        </p:txBody>
      </p:sp>
    </p:spTree>
    <p:extLst>
      <p:ext uri="{BB962C8B-B14F-4D97-AF65-F5344CB8AC3E}">
        <p14:creationId xmlns:p14="http://schemas.microsoft.com/office/powerpoint/2010/main" val="42903400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p:nvSpPr>
        <p:spPr>
          <a:xfrm>
            <a:off x="720436" y="2355271"/>
            <a:ext cx="7703127" cy="18980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smtClean="0">
              <a:solidFill>
                <a:srgbClr val="00B050"/>
              </a:solidFill>
            </a:endParaRPr>
          </a:p>
          <a:p>
            <a:pPr algn="ctr"/>
            <a:r>
              <a:rPr lang="en-US" sz="4000" dirty="0" smtClean="0">
                <a:solidFill>
                  <a:srgbClr val="002060"/>
                </a:solidFill>
              </a:rPr>
              <a:t>Thank you everybody</a:t>
            </a:r>
          </a:p>
          <a:p>
            <a:pPr algn="ctr"/>
            <a:r>
              <a:rPr lang="en-US" sz="4000" dirty="0" smtClean="0">
                <a:solidFill>
                  <a:srgbClr val="002060"/>
                </a:solidFill>
              </a:rPr>
              <a:t>See you again</a:t>
            </a:r>
          </a:p>
        </p:txBody>
      </p:sp>
    </p:spTree>
    <p:extLst>
      <p:ext uri="{BB962C8B-B14F-4D97-AF65-F5344CB8AC3E}">
        <p14:creationId xmlns:p14="http://schemas.microsoft.com/office/powerpoint/2010/main" val="21993133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p:nvSpPr>
        <p:spPr>
          <a:xfrm>
            <a:off x="339437" y="1843520"/>
            <a:ext cx="4668982" cy="31709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chemeClr val="tx1"/>
                </a:solidFill>
              </a:rPr>
              <a:t>Md</a:t>
            </a:r>
            <a:r>
              <a:rPr lang="en-US" sz="3200" dirty="0" smtClean="0">
                <a:solidFill>
                  <a:schemeClr val="tx1"/>
                </a:solidFill>
              </a:rPr>
              <a:t>. </a:t>
            </a:r>
            <a:r>
              <a:rPr lang="en-US" sz="3200" dirty="0" err="1" smtClean="0">
                <a:solidFill>
                  <a:schemeClr val="tx1"/>
                </a:solidFill>
              </a:rPr>
              <a:t>Afsar</a:t>
            </a:r>
            <a:r>
              <a:rPr lang="en-US" sz="3200" dirty="0" smtClean="0">
                <a:solidFill>
                  <a:schemeClr val="tx1"/>
                </a:solidFill>
              </a:rPr>
              <a:t> Ali</a:t>
            </a:r>
          </a:p>
          <a:p>
            <a:r>
              <a:rPr lang="en-US" sz="3200" dirty="0" smtClean="0">
                <a:solidFill>
                  <a:schemeClr val="tx1"/>
                </a:solidFill>
              </a:rPr>
              <a:t>Senior Assistant teacher</a:t>
            </a:r>
          </a:p>
          <a:p>
            <a:r>
              <a:rPr lang="en-US" sz="3200" dirty="0" err="1" smtClean="0">
                <a:solidFill>
                  <a:schemeClr val="tx1"/>
                </a:solidFill>
              </a:rPr>
              <a:t>Majhira</a:t>
            </a:r>
            <a:r>
              <a:rPr lang="en-US" sz="3200" dirty="0" smtClean="0">
                <a:solidFill>
                  <a:schemeClr val="tx1"/>
                </a:solidFill>
              </a:rPr>
              <a:t> Model High School</a:t>
            </a:r>
          </a:p>
          <a:p>
            <a:r>
              <a:rPr lang="en-US" sz="3200" dirty="0" err="1" smtClean="0">
                <a:solidFill>
                  <a:schemeClr val="tx1"/>
                </a:solidFill>
              </a:rPr>
              <a:t>Shajahanpur</a:t>
            </a:r>
            <a:r>
              <a:rPr lang="en-US" sz="3200" dirty="0" smtClean="0">
                <a:solidFill>
                  <a:schemeClr val="tx1"/>
                </a:solidFill>
              </a:rPr>
              <a:t>, </a:t>
            </a:r>
            <a:r>
              <a:rPr lang="en-US" sz="3200" dirty="0" err="1" smtClean="0">
                <a:solidFill>
                  <a:schemeClr val="tx1"/>
                </a:solidFill>
              </a:rPr>
              <a:t>Bogura</a:t>
            </a:r>
            <a:endParaRPr lang="en-US" sz="3200" dirty="0" smtClean="0">
              <a:solidFill>
                <a:schemeClr val="tx1"/>
              </a:solidFill>
            </a:endParaRPr>
          </a:p>
          <a:p>
            <a:r>
              <a:rPr lang="en-US" sz="3200" dirty="0" smtClean="0">
                <a:solidFill>
                  <a:schemeClr val="tx1"/>
                </a:solidFill>
              </a:rPr>
              <a:t>Mob: 01719549949</a:t>
            </a:r>
          </a:p>
          <a:p>
            <a:r>
              <a:rPr lang="en-US" sz="3200" dirty="0" smtClean="0">
                <a:solidFill>
                  <a:schemeClr val="tx1"/>
                </a:solidFill>
              </a:rPr>
              <a:t>afsar0903@gmail.com</a:t>
            </a:r>
            <a:endParaRPr lang="en-US" sz="3200" dirty="0">
              <a:solidFill>
                <a:schemeClr val="tx1"/>
              </a:solidFill>
            </a:endParaRPr>
          </a:p>
        </p:txBody>
      </p:sp>
      <p:sp>
        <p:nvSpPr>
          <p:cNvPr id="4" name="Rectangle 3"/>
          <p:cNvSpPr/>
          <p:nvPr/>
        </p:nvSpPr>
        <p:spPr>
          <a:xfrm>
            <a:off x="5652654" y="2479963"/>
            <a:ext cx="3200400" cy="15655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Class-Eight</a:t>
            </a:r>
          </a:p>
          <a:p>
            <a:pPr algn="ctr"/>
            <a:r>
              <a:rPr lang="en-US" sz="3200" dirty="0" smtClean="0">
                <a:solidFill>
                  <a:schemeClr val="tx1"/>
                </a:solidFill>
              </a:rPr>
              <a:t>English for today</a:t>
            </a:r>
            <a:endParaRPr lang="en-US" sz="3200" dirty="0">
              <a:solidFill>
                <a:schemeClr val="tx1"/>
              </a:solidFill>
            </a:endParaRPr>
          </a:p>
        </p:txBody>
      </p:sp>
    </p:spTree>
    <p:extLst>
      <p:ext uri="{BB962C8B-B14F-4D97-AF65-F5344CB8AC3E}">
        <p14:creationId xmlns:p14="http://schemas.microsoft.com/office/powerpoint/2010/main" val="37412807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p:nvSpPr>
        <p:spPr>
          <a:xfrm>
            <a:off x="651163" y="124692"/>
            <a:ext cx="7564582" cy="561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rgbClr val="7030A0"/>
                </a:solidFill>
              </a:rPr>
              <a:t>Look at the picture</a:t>
            </a:r>
            <a:endParaRPr lang="en-US" sz="4000" dirty="0">
              <a:solidFill>
                <a:srgbClr val="7030A0"/>
              </a:solidFill>
            </a:endParaRPr>
          </a:p>
        </p:txBody>
      </p:sp>
      <p:pic>
        <p:nvPicPr>
          <p:cNvPr id="2" name="Picture 1"/>
          <p:cNvPicPr>
            <a:picLocks noChangeAspect="1"/>
          </p:cNvPicPr>
          <p:nvPr/>
        </p:nvPicPr>
        <p:blipFill>
          <a:blip r:embed="rId3"/>
          <a:stretch>
            <a:fillRect/>
          </a:stretch>
        </p:blipFill>
        <p:spPr>
          <a:xfrm>
            <a:off x="339436" y="716566"/>
            <a:ext cx="3283526" cy="2456126"/>
          </a:xfrm>
          <a:prstGeom prst="rect">
            <a:avLst/>
          </a:prstGeom>
        </p:spPr>
      </p:pic>
      <p:sp>
        <p:nvSpPr>
          <p:cNvPr id="3" name="Rectangle 2"/>
          <p:cNvSpPr/>
          <p:nvPr/>
        </p:nvSpPr>
        <p:spPr>
          <a:xfrm>
            <a:off x="5070763" y="644236"/>
            <a:ext cx="3283527" cy="2528456"/>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39435" y="3751118"/>
            <a:ext cx="3283527" cy="2888673"/>
          </a:xfrm>
          <a:prstGeom prst="rect">
            <a:avLst/>
          </a:prstGeom>
          <a:blipFill dpi="0" rotWithShape="1">
            <a:blip r:embed="rId5">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070763" y="3751118"/>
            <a:ext cx="3283527" cy="2888673"/>
          </a:xfrm>
          <a:prstGeom prst="rect">
            <a:avLst/>
          </a:prstGeom>
          <a:blipFill dpi="0" rotWithShape="1">
            <a:blip r:embed="rId6">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39435" y="3172692"/>
            <a:ext cx="8014855" cy="5784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What is the picture about?</a:t>
            </a:r>
            <a:endParaRPr lang="en-US" sz="2400" dirty="0">
              <a:solidFill>
                <a:schemeClr val="tx1"/>
              </a:solidFill>
            </a:endParaRPr>
          </a:p>
        </p:txBody>
      </p:sp>
      <p:sp>
        <p:nvSpPr>
          <p:cNvPr id="9" name="Rectangle 8"/>
          <p:cNvSpPr/>
          <p:nvPr/>
        </p:nvSpPr>
        <p:spPr>
          <a:xfrm>
            <a:off x="339434" y="3155375"/>
            <a:ext cx="8014855" cy="5784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The picture is about food.</a:t>
            </a:r>
            <a:endParaRPr lang="en-US" sz="2400" dirty="0">
              <a:solidFill>
                <a:schemeClr val="tx1"/>
              </a:solidFill>
            </a:endParaRPr>
          </a:p>
        </p:txBody>
      </p:sp>
      <p:sp>
        <p:nvSpPr>
          <p:cNvPr id="10" name="Rectangle 9"/>
          <p:cNvSpPr/>
          <p:nvPr/>
        </p:nvSpPr>
        <p:spPr>
          <a:xfrm>
            <a:off x="339433" y="3155375"/>
            <a:ext cx="8014855" cy="5784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What kinds of food are they?</a:t>
            </a:r>
            <a:endParaRPr lang="en-US" sz="2400" dirty="0">
              <a:solidFill>
                <a:schemeClr val="tx1"/>
              </a:solidFill>
            </a:endParaRPr>
          </a:p>
        </p:txBody>
      </p:sp>
      <p:sp>
        <p:nvSpPr>
          <p:cNvPr id="11" name="Rectangle 10"/>
          <p:cNvSpPr/>
          <p:nvPr/>
        </p:nvSpPr>
        <p:spPr>
          <a:xfrm>
            <a:off x="426026" y="3139787"/>
            <a:ext cx="8014855" cy="5784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There are </a:t>
            </a:r>
            <a:r>
              <a:rPr lang="en-US" sz="2400" dirty="0" smtClean="0">
                <a:solidFill>
                  <a:schemeClr val="tx1"/>
                </a:solidFill>
              </a:rPr>
              <a:t>many kinds of food</a:t>
            </a:r>
            <a:r>
              <a:rPr lang="en-US" sz="2400" dirty="0" smtClean="0">
                <a:solidFill>
                  <a:schemeClr val="tx1"/>
                </a:solidFill>
              </a:rPr>
              <a:t>.</a:t>
            </a:r>
            <a:endParaRPr lang="en-US" sz="2400" dirty="0">
              <a:solidFill>
                <a:schemeClr val="tx1"/>
              </a:solidFill>
            </a:endParaRPr>
          </a:p>
        </p:txBody>
      </p:sp>
    </p:spTree>
    <p:extLst>
      <p:ext uri="{BB962C8B-B14F-4D97-AF65-F5344CB8AC3E}">
        <p14:creationId xmlns:p14="http://schemas.microsoft.com/office/powerpoint/2010/main" val="27560367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anim calcmode="lin" valueType="num">
                                      <p:cBhvr>
                                        <p:cTn id="14" dur="1000" fill="hold"/>
                                        <p:tgtEl>
                                          <p:spTgt spid="2"/>
                                        </p:tgtEl>
                                        <p:attrNameLst>
                                          <p:attrName>style.rotation</p:attrName>
                                        </p:attrNameLst>
                                      </p:cBhvr>
                                      <p:tavLst>
                                        <p:tav tm="0">
                                          <p:val>
                                            <p:fltVal val="90"/>
                                          </p:val>
                                        </p:tav>
                                        <p:tav tm="100000">
                                          <p:val>
                                            <p:fltVal val="0"/>
                                          </p:val>
                                        </p:tav>
                                      </p:tavLst>
                                    </p:anim>
                                    <p:animEffect transition="in" filter="fade">
                                      <p:cBhvr>
                                        <p:cTn id="15" dur="1000"/>
                                        <p:tgtEl>
                                          <p:spTgt spid="2"/>
                                        </p:tgtEl>
                                      </p:cBhvr>
                                    </p:animEffect>
                                  </p:childTnLst>
                                </p:cTn>
                              </p:par>
                              <p:par>
                                <p:cTn id="16" presetID="31"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1000" fill="hold"/>
                                        <p:tgtEl>
                                          <p:spTgt spid="3"/>
                                        </p:tgtEl>
                                        <p:attrNameLst>
                                          <p:attrName>ppt_w</p:attrName>
                                        </p:attrNameLst>
                                      </p:cBhvr>
                                      <p:tavLst>
                                        <p:tav tm="0">
                                          <p:val>
                                            <p:fltVal val="0"/>
                                          </p:val>
                                        </p:tav>
                                        <p:tav tm="100000">
                                          <p:val>
                                            <p:strVal val="#ppt_w"/>
                                          </p:val>
                                        </p:tav>
                                      </p:tavLst>
                                    </p:anim>
                                    <p:anim calcmode="lin" valueType="num">
                                      <p:cBhvr>
                                        <p:cTn id="19" dur="1000" fill="hold"/>
                                        <p:tgtEl>
                                          <p:spTgt spid="3"/>
                                        </p:tgtEl>
                                        <p:attrNameLst>
                                          <p:attrName>ppt_h</p:attrName>
                                        </p:attrNameLst>
                                      </p:cBhvr>
                                      <p:tavLst>
                                        <p:tav tm="0">
                                          <p:val>
                                            <p:fltVal val="0"/>
                                          </p:val>
                                        </p:tav>
                                        <p:tav tm="100000">
                                          <p:val>
                                            <p:strVal val="#ppt_h"/>
                                          </p:val>
                                        </p:tav>
                                      </p:tavLst>
                                    </p:anim>
                                    <p:anim calcmode="lin" valueType="num">
                                      <p:cBhvr>
                                        <p:cTn id="20" dur="1000" fill="hold"/>
                                        <p:tgtEl>
                                          <p:spTgt spid="3"/>
                                        </p:tgtEl>
                                        <p:attrNameLst>
                                          <p:attrName>style.rotation</p:attrName>
                                        </p:attrNameLst>
                                      </p:cBhvr>
                                      <p:tavLst>
                                        <p:tav tm="0">
                                          <p:val>
                                            <p:fltVal val="90"/>
                                          </p:val>
                                        </p:tav>
                                        <p:tav tm="100000">
                                          <p:val>
                                            <p:fltVal val="0"/>
                                          </p:val>
                                        </p:tav>
                                      </p:tavLst>
                                    </p:anim>
                                    <p:animEffect transition="in" filter="fade">
                                      <p:cBhvr>
                                        <p:cTn id="21" dur="1000"/>
                                        <p:tgtEl>
                                          <p:spTgt spid="3"/>
                                        </p:tgtEl>
                                      </p:cBhvr>
                                    </p:animEffect>
                                  </p:childTnLst>
                                </p:cTn>
                              </p:par>
                              <p:par>
                                <p:cTn id="22" presetID="31"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ppt_w</p:attrName>
                                        </p:attrNameLst>
                                      </p:cBhvr>
                                      <p:tavLst>
                                        <p:tav tm="0">
                                          <p:val>
                                            <p:fltVal val="0"/>
                                          </p:val>
                                        </p:tav>
                                        <p:tav tm="100000">
                                          <p:val>
                                            <p:strVal val="#ppt_w"/>
                                          </p:val>
                                        </p:tav>
                                      </p:tavLst>
                                    </p:anim>
                                    <p:anim calcmode="lin" valueType="num">
                                      <p:cBhvr>
                                        <p:cTn id="25" dur="1000" fill="hold"/>
                                        <p:tgtEl>
                                          <p:spTgt spid="6"/>
                                        </p:tgtEl>
                                        <p:attrNameLst>
                                          <p:attrName>ppt_h</p:attrName>
                                        </p:attrNameLst>
                                      </p:cBhvr>
                                      <p:tavLst>
                                        <p:tav tm="0">
                                          <p:val>
                                            <p:fltVal val="0"/>
                                          </p:val>
                                        </p:tav>
                                        <p:tav tm="100000">
                                          <p:val>
                                            <p:strVal val="#ppt_h"/>
                                          </p:val>
                                        </p:tav>
                                      </p:tavLst>
                                    </p:anim>
                                    <p:anim calcmode="lin" valueType="num">
                                      <p:cBhvr>
                                        <p:cTn id="26" dur="1000" fill="hold"/>
                                        <p:tgtEl>
                                          <p:spTgt spid="6"/>
                                        </p:tgtEl>
                                        <p:attrNameLst>
                                          <p:attrName>style.rotation</p:attrName>
                                        </p:attrNameLst>
                                      </p:cBhvr>
                                      <p:tavLst>
                                        <p:tav tm="0">
                                          <p:val>
                                            <p:fltVal val="90"/>
                                          </p:val>
                                        </p:tav>
                                        <p:tav tm="100000">
                                          <p:val>
                                            <p:fltVal val="0"/>
                                          </p:val>
                                        </p:tav>
                                      </p:tavLst>
                                    </p:anim>
                                    <p:animEffect transition="in" filter="fade">
                                      <p:cBhvr>
                                        <p:cTn id="27" dur="1000"/>
                                        <p:tgtEl>
                                          <p:spTgt spid="6"/>
                                        </p:tgtEl>
                                      </p:cBhvr>
                                    </p:animEffect>
                                  </p:childTnLst>
                                </p:cTn>
                              </p:par>
                              <p:par>
                                <p:cTn id="28" presetID="31"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1000" fill="hold"/>
                                        <p:tgtEl>
                                          <p:spTgt spid="7"/>
                                        </p:tgtEl>
                                        <p:attrNameLst>
                                          <p:attrName>ppt_w</p:attrName>
                                        </p:attrNameLst>
                                      </p:cBhvr>
                                      <p:tavLst>
                                        <p:tav tm="0">
                                          <p:val>
                                            <p:fltVal val="0"/>
                                          </p:val>
                                        </p:tav>
                                        <p:tav tm="100000">
                                          <p:val>
                                            <p:strVal val="#ppt_w"/>
                                          </p:val>
                                        </p:tav>
                                      </p:tavLst>
                                    </p:anim>
                                    <p:anim calcmode="lin" valueType="num">
                                      <p:cBhvr>
                                        <p:cTn id="31" dur="1000" fill="hold"/>
                                        <p:tgtEl>
                                          <p:spTgt spid="7"/>
                                        </p:tgtEl>
                                        <p:attrNameLst>
                                          <p:attrName>ppt_h</p:attrName>
                                        </p:attrNameLst>
                                      </p:cBhvr>
                                      <p:tavLst>
                                        <p:tav tm="0">
                                          <p:val>
                                            <p:fltVal val="0"/>
                                          </p:val>
                                        </p:tav>
                                        <p:tav tm="100000">
                                          <p:val>
                                            <p:strVal val="#ppt_h"/>
                                          </p:val>
                                        </p:tav>
                                      </p:tavLst>
                                    </p:anim>
                                    <p:anim calcmode="lin" valueType="num">
                                      <p:cBhvr>
                                        <p:cTn id="32" dur="1000" fill="hold"/>
                                        <p:tgtEl>
                                          <p:spTgt spid="7"/>
                                        </p:tgtEl>
                                        <p:attrNameLst>
                                          <p:attrName>style.rotation</p:attrName>
                                        </p:attrNameLst>
                                      </p:cBhvr>
                                      <p:tavLst>
                                        <p:tav tm="0">
                                          <p:val>
                                            <p:fltVal val="90"/>
                                          </p:val>
                                        </p:tav>
                                        <p:tav tm="100000">
                                          <p:val>
                                            <p:fltVal val="0"/>
                                          </p:val>
                                        </p:tav>
                                      </p:tavLst>
                                    </p:anim>
                                    <p:animEffect transition="in" filter="fade">
                                      <p:cBhvr>
                                        <p:cTn id="33" dur="10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0"/>
                                        <p:tgtEl>
                                          <p:spTgt spid="8"/>
                                        </p:tgtEl>
                                      </p:cBhvr>
                                    </p:animEffect>
                                    <p:anim calcmode="lin" valueType="num">
                                      <p:cBhvr>
                                        <p:cTn id="39" dur="1000" fill="hold"/>
                                        <p:tgtEl>
                                          <p:spTgt spid="8"/>
                                        </p:tgtEl>
                                        <p:attrNameLst>
                                          <p:attrName>ppt_x</p:attrName>
                                        </p:attrNameLst>
                                      </p:cBhvr>
                                      <p:tavLst>
                                        <p:tav tm="0">
                                          <p:val>
                                            <p:strVal val="#ppt_x"/>
                                          </p:val>
                                        </p:tav>
                                        <p:tav tm="100000">
                                          <p:val>
                                            <p:strVal val="#ppt_x"/>
                                          </p:val>
                                        </p:tav>
                                      </p:tavLst>
                                    </p:anim>
                                    <p:anim calcmode="lin" valueType="num">
                                      <p:cBhvr>
                                        <p:cTn id="4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xit" presetSubtype="0" fill="hold" grpId="1" nodeType="clickEffect">
                                  <p:stCondLst>
                                    <p:cond delay="0"/>
                                  </p:stCondLst>
                                  <p:childTnLst>
                                    <p:animEffect transition="out" filter="fade">
                                      <p:cBhvr>
                                        <p:cTn id="44" dur="1000"/>
                                        <p:tgtEl>
                                          <p:spTgt spid="8"/>
                                        </p:tgtEl>
                                      </p:cBhvr>
                                    </p:animEffect>
                                    <p:anim calcmode="lin" valueType="num">
                                      <p:cBhvr>
                                        <p:cTn id="45" dur="1000"/>
                                        <p:tgtEl>
                                          <p:spTgt spid="8"/>
                                        </p:tgtEl>
                                        <p:attrNameLst>
                                          <p:attrName>ppt_x</p:attrName>
                                        </p:attrNameLst>
                                      </p:cBhvr>
                                      <p:tavLst>
                                        <p:tav tm="0">
                                          <p:val>
                                            <p:strVal val="ppt_x"/>
                                          </p:val>
                                        </p:tav>
                                        <p:tav tm="100000">
                                          <p:val>
                                            <p:strVal val="ppt_x"/>
                                          </p:val>
                                        </p:tav>
                                      </p:tavLst>
                                    </p:anim>
                                    <p:anim calcmode="lin" valueType="num">
                                      <p:cBhvr>
                                        <p:cTn id="46" dur="1000"/>
                                        <p:tgtEl>
                                          <p:spTgt spid="8"/>
                                        </p:tgtEl>
                                        <p:attrNameLst>
                                          <p:attrName>ppt_y</p:attrName>
                                        </p:attrNameLst>
                                      </p:cBhvr>
                                      <p:tavLst>
                                        <p:tav tm="0">
                                          <p:val>
                                            <p:strVal val="ppt_y"/>
                                          </p:val>
                                        </p:tav>
                                        <p:tav tm="100000">
                                          <p:val>
                                            <p:strVal val="ppt_y+.1"/>
                                          </p:val>
                                        </p:tav>
                                      </p:tavLst>
                                    </p:anim>
                                    <p:set>
                                      <p:cBhvr>
                                        <p:cTn id="47" dur="1" fill="hold">
                                          <p:stCondLst>
                                            <p:cond delay="999"/>
                                          </p:stCondLst>
                                        </p:cTn>
                                        <p:tgtEl>
                                          <p:spTgt spid="8"/>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1000"/>
                                        <p:tgtEl>
                                          <p:spTgt spid="9"/>
                                        </p:tgtEl>
                                      </p:cBhvr>
                                    </p:animEffect>
                                    <p:anim calcmode="lin" valueType="num">
                                      <p:cBhvr>
                                        <p:cTn id="53" dur="1000" fill="hold"/>
                                        <p:tgtEl>
                                          <p:spTgt spid="9"/>
                                        </p:tgtEl>
                                        <p:attrNameLst>
                                          <p:attrName>ppt_x</p:attrName>
                                        </p:attrNameLst>
                                      </p:cBhvr>
                                      <p:tavLst>
                                        <p:tav tm="0">
                                          <p:val>
                                            <p:strVal val="#ppt_x"/>
                                          </p:val>
                                        </p:tav>
                                        <p:tav tm="100000">
                                          <p:val>
                                            <p:strVal val="#ppt_x"/>
                                          </p:val>
                                        </p:tav>
                                      </p:tavLst>
                                    </p:anim>
                                    <p:anim calcmode="lin" valueType="num">
                                      <p:cBhvr>
                                        <p:cTn id="5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xit" presetSubtype="0" fill="hold" grpId="1" nodeType="clickEffect">
                                  <p:stCondLst>
                                    <p:cond delay="0"/>
                                  </p:stCondLst>
                                  <p:childTnLst>
                                    <p:animEffect transition="out" filter="fade">
                                      <p:cBhvr>
                                        <p:cTn id="58" dur="1000"/>
                                        <p:tgtEl>
                                          <p:spTgt spid="9"/>
                                        </p:tgtEl>
                                      </p:cBhvr>
                                    </p:animEffect>
                                    <p:anim calcmode="lin" valueType="num">
                                      <p:cBhvr>
                                        <p:cTn id="59" dur="1000"/>
                                        <p:tgtEl>
                                          <p:spTgt spid="9"/>
                                        </p:tgtEl>
                                        <p:attrNameLst>
                                          <p:attrName>ppt_x</p:attrName>
                                        </p:attrNameLst>
                                      </p:cBhvr>
                                      <p:tavLst>
                                        <p:tav tm="0">
                                          <p:val>
                                            <p:strVal val="ppt_x"/>
                                          </p:val>
                                        </p:tav>
                                        <p:tav tm="100000">
                                          <p:val>
                                            <p:strVal val="ppt_x"/>
                                          </p:val>
                                        </p:tav>
                                      </p:tavLst>
                                    </p:anim>
                                    <p:anim calcmode="lin" valueType="num">
                                      <p:cBhvr>
                                        <p:cTn id="60" dur="1000"/>
                                        <p:tgtEl>
                                          <p:spTgt spid="9"/>
                                        </p:tgtEl>
                                        <p:attrNameLst>
                                          <p:attrName>ppt_y</p:attrName>
                                        </p:attrNameLst>
                                      </p:cBhvr>
                                      <p:tavLst>
                                        <p:tav tm="0">
                                          <p:val>
                                            <p:strVal val="ppt_y"/>
                                          </p:val>
                                        </p:tav>
                                        <p:tav tm="100000">
                                          <p:val>
                                            <p:strVal val="ppt_y+.1"/>
                                          </p:val>
                                        </p:tav>
                                      </p:tavLst>
                                    </p:anim>
                                    <p:set>
                                      <p:cBhvr>
                                        <p:cTn id="61" dur="1" fill="hold">
                                          <p:stCondLst>
                                            <p:cond delay="999"/>
                                          </p:stCondLst>
                                        </p:cTn>
                                        <p:tgtEl>
                                          <p:spTgt spid="9"/>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fade">
                                      <p:cBhvr>
                                        <p:cTn id="66" dur="1000"/>
                                        <p:tgtEl>
                                          <p:spTgt spid="10"/>
                                        </p:tgtEl>
                                      </p:cBhvr>
                                    </p:animEffect>
                                    <p:anim calcmode="lin" valueType="num">
                                      <p:cBhvr>
                                        <p:cTn id="67" dur="1000" fill="hold"/>
                                        <p:tgtEl>
                                          <p:spTgt spid="10"/>
                                        </p:tgtEl>
                                        <p:attrNameLst>
                                          <p:attrName>ppt_x</p:attrName>
                                        </p:attrNameLst>
                                      </p:cBhvr>
                                      <p:tavLst>
                                        <p:tav tm="0">
                                          <p:val>
                                            <p:strVal val="#ppt_x"/>
                                          </p:val>
                                        </p:tav>
                                        <p:tav tm="100000">
                                          <p:val>
                                            <p:strVal val="#ppt_x"/>
                                          </p:val>
                                        </p:tav>
                                      </p:tavLst>
                                    </p:anim>
                                    <p:anim calcmode="lin" valueType="num">
                                      <p:cBhvr>
                                        <p:cTn id="6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xit" presetSubtype="0" fill="hold" grpId="1" nodeType="clickEffect">
                                  <p:stCondLst>
                                    <p:cond delay="0"/>
                                  </p:stCondLst>
                                  <p:childTnLst>
                                    <p:animEffect transition="out" filter="fade">
                                      <p:cBhvr>
                                        <p:cTn id="72" dur="1000"/>
                                        <p:tgtEl>
                                          <p:spTgt spid="10"/>
                                        </p:tgtEl>
                                      </p:cBhvr>
                                    </p:animEffect>
                                    <p:anim calcmode="lin" valueType="num">
                                      <p:cBhvr>
                                        <p:cTn id="73" dur="1000"/>
                                        <p:tgtEl>
                                          <p:spTgt spid="10"/>
                                        </p:tgtEl>
                                        <p:attrNameLst>
                                          <p:attrName>ppt_x</p:attrName>
                                        </p:attrNameLst>
                                      </p:cBhvr>
                                      <p:tavLst>
                                        <p:tav tm="0">
                                          <p:val>
                                            <p:strVal val="ppt_x"/>
                                          </p:val>
                                        </p:tav>
                                        <p:tav tm="100000">
                                          <p:val>
                                            <p:strVal val="ppt_x"/>
                                          </p:val>
                                        </p:tav>
                                      </p:tavLst>
                                    </p:anim>
                                    <p:anim calcmode="lin" valueType="num">
                                      <p:cBhvr>
                                        <p:cTn id="74" dur="1000"/>
                                        <p:tgtEl>
                                          <p:spTgt spid="10"/>
                                        </p:tgtEl>
                                        <p:attrNameLst>
                                          <p:attrName>ppt_y</p:attrName>
                                        </p:attrNameLst>
                                      </p:cBhvr>
                                      <p:tavLst>
                                        <p:tav tm="0">
                                          <p:val>
                                            <p:strVal val="ppt_y"/>
                                          </p:val>
                                        </p:tav>
                                        <p:tav tm="100000">
                                          <p:val>
                                            <p:strVal val="ppt_y+.1"/>
                                          </p:val>
                                        </p:tav>
                                      </p:tavLst>
                                    </p:anim>
                                    <p:set>
                                      <p:cBhvr>
                                        <p:cTn id="75" dur="1" fill="hold">
                                          <p:stCondLst>
                                            <p:cond delay="999"/>
                                          </p:stCondLst>
                                        </p:cTn>
                                        <p:tgtEl>
                                          <p:spTgt spid="10"/>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grpId="0" nodeType="click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1000"/>
                                        <p:tgtEl>
                                          <p:spTgt spid="11"/>
                                        </p:tgtEl>
                                      </p:cBhvr>
                                    </p:animEffect>
                                    <p:anim calcmode="lin" valueType="num">
                                      <p:cBhvr>
                                        <p:cTn id="81" dur="1000" fill="hold"/>
                                        <p:tgtEl>
                                          <p:spTgt spid="11"/>
                                        </p:tgtEl>
                                        <p:attrNameLst>
                                          <p:attrName>ppt_x</p:attrName>
                                        </p:attrNameLst>
                                      </p:cBhvr>
                                      <p:tavLst>
                                        <p:tav tm="0">
                                          <p:val>
                                            <p:strVal val="#ppt_x"/>
                                          </p:val>
                                        </p:tav>
                                        <p:tav tm="100000">
                                          <p:val>
                                            <p:strVal val="#ppt_x"/>
                                          </p:val>
                                        </p:tav>
                                      </p:tavLst>
                                    </p:anim>
                                    <p:anim calcmode="lin" valueType="num">
                                      <p:cBhvr>
                                        <p:cTn id="8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2" presetClass="exit" presetSubtype="0" fill="hold" grpId="1" nodeType="clickEffect">
                                  <p:stCondLst>
                                    <p:cond delay="0"/>
                                  </p:stCondLst>
                                  <p:childTnLst>
                                    <p:animEffect transition="out" filter="fade">
                                      <p:cBhvr>
                                        <p:cTn id="86" dur="1000"/>
                                        <p:tgtEl>
                                          <p:spTgt spid="11"/>
                                        </p:tgtEl>
                                      </p:cBhvr>
                                    </p:animEffect>
                                    <p:anim calcmode="lin" valueType="num">
                                      <p:cBhvr>
                                        <p:cTn id="87" dur="1000"/>
                                        <p:tgtEl>
                                          <p:spTgt spid="11"/>
                                        </p:tgtEl>
                                        <p:attrNameLst>
                                          <p:attrName>ppt_x</p:attrName>
                                        </p:attrNameLst>
                                      </p:cBhvr>
                                      <p:tavLst>
                                        <p:tav tm="0">
                                          <p:val>
                                            <p:strVal val="ppt_x"/>
                                          </p:val>
                                        </p:tav>
                                        <p:tav tm="100000">
                                          <p:val>
                                            <p:strVal val="ppt_x"/>
                                          </p:val>
                                        </p:tav>
                                      </p:tavLst>
                                    </p:anim>
                                    <p:anim calcmode="lin" valueType="num">
                                      <p:cBhvr>
                                        <p:cTn id="88" dur="1000"/>
                                        <p:tgtEl>
                                          <p:spTgt spid="11"/>
                                        </p:tgtEl>
                                        <p:attrNameLst>
                                          <p:attrName>ppt_y</p:attrName>
                                        </p:attrNameLst>
                                      </p:cBhvr>
                                      <p:tavLst>
                                        <p:tav tm="0">
                                          <p:val>
                                            <p:strVal val="ppt_y"/>
                                          </p:val>
                                        </p:tav>
                                        <p:tav tm="100000">
                                          <p:val>
                                            <p:strVal val="ppt_y+.1"/>
                                          </p:val>
                                        </p:tav>
                                      </p:tavLst>
                                    </p:anim>
                                    <p:set>
                                      <p:cBhvr>
                                        <p:cTn id="89" dur="1" fill="hold">
                                          <p:stCondLst>
                                            <p:cond delay="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animBg="1"/>
      <p:bldP spid="6" grpId="0" animBg="1"/>
      <p:bldP spid="7" grpId="0" animBg="1"/>
      <p:bldP spid="8" grpId="0" animBg="1"/>
      <p:bldP spid="8" grpId="1" animBg="1"/>
      <p:bldP spid="9" grpId="0" animBg="1"/>
      <p:bldP spid="9" grpId="1" animBg="1"/>
      <p:bldP spid="10" grpId="0" animBg="1"/>
      <p:bldP spid="10" grpId="1" animBg="1"/>
      <p:bldP spid="11" grpId="0" animBg="1"/>
      <p:bldP spid="11"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p:nvSpPr>
        <p:spPr>
          <a:xfrm>
            <a:off x="734290" y="297874"/>
            <a:ext cx="7564582" cy="1136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rgbClr val="7030A0"/>
                </a:solidFill>
              </a:rPr>
              <a:t>Yes, your answer is  quite correct.</a:t>
            </a:r>
          </a:p>
          <a:p>
            <a:pPr algn="ctr"/>
            <a:r>
              <a:rPr lang="en-US" sz="4000" dirty="0" smtClean="0">
                <a:solidFill>
                  <a:srgbClr val="7030A0"/>
                </a:solidFill>
              </a:rPr>
              <a:t>Today we will learn “Kinds of food”</a:t>
            </a:r>
            <a:endParaRPr lang="en-US" sz="4000" dirty="0">
              <a:solidFill>
                <a:srgbClr val="7030A0"/>
              </a:solidFill>
            </a:endParaRPr>
          </a:p>
        </p:txBody>
      </p:sp>
      <p:sp>
        <p:nvSpPr>
          <p:cNvPr id="6" name="Rectangle 5"/>
          <p:cNvSpPr/>
          <p:nvPr/>
        </p:nvSpPr>
        <p:spPr>
          <a:xfrm>
            <a:off x="789709" y="5999016"/>
            <a:ext cx="7564582" cy="6234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rPr>
              <a:t>Unit:2 Lesson: 2 Page No: 12</a:t>
            </a:r>
            <a:endParaRPr lang="en-US" sz="4000" dirty="0">
              <a:solidFill>
                <a:schemeClr val="tx1"/>
              </a:solidFill>
            </a:endParaRPr>
          </a:p>
        </p:txBody>
      </p:sp>
      <p:sp>
        <p:nvSpPr>
          <p:cNvPr id="2" name="Rectangle 1"/>
          <p:cNvSpPr/>
          <p:nvPr/>
        </p:nvSpPr>
        <p:spPr>
          <a:xfrm>
            <a:off x="1330035" y="1620982"/>
            <a:ext cx="6373091" cy="4378034"/>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6543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p:nvSpPr>
        <p:spPr>
          <a:xfrm>
            <a:off x="207818" y="678873"/>
            <a:ext cx="8839200" cy="5056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chemeClr val="tx1"/>
                </a:solidFill>
              </a:rPr>
              <a:t>                           Learning Outcome</a:t>
            </a:r>
          </a:p>
          <a:p>
            <a:r>
              <a:rPr lang="en-US" sz="3200" dirty="0" smtClean="0">
                <a:solidFill>
                  <a:schemeClr val="tx1"/>
                </a:solidFill>
              </a:rPr>
              <a:t>After we have studied this lesson, the student will be able to </a:t>
            </a:r>
          </a:p>
          <a:p>
            <a:pPr marL="571500" indent="-571500">
              <a:buFont typeface="Wingdings" panose="05000000000000000000" pitchFamily="2" charset="2"/>
              <a:buChar char="Ø"/>
            </a:pPr>
            <a:r>
              <a:rPr lang="en-US" sz="3200" dirty="0" smtClean="0">
                <a:solidFill>
                  <a:schemeClr val="tx1"/>
                </a:solidFill>
              </a:rPr>
              <a:t>Read and understand texts through silent reading.</a:t>
            </a:r>
          </a:p>
          <a:p>
            <a:pPr marL="571500" indent="-571500">
              <a:buFont typeface="Wingdings" panose="05000000000000000000" pitchFamily="2" charset="2"/>
              <a:buChar char="Ø"/>
            </a:pPr>
            <a:r>
              <a:rPr lang="en-US" sz="3200" dirty="0" smtClean="0">
                <a:solidFill>
                  <a:schemeClr val="tx1"/>
                </a:solidFill>
              </a:rPr>
              <a:t>Ask and answer questions</a:t>
            </a:r>
          </a:p>
          <a:p>
            <a:pPr marL="571500" indent="-571500">
              <a:buFont typeface="Wingdings" panose="05000000000000000000" pitchFamily="2" charset="2"/>
              <a:buChar char="Ø"/>
            </a:pPr>
            <a:r>
              <a:rPr lang="en-US" sz="3200" dirty="0" smtClean="0">
                <a:solidFill>
                  <a:schemeClr val="tx1"/>
                </a:solidFill>
              </a:rPr>
              <a:t>Write answer to questions</a:t>
            </a:r>
          </a:p>
          <a:p>
            <a:pPr marL="742950" indent="-742950">
              <a:buFont typeface="Wingdings" panose="05000000000000000000" pitchFamily="2" charset="2"/>
              <a:buChar char="Ø"/>
            </a:pPr>
            <a:endParaRPr lang="en-US" sz="3200" dirty="0">
              <a:solidFill>
                <a:srgbClr val="00B050"/>
              </a:solidFill>
            </a:endParaRPr>
          </a:p>
        </p:txBody>
      </p:sp>
    </p:spTree>
    <p:extLst>
      <p:ext uri="{BB962C8B-B14F-4D97-AF65-F5344CB8AC3E}">
        <p14:creationId xmlns:p14="http://schemas.microsoft.com/office/powerpoint/2010/main" val="20292108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53" y="0"/>
            <a:ext cx="9130147" cy="6858000"/>
          </a:xfrm>
          <a:prstGeom prst="rect">
            <a:avLst/>
          </a:prstGeom>
        </p:spPr>
      </p:pic>
      <p:sp>
        <p:nvSpPr>
          <p:cNvPr id="5" name="Rectangle 4"/>
          <p:cNvSpPr/>
          <p:nvPr/>
        </p:nvSpPr>
        <p:spPr>
          <a:xfrm>
            <a:off x="138545" y="180110"/>
            <a:ext cx="8742219" cy="65254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0" dirty="0" smtClean="0">
              <a:solidFill>
                <a:srgbClr val="00B050"/>
              </a:solidFill>
            </a:endParaRPr>
          </a:p>
          <a:p>
            <a:pPr algn="ctr"/>
            <a:r>
              <a:rPr lang="en-US" sz="4000" u="sng" dirty="0" smtClean="0">
                <a:solidFill>
                  <a:srgbClr val="7030A0"/>
                </a:solidFill>
              </a:rPr>
              <a:t>Silent reading</a:t>
            </a:r>
          </a:p>
          <a:p>
            <a:r>
              <a:rPr lang="en-US" sz="2000" dirty="0" smtClean="0">
                <a:solidFill>
                  <a:srgbClr val="7030A0"/>
                </a:solidFill>
              </a:rPr>
              <a:t>Mrs. </a:t>
            </a:r>
            <a:r>
              <a:rPr lang="en-US" sz="2000" dirty="0" err="1" smtClean="0">
                <a:solidFill>
                  <a:srgbClr val="7030A0"/>
                </a:solidFill>
              </a:rPr>
              <a:t>Rehena</a:t>
            </a:r>
            <a:r>
              <a:rPr lang="en-US" sz="2000" dirty="0" smtClean="0">
                <a:solidFill>
                  <a:srgbClr val="7030A0"/>
                </a:solidFill>
              </a:rPr>
              <a:t> continues her talk about food. “We eat different kinds of food. And they contain different substances. There are six types of food substances.”</a:t>
            </a:r>
          </a:p>
          <a:p>
            <a:pPr marL="514350" indent="-514350">
              <a:buAutoNum type="arabicPeriod"/>
            </a:pPr>
            <a:r>
              <a:rPr lang="en-US" sz="2000" dirty="0" smtClean="0">
                <a:solidFill>
                  <a:srgbClr val="7030A0"/>
                </a:solidFill>
              </a:rPr>
              <a:t>Carbohydrate: We get carbohydrate from rice, bread, potato and sugar.</a:t>
            </a:r>
          </a:p>
          <a:p>
            <a:pPr marL="514350" indent="-514350">
              <a:buAutoNum type="arabicPeriod"/>
            </a:pPr>
            <a:r>
              <a:rPr lang="en-US" sz="2000" dirty="0" smtClean="0">
                <a:solidFill>
                  <a:srgbClr val="7030A0"/>
                </a:solidFill>
              </a:rPr>
              <a:t>Protein: Meat, fish, egg and some vegetables lie peas, beans and lentils are good sources of protein.</a:t>
            </a:r>
          </a:p>
          <a:p>
            <a:pPr marL="514350" indent="-514350">
              <a:buAutoNum type="arabicPeriod"/>
            </a:pPr>
            <a:r>
              <a:rPr lang="en-US" sz="2000" dirty="0" smtClean="0">
                <a:solidFill>
                  <a:srgbClr val="7030A0"/>
                </a:solidFill>
              </a:rPr>
              <a:t>Fat: We have fat from butter, ghee, edible oil and nuts.</a:t>
            </a:r>
          </a:p>
          <a:p>
            <a:pPr marL="514350" indent="-514350">
              <a:buAutoNum type="arabicPeriod"/>
            </a:pPr>
            <a:r>
              <a:rPr lang="en-US" sz="2000" dirty="0" smtClean="0">
                <a:solidFill>
                  <a:srgbClr val="7030A0"/>
                </a:solidFill>
              </a:rPr>
              <a:t>Vitamins: We get vitamins mainly from leafy vegetables and fruits, milk, fish and also contain vitamins.</a:t>
            </a:r>
          </a:p>
          <a:p>
            <a:pPr marL="514350" indent="-514350">
              <a:buAutoNum type="arabicPeriod"/>
            </a:pPr>
            <a:r>
              <a:rPr lang="en-US" sz="2000" dirty="0" smtClean="0">
                <a:solidFill>
                  <a:srgbClr val="7030A0"/>
                </a:solidFill>
              </a:rPr>
              <a:t>Minerals: These are essential for good health. Milk fish, vegetables and fruits have a lot of minerals  in them.</a:t>
            </a:r>
          </a:p>
          <a:p>
            <a:pPr marL="514350" indent="-514350">
              <a:buAutoNum type="arabicPeriod"/>
            </a:pPr>
            <a:r>
              <a:rPr lang="en-US" sz="2000" dirty="0" smtClean="0">
                <a:solidFill>
                  <a:srgbClr val="7030A0"/>
                </a:solidFill>
              </a:rPr>
              <a:t>Water: Water is most essential for our body. We cannot live without it. We need to drink enough clean water every day.</a:t>
            </a:r>
            <a:endParaRPr lang="en-US" sz="2000" dirty="0">
              <a:solidFill>
                <a:srgbClr val="7030A0"/>
              </a:solidFill>
            </a:endParaRPr>
          </a:p>
          <a:p>
            <a:r>
              <a:rPr lang="en-US" sz="2000" dirty="0" smtClean="0">
                <a:solidFill>
                  <a:srgbClr val="7030A0"/>
                </a:solidFill>
              </a:rPr>
              <a:t>Mrs. </a:t>
            </a:r>
            <a:r>
              <a:rPr lang="en-US" sz="2000" dirty="0" err="1" smtClean="0">
                <a:solidFill>
                  <a:srgbClr val="7030A0"/>
                </a:solidFill>
              </a:rPr>
              <a:t>Rehena</a:t>
            </a:r>
            <a:r>
              <a:rPr lang="en-US" sz="2000" dirty="0" smtClean="0">
                <a:solidFill>
                  <a:srgbClr val="7030A0"/>
                </a:solidFill>
              </a:rPr>
              <a:t> is very health conscious. She tries to avoid foods rich in carbohydrate. So she never takes sugar in her tea.</a:t>
            </a:r>
          </a:p>
          <a:p>
            <a:endParaRPr lang="en-US" sz="2000" dirty="0">
              <a:solidFill>
                <a:srgbClr val="7030A0"/>
              </a:solidFill>
            </a:endParaRPr>
          </a:p>
          <a:p>
            <a:endParaRPr lang="en-US" sz="2000" dirty="0">
              <a:solidFill>
                <a:srgbClr val="7030A0"/>
              </a:solidFill>
            </a:endParaRPr>
          </a:p>
        </p:txBody>
      </p:sp>
    </p:spTree>
    <p:extLst>
      <p:ext uri="{BB962C8B-B14F-4D97-AF65-F5344CB8AC3E}">
        <p14:creationId xmlns:p14="http://schemas.microsoft.com/office/powerpoint/2010/main" val="36835967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954"/>
            <a:ext cx="9144000" cy="6858000"/>
          </a:xfrm>
          <a:prstGeom prst="rect">
            <a:avLst/>
          </a:prstGeom>
        </p:spPr>
      </p:pic>
      <p:sp>
        <p:nvSpPr>
          <p:cNvPr id="4" name="Rectangle 3"/>
          <p:cNvSpPr/>
          <p:nvPr/>
        </p:nvSpPr>
        <p:spPr>
          <a:xfrm>
            <a:off x="147308" y="136815"/>
            <a:ext cx="8872001" cy="6423314"/>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a:effectLst>
            <a:glow>
              <a:schemeClr val="accent1">
                <a:lumMod val="40000"/>
                <a:lumOff val="60000"/>
              </a:schemeClr>
            </a:glow>
            <a:reflection blurRad="6350" endPos="0" dir="5400000" sy="-100000" algn="bl" rotWithShape="0"/>
            <a:softEdge rad="127000"/>
          </a:effectLst>
          <a:scene3d>
            <a:camera prst="orthographicFront">
              <a:rot lat="0" lon="0" rev="0"/>
            </a:camera>
            <a:lightRig rig="flat" dir="t"/>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352675" y="171451"/>
            <a:ext cx="3906982" cy="5572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Main discussion</a:t>
            </a:r>
          </a:p>
        </p:txBody>
      </p:sp>
      <p:sp>
        <p:nvSpPr>
          <p:cNvPr id="7" name="Rectangle 6"/>
          <p:cNvSpPr/>
          <p:nvPr/>
        </p:nvSpPr>
        <p:spPr>
          <a:xfrm>
            <a:off x="118197" y="585788"/>
            <a:ext cx="8901112" cy="6869261"/>
          </a:xfrm>
          <a:prstGeom prst="rect">
            <a:avLst/>
          </a:prstGeom>
          <a:solidFill>
            <a:schemeClr val="accent1">
              <a:lumMod val="60000"/>
              <a:lumOff val="40000"/>
            </a:schemeClr>
          </a:solidFill>
          <a:ln>
            <a:noFill/>
          </a:ln>
          <a:effectLst/>
          <a:scene3d>
            <a:camera prst="orthographicFront">
              <a:rot lat="0" lon="0" rev="0"/>
            </a:camera>
            <a:lightRig rig="glow" dir="t"/>
          </a:scene3d>
          <a:sp3d prstMaterial="translucentPowde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71463" y="585788"/>
            <a:ext cx="8747846" cy="59501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tx1"/>
                </a:solidFill>
              </a:rPr>
              <a:t>If we keep our body fit, we should eat right kind of food daily. The right kind of is that food which has all types of food substances. You have already known that six type of food substances are: Carbohydrate, protein, fat, minerals and water.</a:t>
            </a:r>
          </a:p>
          <a:p>
            <a:r>
              <a:rPr lang="en-US" sz="2800" dirty="0">
                <a:solidFill>
                  <a:schemeClr val="tx1"/>
                </a:solidFill>
              </a:rPr>
              <a:t>1. Carbohydrate: Carbohydrates have six major functions within the body:</a:t>
            </a:r>
          </a:p>
          <a:p>
            <a:pPr lvl="0"/>
            <a:r>
              <a:rPr lang="en-US" sz="2800" dirty="0" err="1">
                <a:solidFill>
                  <a:schemeClr val="tx1"/>
                </a:solidFill>
              </a:rPr>
              <a:t>i</a:t>
            </a:r>
            <a:r>
              <a:rPr lang="en-US" sz="2800" dirty="0">
                <a:solidFill>
                  <a:schemeClr val="tx1"/>
                </a:solidFill>
              </a:rPr>
              <a:t>. Providing energy and regulation of blood glucose.</a:t>
            </a:r>
          </a:p>
          <a:p>
            <a:pPr lvl="0"/>
            <a:r>
              <a:rPr lang="en-US" sz="2800" dirty="0">
                <a:solidFill>
                  <a:schemeClr val="tx1"/>
                </a:solidFill>
              </a:rPr>
              <a:t>ii. Sparing the use of proteins for energy.</a:t>
            </a:r>
          </a:p>
          <a:p>
            <a:pPr lvl="0"/>
            <a:r>
              <a:rPr lang="en-US" sz="2800" dirty="0">
                <a:solidFill>
                  <a:schemeClr val="tx1"/>
                </a:solidFill>
              </a:rPr>
              <a:t>iii. Breakdown of fatty acids and preventing ketosis.</a:t>
            </a:r>
          </a:p>
          <a:p>
            <a:pPr lvl="0"/>
            <a:r>
              <a:rPr lang="en-US" sz="2800" dirty="0">
                <a:solidFill>
                  <a:schemeClr val="tx1"/>
                </a:solidFill>
              </a:rPr>
              <a:t>iv. Biological recognition processes.</a:t>
            </a:r>
          </a:p>
          <a:p>
            <a:pPr lvl="0"/>
            <a:r>
              <a:rPr lang="en-US" sz="2800" dirty="0">
                <a:solidFill>
                  <a:schemeClr val="tx1"/>
                </a:solidFill>
              </a:rPr>
              <a:t>v. Flavor and Sweeteners.</a:t>
            </a:r>
          </a:p>
          <a:p>
            <a:pPr lvl="0"/>
            <a:r>
              <a:rPr lang="en-US" sz="2800" dirty="0">
                <a:solidFill>
                  <a:schemeClr val="tx1"/>
                </a:solidFill>
              </a:rPr>
              <a:t>vi. Dietary fiber.</a:t>
            </a:r>
          </a:p>
          <a:p>
            <a:r>
              <a:rPr lang="en-US" sz="2800" dirty="0">
                <a:solidFill>
                  <a:schemeClr val="tx1"/>
                </a:solidFill>
              </a:rPr>
              <a:t>We get carbohydrate from rice, bread, potato and sugar.</a:t>
            </a:r>
          </a:p>
        </p:txBody>
      </p:sp>
    </p:spTree>
    <p:extLst>
      <p:ext uri="{BB962C8B-B14F-4D97-AF65-F5344CB8AC3E}">
        <p14:creationId xmlns:p14="http://schemas.microsoft.com/office/powerpoint/2010/main" val="6910462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p:cNvSpPr/>
          <p:nvPr/>
        </p:nvSpPr>
        <p:spPr>
          <a:xfrm>
            <a:off x="157158" y="171450"/>
            <a:ext cx="8815392" cy="651510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64304" y="171450"/>
            <a:ext cx="8815392" cy="65151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translucentPowde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57158" y="1861107"/>
            <a:ext cx="8815392" cy="45111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dirty="0">
                <a:solidFill>
                  <a:schemeClr val="tx1"/>
                </a:solidFill>
              </a:rPr>
              <a:t>2. Protein: </a:t>
            </a:r>
            <a:r>
              <a:rPr lang="en-US" sz="3200" dirty="0">
                <a:solidFill>
                  <a:schemeClr val="tx1"/>
                </a:solidFill>
              </a:rPr>
              <a:t>Hair and nails are mostly made of protein. Our body uses protein to build and repair tissues. We also use protein to make enzymes, hormones, and other body chemicals. Protein is an important building block of bones, muscles, cartilage, skin, and blood. </a:t>
            </a:r>
          </a:p>
          <a:p>
            <a:pPr algn="just"/>
            <a:r>
              <a:rPr lang="en-US" sz="3200" dirty="0">
                <a:solidFill>
                  <a:schemeClr val="tx1"/>
                </a:solidFill>
              </a:rPr>
              <a:t>Meat, fish, egg and some vegetables lie peas, beans and lentils are good sources of protein.</a:t>
            </a:r>
          </a:p>
        </p:txBody>
      </p:sp>
      <p:sp>
        <p:nvSpPr>
          <p:cNvPr id="2" name="Rectangle 1"/>
          <p:cNvSpPr/>
          <p:nvPr/>
        </p:nvSpPr>
        <p:spPr>
          <a:xfrm>
            <a:off x="1828799" y="297763"/>
            <a:ext cx="4419600" cy="5572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7030A0"/>
                </a:solidFill>
              </a:rPr>
              <a:t>Main discussion</a:t>
            </a:r>
          </a:p>
        </p:txBody>
      </p:sp>
    </p:spTree>
    <p:extLst>
      <p:ext uri="{BB962C8B-B14F-4D97-AF65-F5344CB8AC3E}">
        <p14:creationId xmlns:p14="http://schemas.microsoft.com/office/powerpoint/2010/main" val="24307416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a:xfrm>
            <a:off x="133999" y="127177"/>
            <a:ext cx="8876002" cy="6530798"/>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33999" y="127177"/>
            <a:ext cx="8876002" cy="6530798"/>
          </a:xfrm>
          <a:prstGeom prst="rect">
            <a:avLst/>
          </a:prstGeom>
          <a:solidFill>
            <a:schemeClr val="accent3">
              <a:lumMod val="40000"/>
              <a:lumOff val="60000"/>
            </a:schemeClr>
          </a:solidFill>
          <a:ln>
            <a:noFill/>
          </a:ln>
          <a:effectLst/>
          <a:scene3d>
            <a:camera prst="orthographicFront">
              <a:rot lat="0" lon="0" rev="0"/>
            </a:camera>
            <a:lightRig rig="chilly" dir="t">
              <a:rot lat="0" lon="0" rev="18480000"/>
            </a:lightRig>
          </a:scene3d>
          <a:sp3d prstMaterial="translucentPowde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33999" y="119702"/>
            <a:ext cx="8876002" cy="50064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0" dirty="0" smtClean="0">
              <a:solidFill>
                <a:schemeClr val="tx1"/>
              </a:solidFill>
            </a:endParaRPr>
          </a:p>
          <a:p>
            <a:pPr algn="ctr"/>
            <a:r>
              <a:rPr lang="en-US" sz="3600" u="sng" dirty="0" smtClean="0">
                <a:solidFill>
                  <a:schemeClr val="tx1"/>
                </a:solidFill>
              </a:rPr>
              <a:t>Main discussion</a:t>
            </a:r>
          </a:p>
          <a:p>
            <a:pPr algn="just"/>
            <a:r>
              <a:rPr lang="en-US" sz="3200" b="1" dirty="0" smtClean="0">
                <a:solidFill>
                  <a:schemeClr val="tx1"/>
                </a:solidFill>
              </a:rPr>
              <a:t>3</a:t>
            </a:r>
            <a:r>
              <a:rPr lang="en-US" sz="2400" b="1" dirty="0" smtClean="0">
                <a:solidFill>
                  <a:schemeClr val="tx1"/>
                </a:solidFill>
              </a:rPr>
              <a:t>. Fat: </a:t>
            </a:r>
            <a:r>
              <a:rPr lang="en-US" sz="2400" dirty="0">
                <a:solidFill>
                  <a:schemeClr val="tx1"/>
                </a:solidFill>
              </a:rPr>
              <a:t>F</a:t>
            </a:r>
            <a:r>
              <a:rPr lang="en-US" sz="2400" dirty="0" smtClean="0">
                <a:solidFill>
                  <a:schemeClr val="tx1"/>
                </a:solidFill>
              </a:rPr>
              <a:t>ats </a:t>
            </a:r>
            <a:r>
              <a:rPr lang="en-US" sz="2400" dirty="0">
                <a:solidFill>
                  <a:schemeClr val="tx1"/>
                </a:solidFill>
              </a:rPr>
              <a:t>are essential to give your body energy and to support cell growth. They also help protect </a:t>
            </a:r>
            <a:r>
              <a:rPr lang="en-US" sz="2400" dirty="0" smtClean="0">
                <a:solidFill>
                  <a:schemeClr val="tx1"/>
                </a:solidFill>
              </a:rPr>
              <a:t>our </a:t>
            </a:r>
            <a:r>
              <a:rPr lang="en-US" sz="2400" dirty="0">
                <a:solidFill>
                  <a:schemeClr val="tx1"/>
                </a:solidFill>
              </a:rPr>
              <a:t>organs and help keep </a:t>
            </a:r>
            <a:r>
              <a:rPr lang="en-US" sz="2400" dirty="0" smtClean="0">
                <a:solidFill>
                  <a:schemeClr val="tx1"/>
                </a:solidFill>
              </a:rPr>
              <a:t>our </a:t>
            </a:r>
            <a:r>
              <a:rPr lang="en-US" sz="2400" dirty="0">
                <a:solidFill>
                  <a:schemeClr val="tx1"/>
                </a:solidFill>
              </a:rPr>
              <a:t>body warm. Fats help </a:t>
            </a:r>
            <a:r>
              <a:rPr lang="en-US" sz="2400" dirty="0" smtClean="0">
                <a:solidFill>
                  <a:schemeClr val="tx1"/>
                </a:solidFill>
              </a:rPr>
              <a:t>our </a:t>
            </a:r>
            <a:r>
              <a:rPr lang="en-US" sz="2400" dirty="0">
                <a:solidFill>
                  <a:schemeClr val="tx1"/>
                </a:solidFill>
              </a:rPr>
              <a:t>body absorb some nutrients and produce important hormones, too. O</a:t>
            </a:r>
            <a:r>
              <a:rPr lang="en-US" sz="2400" dirty="0" smtClean="0">
                <a:solidFill>
                  <a:schemeClr val="tx1"/>
                </a:solidFill>
              </a:rPr>
              <a:t>ur </a:t>
            </a:r>
            <a:r>
              <a:rPr lang="en-US" sz="2400" dirty="0">
                <a:solidFill>
                  <a:schemeClr val="tx1"/>
                </a:solidFill>
              </a:rPr>
              <a:t>body definitely needs </a:t>
            </a:r>
            <a:r>
              <a:rPr lang="en-US" sz="2400" dirty="0" smtClean="0">
                <a:solidFill>
                  <a:schemeClr val="tx1"/>
                </a:solidFill>
              </a:rPr>
              <a:t>fat. </a:t>
            </a:r>
          </a:p>
          <a:p>
            <a:pPr algn="just"/>
            <a:r>
              <a:rPr lang="en-US" sz="2400" dirty="0" smtClean="0">
                <a:solidFill>
                  <a:schemeClr val="tx1"/>
                </a:solidFill>
              </a:rPr>
              <a:t>We can get fat from butter, ghee, edible oil and nuts.</a:t>
            </a:r>
          </a:p>
          <a:p>
            <a:pPr algn="just"/>
            <a:endParaRPr lang="en-US" sz="2400" dirty="0">
              <a:solidFill>
                <a:schemeClr val="tx1"/>
              </a:solidFill>
            </a:endParaRPr>
          </a:p>
          <a:p>
            <a:pPr algn="just"/>
            <a:endParaRPr lang="en-US" sz="2400" dirty="0" smtClean="0">
              <a:solidFill>
                <a:schemeClr val="tx1"/>
              </a:solidFill>
            </a:endParaRPr>
          </a:p>
          <a:p>
            <a:pPr algn="just"/>
            <a:endParaRPr lang="en-US" sz="2400" dirty="0">
              <a:solidFill>
                <a:schemeClr val="tx1"/>
              </a:solidFill>
            </a:endParaRPr>
          </a:p>
          <a:p>
            <a:pPr algn="just"/>
            <a:endParaRPr lang="en-US" sz="2400" dirty="0" smtClean="0">
              <a:solidFill>
                <a:schemeClr val="tx1"/>
              </a:solidFill>
            </a:endParaRPr>
          </a:p>
          <a:p>
            <a:pPr algn="just"/>
            <a:endParaRPr lang="en-US" sz="2400" dirty="0" smtClean="0">
              <a:solidFill>
                <a:schemeClr val="tx1"/>
              </a:solidFill>
            </a:endParaRPr>
          </a:p>
          <a:p>
            <a:pPr algn="just"/>
            <a:endParaRPr lang="en-US" sz="3200" dirty="0">
              <a:solidFill>
                <a:schemeClr val="tx1"/>
              </a:solidFill>
            </a:endParaRPr>
          </a:p>
        </p:txBody>
      </p:sp>
    </p:spTree>
    <p:extLst>
      <p:ext uri="{BB962C8B-B14F-4D97-AF65-F5344CB8AC3E}">
        <p14:creationId xmlns:p14="http://schemas.microsoft.com/office/powerpoint/2010/main" val="6544794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6548808</TotalTime>
  <Words>1199</Words>
  <Application>Microsoft Office PowerPoint</Application>
  <PresentationFormat>On-screen Show (4:3)</PresentationFormat>
  <Paragraphs>121</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dc:creator>
  <cp:lastModifiedBy>r</cp:lastModifiedBy>
  <cp:revision>63</cp:revision>
  <dcterms:created xsi:type="dcterms:W3CDTF">2007-12-31T18:17:54Z</dcterms:created>
  <dcterms:modified xsi:type="dcterms:W3CDTF">2020-07-01T00:33:13Z</dcterms:modified>
</cp:coreProperties>
</file>