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3" r:id="rId3"/>
    <p:sldId id="264" r:id="rId4"/>
    <p:sldId id="259" r:id="rId5"/>
    <p:sldId id="272" r:id="rId6"/>
    <p:sldId id="260" r:id="rId7"/>
    <p:sldId id="266" r:id="rId8"/>
    <p:sldId id="261" r:id="rId9"/>
    <p:sldId id="265" r:id="rId10"/>
    <p:sldId id="262" r:id="rId11"/>
    <p:sldId id="267" r:id="rId12"/>
    <p:sldId id="268" r:id="rId13"/>
    <p:sldId id="269" r:id="rId14"/>
    <p:sldId id="277" r:id="rId15"/>
    <p:sldId id="273" r:id="rId16"/>
    <p:sldId id="27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99"/>
    <a:srgbClr val="FFCC99"/>
    <a:srgbClr val="000099"/>
    <a:srgbClr val="FF3300"/>
    <a:srgbClr val="00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1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0F9D-761D-4595-B857-9DDE00D61BFD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D80-4820-4F31-8389-F604484D3D16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E580-E2BD-48EB-90F8-78ACFBED6F4C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FB7D-5480-4007-8634-9FC010C01D6B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239-0EA6-4E19-B5D3-6047FF71829A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698-E16B-430F-A38C-10B8171C5013}" type="datetime1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8C62-DA03-4465-A45E-0B155F6C4C3E}" type="datetime1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9F9-91DF-4661-BD90-7E331CDDD7A9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44C-20C5-4182-B2EE-32A577DE78FE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2A2B-6BF6-456E-8263-E8BE3689CE30}" type="datetime1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0572-208E-455E-A56E-35AD2F0A1108}" type="datetime1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8236-0ED8-42E7-A284-85AA9E9D2C30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31.jpg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" TargetMode="External"/><Relationship Id="rId5" Type="http://schemas.openxmlformats.org/officeDocument/2006/relationships/hyperlink" Target="http://www.google.com/" TargetMode="External"/><Relationship Id="rId4" Type="http://schemas.openxmlformats.org/officeDocument/2006/relationships/image" Target="../media/image17.gif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122-A834-4AC9-B481-608732064A6D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005224" y="80749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 rot="1398487">
            <a:off x="9982200" y="4712627"/>
            <a:ext cx="2028305" cy="1506774"/>
          </a:xfrm>
          <a:prstGeom prst="star32">
            <a:avLst/>
          </a:prstGeom>
          <a:gradFill flip="none" rotWithShape="1">
            <a:gsLst>
              <a:gs pos="46000">
                <a:srgbClr val="7030A0"/>
              </a:gs>
              <a:gs pos="42000">
                <a:srgbClr val="00B050"/>
              </a:gs>
              <a:gs pos="32000">
                <a:srgbClr val="FF0000"/>
              </a:gs>
              <a:gs pos="57000">
                <a:srgbClr val="006600"/>
              </a:gs>
              <a:gs pos="71000">
                <a:schemeClr val="tx1"/>
              </a:gs>
              <a:gs pos="61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1812776"/>
            <a:ext cx="7481454" cy="5438163"/>
          </a:xfrm>
          <a:prstGeom prst="star5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7536" y="487970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6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6"/>
                <a:tile tx="0" ty="0" sx="100000" sy="100000" flip="none" algn="tl"/>
              </a:blip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6310" y="448703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7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9580" y="367620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8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8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14074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7" grpId="0" animBg="1"/>
      <p:bldP spid="3" grpId="0"/>
      <p:bldP spid="3" grpId="1"/>
      <p:bldP spid="10" grpId="0"/>
      <p:bldP spid="10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34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0468" y="2308308"/>
            <a:ext cx="9066725" cy="192884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তিনি লোকটিকে কাছে ডাকলেন। তারপর পাখির বাসাটি রাখতে বললেন। তাকে দূরে সরে যেতে বললেন। লোকটি সরে গেল।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4AC9-A002-4B28-ABB7-E103C30862CF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73372" y="64958"/>
            <a:ext cx="2763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8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4" y="1080621"/>
            <a:ext cx="1526291" cy="1227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০৪মিনিট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153400" y="5011615"/>
            <a:ext cx="2702092" cy="1527297"/>
            <a:chOff x="3039232" y="2460568"/>
            <a:chExt cx="2702092" cy="218901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232" y="2460568"/>
              <a:ext cx="2702092" cy="2189019"/>
            </a:xfrm>
            <a:prstGeom prst="doubleWav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292192" y="2964638"/>
              <a:ext cx="2092239" cy="1108601"/>
            </a:xfrm>
            <a:prstGeom prst="doubleWave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sz="3600" dirty="0">
                  <a:solidFill>
                    <a:schemeClr val="bg1"/>
                  </a:solidFill>
                </a:rPr>
                <a:t>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16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F9AB-2069-4E02-95D9-80C60A4F3CF2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3055" y="358665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84" y="1374328"/>
            <a:ext cx="1781175" cy="1644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0072" y="3247579"/>
            <a:ext cx="8939397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তিনি লোকটিকে কাছে ডাকলেন। তারপর পাখির বাসাটি রাখতে বললেন। তাকে দূরে সরে যেতে বললেন। লোকটি সরে গেল।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10093934" y="4645427"/>
            <a:ext cx="2028305" cy="1506774"/>
          </a:xfrm>
          <a:prstGeom prst="star32">
            <a:avLst/>
          </a:prstGeom>
          <a:gradFill flip="none" rotWithShape="1">
            <a:gsLst>
              <a:gs pos="76106">
                <a:srgbClr val="009999"/>
              </a:gs>
              <a:gs pos="25000">
                <a:schemeClr val="accent6">
                  <a:lumMod val="40000"/>
                  <a:lumOff val="60000"/>
                </a:schemeClr>
              </a:gs>
              <a:gs pos="55000">
                <a:schemeClr val="accent6">
                  <a:lumMod val="40000"/>
                  <a:lumOff val="60000"/>
                </a:schemeClr>
              </a:gs>
              <a:gs pos="30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5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A848-8298-49F4-997D-A7B1058A456F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24289" y="1205977"/>
            <a:ext cx="6523123" cy="230642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6000" dirty="0" smtClean="0"/>
              <a:t>শিক্ষার্থীদের বোর্ড </a:t>
            </a:r>
            <a:r>
              <a:rPr lang="bn-BD" sz="6000" dirty="0" smtClean="0">
                <a:solidFill>
                  <a:srgbClr val="006600"/>
                </a:solidFill>
              </a:rPr>
              <a:t>ব্যবহারঃ</a:t>
            </a:r>
            <a:endParaRPr lang="en-US" sz="60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471" y="2811590"/>
            <a:ext cx="10475723" cy="337651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6600" dirty="0" smtClean="0"/>
              <a:t>একদিন,</a:t>
            </a:r>
            <a:r>
              <a:rPr lang="en-US" sz="6600" dirty="0" smtClean="0"/>
              <a:t> </a:t>
            </a:r>
            <a:r>
              <a:rPr lang="bn-BD" sz="6600" dirty="0" smtClean="0"/>
              <a:t>মহানবি, হযরত, মুহাম্মদ,</a:t>
            </a:r>
            <a:endParaRPr lang="en-US" sz="6600" dirty="0" smtClean="0"/>
          </a:p>
          <a:p>
            <a:r>
              <a:rPr lang="bn-BD" sz="6600" dirty="0" smtClean="0"/>
              <a:t> </a:t>
            </a:r>
            <a:r>
              <a:rPr lang="en-US" sz="6600" dirty="0" smtClean="0"/>
              <a:t>    </a:t>
            </a:r>
            <a:r>
              <a:rPr lang="bn-BD" sz="6600" dirty="0" smtClean="0"/>
              <a:t>পাখির, উড়ছে,</a:t>
            </a:r>
            <a:r>
              <a:rPr lang="en-US" sz="6600" dirty="0" smtClean="0"/>
              <a:t> </a:t>
            </a:r>
            <a:r>
              <a:rPr lang="bn-BD" sz="6600" dirty="0" smtClean="0"/>
              <a:t>নবিজি, দূরে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০৭ মিনিট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79567"/>
            <a:ext cx="2095500" cy="2095500"/>
          </a:xfrm>
          <a:prstGeom prst="rect">
            <a:avLst/>
          </a:prstGeom>
        </p:spPr>
      </p:pic>
      <p:sp>
        <p:nvSpPr>
          <p:cNvPr id="12" name="32-Point Star 11"/>
          <p:cNvSpPr/>
          <p:nvPr/>
        </p:nvSpPr>
        <p:spPr>
          <a:xfrm rot="2665926">
            <a:off x="9795103" y="4720138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76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BDB-C06E-452B-A870-00F07DB9D8BC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788998" y="180707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মহানবি (স) কাদের নিয়ে বসে আছেন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83548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 এমন সময় কে এলো 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883668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৩.বাসায় কয়টি ছানা 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7692043" y="188045"/>
            <a:ext cx="2028305" cy="1506774"/>
          </a:xfrm>
          <a:prstGeom prst="star32">
            <a:avLst/>
          </a:prstGeom>
          <a:gradFill flip="none" rotWithShape="1">
            <a:gsLst>
              <a:gs pos="79000">
                <a:srgbClr val="7030A0"/>
              </a:gs>
              <a:gs pos="23000">
                <a:srgbClr val="00B0F0"/>
              </a:gs>
              <a:gs pos="100000">
                <a:schemeClr val="tx1"/>
              </a:gs>
              <a:gs pos="69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8045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0939" y="4979395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৪. নবিজি কী দেখলেন 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6AE1-2D01-47BF-9FC8-BA9BE6ABCC5E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5512" y="340500"/>
            <a:ext cx="6272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(পাঠ ৪</a:t>
            </a:r>
            <a:r>
              <a:rPr lang="bn-BD" sz="6000" dirty="0" smtClean="0"/>
              <a:t>৪)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০৩মিনিট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153795" y="3941195"/>
            <a:ext cx="4724326" cy="2699590"/>
            <a:chOff x="8014337" y="3804771"/>
            <a:chExt cx="2574355" cy="1805706"/>
          </a:xfrm>
          <a:gradFill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41000">
                <a:srgbClr val="00B0F0"/>
              </a:gs>
              <a:gs pos="29000">
                <a:srgbClr val="7030A0"/>
              </a:gs>
              <a:gs pos="40000">
                <a:srgbClr val="00B050"/>
              </a:gs>
            </a:gsLst>
            <a:path path="circle">
              <a:fillToRect l="100000" t="100000"/>
            </a:path>
          </a:gradFill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37" y="3804771"/>
              <a:ext cx="2574355" cy="1805706"/>
            </a:xfrm>
            <a:prstGeom prst="irregularSeal1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8657603" y="4481112"/>
              <a:ext cx="1629576" cy="514673"/>
            </a:xfrm>
            <a:prstGeom prst="irregularSeal1">
              <a:avLst/>
            </a:prstGeom>
            <a:grp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53795" y="3458818"/>
            <a:ext cx="4717060" cy="3398570"/>
            <a:chOff x="-371361" y="388595"/>
            <a:chExt cx="3175462" cy="1928551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6600"/>
              </a:gs>
              <a:gs pos="32000">
                <a:srgbClr val="00CCFF"/>
              </a:gs>
              <a:gs pos="29000">
                <a:srgbClr val="7030A0"/>
              </a:gs>
              <a:gs pos="71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4" name="TextBox 23"/>
            <p:cNvSpPr txBox="1"/>
            <p:nvPr/>
          </p:nvSpPr>
          <p:spPr>
            <a:xfrm>
              <a:off x="-371361" y="388595"/>
              <a:ext cx="3175462" cy="1928551"/>
            </a:xfrm>
            <a:prstGeom prst="star6">
              <a:avLst/>
            </a:prstGeom>
            <a:grp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59" y="1095676"/>
              <a:ext cx="1077422" cy="514389"/>
            </a:xfrm>
            <a:prstGeom prst="star6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4435945" y="928760"/>
            <a:ext cx="74349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A50021"/>
                </a:solidFill>
              </a:rPr>
              <a:t>               পাঠ </a:t>
            </a:r>
            <a:r>
              <a:rPr lang="bn-BD" sz="3600" dirty="0">
                <a:solidFill>
                  <a:srgbClr val="A50021"/>
                </a:solidFill>
              </a:rPr>
              <a:t>৪৭</a:t>
            </a:r>
            <a:endParaRPr lang="en-US" sz="3600" dirty="0">
              <a:solidFill>
                <a:srgbClr val="A50021"/>
              </a:solidFill>
            </a:endParaRPr>
          </a:p>
          <a:p>
            <a:r>
              <a:rPr lang="bn-BD" sz="3600" dirty="0" smtClean="0">
                <a:solidFill>
                  <a:srgbClr val="FF0000"/>
                </a:solidFill>
              </a:rPr>
              <a:t>           মায়ের </a:t>
            </a:r>
            <a:r>
              <a:rPr lang="bn-BD" sz="3600" dirty="0">
                <a:solidFill>
                  <a:srgbClr val="FF0000"/>
                </a:solidFill>
              </a:rPr>
              <a:t>ভালোবাসা</a:t>
            </a:r>
          </a:p>
          <a:p>
            <a:r>
              <a:rPr lang="bn-BD" sz="2000" dirty="0"/>
              <a:t> </a:t>
            </a:r>
            <a:r>
              <a:rPr lang="bn-BD" sz="2400" dirty="0"/>
              <a:t>একদিন মহানবি হযরত মুহাম্মদ (স) সাথীদের নিয়ে বসে আছেন। এমন সময় একটি লোক এলো। হাতে একটি পাখির বাসা। বাসায় দুইটি ছানা।</a:t>
            </a:r>
            <a:r>
              <a:rPr lang="en-US" sz="2400" dirty="0"/>
              <a:t> </a:t>
            </a:r>
            <a:r>
              <a:rPr lang="bn-BD" sz="2400" dirty="0"/>
              <a:t>নবিজি দেখলেন, কাছেই মা পাখিটা উড়ছে। তিনি লোকটিকে কাছে ডাকলেন। তারপর পাখির বাসাটি রাখতে বললেন। তাকে দূরে সরে যেতে বললেন। লোকটি সরে গেল।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36583" y="809398"/>
            <a:ext cx="2555949" cy="1992134"/>
            <a:chOff x="5681592" y="2026339"/>
            <a:chExt cx="3121214" cy="2900502"/>
          </a:xfrm>
          <a:solidFill>
            <a:srgbClr val="FFCC99"/>
          </a:solidFill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592" y="2026339"/>
              <a:ext cx="3121214" cy="2771775"/>
            </a:xfrm>
            <a:prstGeom prst="rect">
              <a:avLst/>
            </a:prstGeom>
            <a:grpFill/>
          </p:spPr>
        </p:pic>
        <p:sp>
          <p:nvSpPr>
            <p:cNvPr id="17" name="Rectangle 16"/>
            <p:cNvSpPr/>
            <p:nvPr/>
          </p:nvSpPr>
          <p:spPr>
            <a:xfrm>
              <a:off x="7328848" y="2593074"/>
              <a:ext cx="1473958" cy="2333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95867" y="3343305"/>
              <a:ext cx="593460" cy="796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12" y="2980503"/>
            <a:ext cx="2007601" cy="15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16" grpId="0"/>
      <p:bldP spid="16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FF0-12EE-403C-9C96-0354EDEFF153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211" y="1264525"/>
            <a:ext cx="9845842" cy="5529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009999"/>
                </a:solidFill>
              </a:rPr>
              <a:t>পাঠ্যাংশঃ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“একদিন মহানবি... লোকটি সরে গেল।”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324884" y="2422715"/>
            <a:ext cx="4087802" cy="2775445"/>
            <a:chOff x="3112850" y="2423719"/>
            <a:chExt cx="4087802" cy="2775445"/>
          </a:xfrm>
        </p:grpSpPr>
        <p:grpSp>
          <p:nvGrpSpPr>
            <p:cNvPr id="10" name="Group 9"/>
            <p:cNvGrpSpPr/>
            <p:nvPr/>
          </p:nvGrpSpPr>
          <p:grpSpPr>
            <a:xfrm>
              <a:off x="3112850" y="2423719"/>
              <a:ext cx="4087802" cy="2775445"/>
              <a:chOff x="3789467" y="2981723"/>
              <a:chExt cx="3772667" cy="209185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9467" y="2981723"/>
                <a:ext cx="3734740" cy="209185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450514" y="3373954"/>
                <a:ext cx="2111620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  <a:scene3d>
                  <a:camera prst="isometricLeftDown"/>
                  <a:lightRig rig="threePt" dir="t"/>
                </a:scene3d>
              </a:bodyPr>
              <a:lstStyle/>
              <a:p>
                <a:r>
                  <a:rPr lang="bn-BD" sz="32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বাড়ির কাজঃ</a:t>
                </a:r>
                <a:endParaRPr lang="en-US" sz="3200" dirty="0">
                  <a:blipFill>
                    <a:blip r:embed="rId4"/>
                    <a:tile tx="0" ty="0" sx="100000" sy="100000" flip="none" algn="tl"/>
                  </a:blip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431021" y="3289609"/>
                <a:ext cx="2111620" cy="58477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bn-BD" sz="3200" dirty="0" smtClean="0">
                    <a:blipFill>
                      <a:blip r:embed="rId4"/>
                      <a:tile tx="0" ty="0" sx="100000" sy="100000" flip="none" algn="tl"/>
                    </a:blipFill>
                  </a:rPr>
                  <a:t>বাড়ির কাজঃ</a:t>
                </a:r>
                <a:endParaRPr lang="en-US" sz="3200" dirty="0">
                  <a:blipFill>
                    <a:blip r:embed="rId4"/>
                    <a:tile tx="0" ty="0" sx="100000" sy="100000" flip="none" algn="tl"/>
                  </a:blip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6" t="28601" r="14283" b="21729"/>
            <a:stretch/>
          </p:blipFill>
          <p:spPr>
            <a:xfrm>
              <a:off x="3666943" y="2832219"/>
              <a:ext cx="646570" cy="386788"/>
            </a:xfrm>
            <a:prstGeom prst="rect">
              <a:avLst/>
            </a:prstGeom>
          </p:spPr>
        </p:pic>
      </p:grpSp>
      <p:sp>
        <p:nvSpPr>
          <p:cNvPr id="13" name="32-Point Star 12"/>
          <p:cNvSpPr/>
          <p:nvPr/>
        </p:nvSpPr>
        <p:spPr>
          <a:xfrm>
            <a:off x="9067253" y="1325445"/>
            <a:ext cx="2028305" cy="1506774"/>
          </a:xfrm>
          <a:prstGeom prst="star32">
            <a:avLst/>
          </a:prstGeom>
          <a:gradFill flip="none" rotWithShape="1">
            <a:gsLst>
              <a:gs pos="56000">
                <a:schemeClr val="bg1"/>
              </a:gs>
              <a:gs pos="25000">
                <a:schemeClr val="accent6">
                  <a:lumMod val="40000"/>
                  <a:lumOff val="60000"/>
                </a:schemeClr>
              </a:gs>
              <a:gs pos="97000">
                <a:srgbClr val="7030A0"/>
              </a:gs>
              <a:gs pos="49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8600" y="2076111"/>
            <a:ext cx="5057651" cy="2970628"/>
            <a:chOff x="2958030" y="1752972"/>
            <a:chExt cx="7232031" cy="4267698"/>
          </a:xfrm>
        </p:grpSpPr>
        <p:sp>
          <p:nvSpPr>
            <p:cNvPr id="3" name="Rounded Rectangle 2"/>
            <p:cNvSpPr/>
            <p:nvPr/>
          </p:nvSpPr>
          <p:spPr>
            <a:xfrm>
              <a:off x="3465135" y="1860883"/>
              <a:ext cx="6173786" cy="405187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7" descr="tumblr_mz1f1neoiN1sm5kr4o1_500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030" y="1752972"/>
              <a:ext cx="7232031" cy="4267698"/>
            </a:xfrm>
            <a:prstGeom prst="star5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55380" y="1539201"/>
            <a:ext cx="9118708" cy="369180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ধন্যবাদ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9298521" y="4576104"/>
            <a:ext cx="1952844" cy="1478010"/>
          </a:xfrm>
          <a:prstGeom prst="star32">
            <a:avLst/>
          </a:prstGeom>
          <a:gradFill flip="none" rotWithShape="1">
            <a:gsLst>
              <a:gs pos="80000">
                <a:srgbClr val="7030A0"/>
              </a:gs>
              <a:gs pos="37000">
                <a:schemeClr val="accent4">
                  <a:lumMod val="0"/>
                  <a:lumOff val="100000"/>
                </a:schemeClr>
              </a:gs>
              <a:gs pos="84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FB501694-7064-4B2E-9B9C-A343F3F614B0}" type="datetime1">
              <a:rPr lang="en-US" smtClean="0"/>
              <a:t>7/1/2020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সময়ঃ  ০১ মিনিট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4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875593" y="606850"/>
            <a:ext cx="2408599" cy="2161309"/>
            <a:chOff x="4607758" y="-248114"/>
            <a:chExt cx="2829350" cy="21613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758" y="-248114"/>
              <a:ext cx="2829350" cy="2161309"/>
            </a:xfrm>
            <a:prstGeom prst="star32">
              <a:avLst/>
            </a:prstGeom>
            <a:gradFill flip="none" rotWithShape="1">
              <a:gsLst>
                <a:gs pos="80000">
                  <a:srgbClr val="003300"/>
                </a:gs>
                <a:gs pos="79000">
                  <a:schemeClr val="accent4">
                    <a:lumMod val="75000"/>
                  </a:schemeClr>
                </a:gs>
                <a:gs pos="27000">
                  <a:schemeClr val="tx1"/>
                </a:gs>
                <a:gs pos="21000">
                  <a:srgbClr val="7030A0"/>
                </a:gs>
                <a:gs pos="67000">
                  <a:srgbClr val="FFFF00"/>
                </a:gs>
                <a:gs pos="71000">
                  <a:srgbClr val="00B050"/>
                </a:gs>
                <a:gs pos="62000">
                  <a:srgbClr val="00FFFF"/>
                </a:gs>
                <a:gs pos="72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17" name="Rectangle 3"/>
            <p:cNvSpPr/>
            <p:nvPr/>
          </p:nvSpPr>
          <p:spPr>
            <a:xfrm>
              <a:off x="4976313" y="1342201"/>
              <a:ext cx="2092239" cy="570994"/>
            </a:xfrm>
            <a:prstGeom prst="star32">
              <a:avLst/>
            </a:prstGeom>
            <a:gradFill flip="none" rotWithShape="1">
              <a:gsLst>
                <a:gs pos="0">
                  <a:srgbClr val="00B050"/>
                </a:gs>
                <a:gs pos="74000">
                  <a:srgbClr val="7030A0"/>
                </a:gs>
                <a:gs pos="53000">
                  <a:srgbClr val="00FFFF"/>
                </a:gs>
                <a:gs pos="66000">
                  <a:srgbClr val="00B050"/>
                </a:gs>
              </a:gsLst>
              <a:lin ang="2700000" scaled="1"/>
              <a:tileRect/>
            </a:gradFill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20116488">
            <a:off x="3486969" y="2249039"/>
            <a:ext cx="5736165" cy="3139321"/>
            <a:chOff x="3809671" y="43670"/>
            <a:chExt cx="5736165" cy="3139321"/>
          </a:xfrm>
        </p:grpSpPr>
        <p:sp>
          <p:nvSpPr>
            <p:cNvPr id="9" name="TextBox 8"/>
            <p:cNvSpPr txBox="1"/>
            <p:nvPr/>
          </p:nvSpPr>
          <p:spPr>
            <a:xfrm>
              <a:off x="4461290" y="43670"/>
              <a:ext cx="50845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তথ্যপুঞ্জিঃ</a:t>
              </a:r>
            </a:p>
            <a:p>
              <a:r>
                <a:rPr lang="bn-BD" sz="3600" dirty="0" smtClean="0">
                  <a:hlinkClick r:id="rId5"/>
                </a:rPr>
                <a:t>www.google.com</a:t>
              </a:r>
              <a:endParaRPr lang="bn-BD" sz="3600" dirty="0" smtClean="0"/>
            </a:p>
            <a:p>
              <a:r>
                <a:rPr lang="bn-BD" sz="3600" dirty="0" smtClean="0">
                  <a:hlinkClick r:id="rId6"/>
                </a:rPr>
                <a:t>www.youtube.com</a:t>
              </a:r>
              <a:endParaRPr lang="bn-BD" sz="3600" dirty="0" smtClean="0"/>
            </a:p>
            <a:p>
              <a:r>
                <a:rPr lang="en-US" sz="3600" dirty="0" smtClean="0"/>
                <a:t>G</a:t>
              </a:r>
              <a:r>
                <a:rPr lang="bn-BD" sz="3600" dirty="0" smtClean="0"/>
                <a:t>oogle chrome`s image</a:t>
              </a:r>
              <a:r>
                <a:rPr lang="en-US" sz="3600" dirty="0" smtClean="0"/>
                <a:t>s</a:t>
              </a:r>
              <a:endParaRPr lang="bn-BD" sz="3600" dirty="0" smtClean="0"/>
            </a:p>
            <a:p>
              <a:r>
                <a:rPr lang="bn-BD" sz="3600" dirty="0" smtClean="0"/>
                <a:t>আমার বাংলা বই (প্রথম শ্রেণি)</a:t>
              </a:r>
            </a:p>
            <a:p>
              <a:r>
                <a:rPr lang="bn-BD" dirty="0" smtClean="0"/>
                <a:t>জাতীয় শিক্ষাক্রম ও পাঠ্যপুস্তক বোর্ড, বাংলাদেশ</a:t>
              </a:r>
              <a:endParaRPr lang="bn-BD" sz="3600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671" y="2178995"/>
              <a:ext cx="651617" cy="54689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B99-8F91-4A4D-A4F1-E2F840844DBD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17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 rot="19506231">
            <a:off x="3322664" y="2144531"/>
            <a:ext cx="6054786" cy="3351128"/>
          </a:xfrm>
          <a:prstGeom prst="cube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335617" y="2768159"/>
            <a:ext cx="3685923" cy="4031485"/>
            <a:chOff x="-221427" y="3763190"/>
            <a:chExt cx="2693323" cy="2396852"/>
          </a:xfrm>
          <a:gradFill flip="none" rotWithShape="1"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0">
                <a:srgbClr val="00B0F0"/>
              </a:gs>
              <a:gs pos="63000">
                <a:srgbClr val="7030A0"/>
              </a:gs>
              <a:gs pos="4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427" y="3763190"/>
              <a:ext cx="2693323" cy="2241838"/>
            </a:xfrm>
            <a:prstGeom prst="star5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2" name="Rectangle 21"/>
            <p:cNvSpPr/>
            <p:nvPr/>
          </p:nvSpPr>
          <p:spPr>
            <a:xfrm>
              <a:off x="121762" y="5105836"/>
              <a:ext cx="2092239" cy="1054206"/>
            </a:xfrm>
            <a:prstGeom prst="star5">
              <a:avLst/>
            </a:prstGeom>
            <a:grp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73425" y="0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417 L -0.53164 -0.01805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3A2-759F-41BB-8FCE-59F6B8195D5C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4891" y="1013197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9" y="1309301"/>
            <a:ext cx="1290558" cy="1214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82273" y="3082373"/>
            <a:ext cx="4140847" cy="3402134"/>
            <a:chOff x="5807231" y="1221180"/>
            <a:chExt cx="3175462" cy="21739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49" y="1933871"/>
              <a:ext cx="357627" cy="665578"/>
            </a:xfrm>
            <a:prstGeom prst="star32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807231" y="1221180"/>
              <a:ext cx="3175462" cy="2173908"/>
            </a:xfrm>
            <a:prstGeom prst="star32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438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B05-6DBD-4415-B3DB-3D9D550BBC24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929757"/>
            <a:ext cx="58828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মায়ের ভালোবাসা  । পাঠ্যাংশঃ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(“একদিন মহানবি...লোকটি সরে গেল।”)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 rot="8724412">
            <a:off x="9545386" y="3879669"/>
            <a:ext cx="2028305" cy="1506774"/>
          </a:xfrm>
          <a:prstGeom prst="star32">
            <a:avLst/>
          </a:prstGeom>
          <a:gradFill flip="none" rotWithShape="1">
            <a:gsLst>
              <a:gs pos="46000">
                <a:srgbClr val="009999"/>
              </a:gs>
              <a:gs pos="69000">
                <a:schemeClr val="tx1"/>
              </a:gs>
              <a:gs pos="40000">
                <a:srgbClr val="7030A0"/>
              </a:gs>
              <a:gs pos="49000">
                <a:srgbClr val="0070C0"/>
              </a:gs>
              <a:gs pos="50000">
                <a:schemeClr val="accent6">
                  <a:lumMod val="20000"/>
                  <a:lumOff val="80000"/>
                </a:schemeClr>
              </a:gs>
              <a:gs pos="41000">
                <a:srgbClr val="92D050"/>
              </a:gs>
              <a:gs pos="45000">
                <a:schemeClr val="bg1"/>
              </a:gs>
              <a:gs pos="32000">
                <a:srgbClr val="FF0000"/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86451" y="825467"/>
            <a:ext cx="4037347" cy="2249286"/>
            <a:chOff x="886451" y="825467"/>
            <a:chExt cx="4037347" cy="2249286"/>
          </a:xfrm>
        </p:grpSpPr>
        <p:grpSp>
          <p:nvGrpSpPr>
            <p:cNvPr id="12" name="Group 11"/>
            <p:cNvGrpSpPr/>
            <p:nvPr/>
          </p:nvGrpSpPr>
          <p:grpSpPr>
            <a:xfrm>
              <a:off x="886451" y="825467"/>
              <a:ext cx="4037347" cy="2249286"/>
              <a:chOff x="550694" y="1381973"/>
              <a:chExt cx="4037347" cy="224928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14"/>
              <a:stretch/>
            </p:blipFill>
            <p:spPr>
              <a:xfrm>
                <a:off x="550694" y="1381973"/>
                <a:ext cx="4037347" cy="224928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294879" y="1554684"/>
                <a:ext cx="129033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400" dirty="0">
                    <a:solidFill>
                      <a:srgbClr val="FF0000"/>
                    </a:solidFill>
                  </a:rPr>
                  <a:t> </a:t>
                </a:r>
                <a:r>
                  <a:rPr lang="bn-BD" sz="800" dirty="0">
                    <a:solidFill>
                      <a:srgbClr val="A50021"/>
                    </a:solidFill>
                  </a:rPr>
                  <a:t>পাঠ </a:t>
                </a:r>
                <a:r>
                  <a:rPr lang="bn-BD" sz="800" dirty="0" smtClean="0">
                    <a:solidFill>
                      <a:srgbClr val="A50021"/>
                    </a:solidFill>
                  </a:rPr>
                  <a:t>৪৭</a:t>
                </a:r>
                <a:endParaRPr lang="en-US" sz="800" dirty="0">
                  <a:solidFill>
                    <a:srgbClr val="A50021"/>
                  </a:solidFill>
                </a:endParaRPr>
              </a:p>
              <a:p>
                <a:r>
                  <a:rPr lang="bn-BD" sz="900" dirty="0" smtClean="0">
                    <a:solidFill>
                      <a:srgbClr val="FF0000"/>
                    </a:solidFill>
                  </a:rPr>
                  <a:t>মায়ের ভালোবাসা</a:t>
                </a:r>
              </a:p>
              <a:p>
                <a:r>
                  <a:rPr lang="bn-BD" sz="900" dirty="0" smtClean="0"/>
                  <a:t> </a:t>
                </a:r>
                <a:r>
                  <a:rPr lang="bn-BD" sz="800" dirty="0" smtClean="0"/>
                  <a:t>একদিন মহানবি হযরত মুহাম্মদ (স) সাথীদের নিয়ে বসে আছেন। এমন সময় একটি লোক এলো। হাতে একটি পাখির বাসা। বাসায় দুইটি ছানা।</a:t>
                </a:r>
                <a:r>
                  <a:rPr lang="en-US" sz="800" dirty="0" smtClean="0"/>
                  <a:t> </a:t>
                </a:r>
                <a:r>
                  <a:rPr lang="bn-BD" sz="800" dirty="0" smtClean="0"/>
                  <a:t>নবিজি দেখলেন, কাছেই মা পাখিটা উড়ছে। তিনি লোকটিকে কাছে ডাকলেন। তারপর পাখির বাসাটি রাখতে বললেন। তাকে দূরে সরে যেতে বললেন। লোকটি সরে গেল।</a:t>
                </a:r>
                <a:endParaRPr lang="bn-BD" sz="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69368" y="2021305"/>
                <a:ext cx="1469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আমার বাংলা বই</a:t>
                </a:r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766817" y="2453251"/>
                <a:ext cx="1074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শ্রেণিঃ প্রথম 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423110" y="2397261"/>
              <a:ext cx="931665" cy="153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" dirty="0" smtClean="0">
                  <a:latin typeface="NikoshBAN" pitchFamily="2" charset="0"/>
                  <a:cs typeface="NikoshBAN" pitchFamily="2" charset="0"/>
                </a:rPr>
                <a:t>জাতীয় শিক্ষাক্রম ও পাঠ্যপুস্তক বোর্ড, বাংলাদেশ </a:t>
              </a:r>
              <a:endParaRPr lang="bn-BD" sz="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953" y="2250018"/>
              <a:ext cx="449109" cy="408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02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0" grpId="0"/>
      <p:bldP spid="10" grpId="1"/>
      <p:bldP spid="6" grpId="0"/>
      <p:bldP spid="6" grpId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3433034"/>
            <a:ext cx="8671560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ছবিতে কী কী দেখতে পারছ?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85D7-CA23-4E31-8268-F7AC9CEBEE51}" type="datetime1">
              <a:rPr lang="en-US" smtClean="0"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71171" y="611835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4" name="32-Point Star 13"/>
          <p:cNvSpPr/>
          <p:nvPr/>
        </p:nvSpPr>
        <p:spPr>
          <a:xfrm>
            <a:off x="9784097" y="4952639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82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3" t="4840"/>
          <a:stretch/>
        </p:blipFill>
        <p:spPr>
          <a:xfrm>
            <a:off x="1780880" y="822960"/>
            <a:ext cx="2721999" cy="238182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707398" y="853040"/>
            <a:ext cx="2777204" cy="2433554"/>
            <a:chOff x="8603087" y="2730321"/>
            <a:chExt cx="1671856" cy="189247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0" t="6281" r="6485"/>
            <a:stretch/>
          </p:blipFill>
          <p:spPr>
            <a:xfrm>
              <a:off x="8603087" y="2730321"/>
              <a:ext cx="1661376" cy="189247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603087" y="2730321"/>
              <a:ext cx="380626" cy="5687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610600" y="4259159"/>
              <a:ext cx="1664343" cy="22174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0025" r="9465"/>
          <a:stretch/>
        </p:blipFill>
        <p:spPr>
          <a:xfrm>
            <a:off x="1543681" y="796501"/>
            <a:ext cx="3053981" cy="263653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740078" y="826572"/>
            <a:ext cx="3033247" cy="2606462"/>
            <a:chOff x="8545198" y="996768"/>
            <a:chExt cx="3033247" cy="295704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3" r="1941" b="14298"/>
            <a:stretch/>
          </p:blipFill>
          <p:spPr>
            <a:xfrm>
              <a:off x="8545198" y="996768"/>
              <a:ext cx="3033247" cy="295704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0263204" y="2673560"/>
              <a:ext cx="1267613" cy="12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4852441" y="2270785"/>
            <a:ext cx="2940944" cy="11097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398658" y="3526997"/>
            <a:ext cx="8568302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বলতো আমাদের পাঠ্যসূচি কী হতে পারে?</a:t>
            </a:r>
            <a:endParaRPr lang="en-US" sz="3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024760" y="728114"/>
            <a:ext cx="3366228" cy="2732833"/>
            <a:chOff x="5525037" y="2838562"/>
            <a:chExt cx="2751904" cy="208637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6" t="17093" r="9448" b="46541"/>
            <a:stretch/>
          </p:blipFill>
          <p:spPr>
            <a:xfrm>
              <a:off x="5525037" y="2838562"/>
              <a:ext cx="2687580" cy="2086377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550972" y="4526606"/>
              <a:ext cx="2725969" cy="397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 smtClean="0">
                  <a:solidFill>
                    <a:srgbClr val="FF0000"/>
                  </a:solidFill>
                </a:rPr>
                <a:t>মায়ের ভালোবাসা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167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4" grpId="0" animBg="1"/>
      <p:bldP spid="29" grpId="0" animBg="1"/>
      <p:bldP spid="29" grpId="1" animBg="1"/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370" y="1844240"/>
            <a:ext cx="57821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আমাদের দেশের নাম বলতে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96370" y="2516293"/>
            <a:ext cx="10682249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</a:t>
            </a:r>
            <a:r>
              <a:rPr lang="bn-BD" sz="3200" dirty="0" smtClean="0"/>
              <a:t>. শুদ্ধ উচ্চারণে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“একদিন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মহানবি...লোকটি সরে গেল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।”</a:t>
            </a:r>
            <a:r>
              <a:rPr lang="bn-BD" sz="3200" dirty="0"/>
              <a:t> অংশটুকু পাঠ করতে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76317" y="4031202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55613" y="1044395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96370" y="3203420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8EA4-0D13-4CF5-A7A5-5A840D24173E}" type="datetime1">
              <a:rPr lang="en-US" smtClean="0"/>
              <a:t>7/1/2020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866344" y="3369543"/>
            <a:ext cx="2408599" cy="2161309"/>
            <a:chOff x="4607758" y="-248114"/>
            <a:chExt cx="2829350" cy="21613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758" y="-248114"/>
              <a:ext cx="2829350" cy="2161309"/>
            </a:xfrm>
            <a:prstGeom prst="star32">
              <a:avLst/>
            </a:prstGeom>
            <a:gradFill flip="none" rotWithShape="1">
              <a:gsLst>
                <a:gs pos="80000">
                  <a:srgbClr val="003300"/>
                </a:gs>
                <a:gs pos="79000">
                  <a:schemeClr val="accent4">
                    <a:lumMod val="75000"/>
                  </a:schemeClr>
                </a:gs>
                <a:gs pos="27000">
                  <a:schemeClr val="tx1"/>
                </a:gs>
                <a:gs pos="21000">
                  <a:srgbClr val="7030A0"/>
                </a:gs>
                <a:gs pos="67000">
                  <a:srgbClr val="FFFF00"/>
                </a:gs>
                <a:gs pos="71000">
                  <a:srgbClr val="00B050"/>
                </a:gs>
                <a:gs pos="62000">
                  <a:srgbClr val="00FFFF"/>
                </a:gs>
                <a:gs pos="72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15" name="Rectangle 3"/>
            <p:cNvSpPr/>
            <p:nvPr/>
          </p:nvSpPr>
          <p:spPr>
            <a:xfrm>
              <a:off x="4976313" y="1342201"/>
              <a:ext cx="2092239" cy="570994"/>
            </a:xfrm>
            <a:prstGeom prst="star32">
              <a:avLst/>
            </a:prstGeom>
            <a:gradFill flip="none" rotWithShape="1">
              <a:gsLst>
                <a:gs pos="0">
                  <a:srgbClr val="00B050"/>
                </a:gs>
                <a:gs pos="74000">
                  <a:srgbClr val="7030A0"/>
                </a:gs>
                <a:gs pos="53000">
                  <a:srgbClr val="00FFFF"/>
                </a:gs>
                <a:gs pos="66000">
                  <a:srgbClr val="00B050"/>
                </a:gs>
              </a:gsLst>
              <a:lin ang="2700000" scaled="1"/>
              <a:tileRect/>
            </a:gradFill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96419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406" y="2250058"/>
            <a:ext cx="8925059" cy="158916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 একদিন মহানবি হযরত মুহাম্মদ (স) সাথীদের নিয়ে বসে আছেন। এমন সময় একটি লোক এলো।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188-4142-40C2-B363-EAD9DA9E6F15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6464" y="346758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27" y="1234395"/>
            <a:ext cx="999799" cy="826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911776" y="3422305"/>
            <a:ext cx="4140847" cy="3402134"/>
            <a:chOff x="5807231" y="1221180"/>
            <a:chExt cx="3175462" cy="21739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49" y="1933871"/>
              <a:ext cx="357627" cy="665578"/>
            </a:xfrm>
            <a:prstGeom prst="star32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07231" y="1221180"/>
              <a:ext cx="3175462" cy="2173908"/>
            </a:xfrm>
            <a:prstGeom prst="star32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217E-71F2-4F7D-A9A2-598A564D8CCA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9937" y="252984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59" y="1268648"/>
            <a:ext cx="1781175" cy="1644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7061" y="3061426"/>
            <a:ext cx="10206739" cy="175288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 একদিন মহানবি হযরত মুহাম্মদ (স) সাথীদের নিয়ে বসে আছেন। </a:t>
            </a:r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bn-BD" sz="3600" dirty="0" smtClean="0"/>
              <a:t>এমন </a:t>
            </a:r>
            <a:r>
              <a:rPr lang="bn-BD" sz="3600" dirty="0"/>
              <a:t>সময় একটি লোক এলো।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260790" y="4849576"/>
            <a:ext cx="2028305" cy="1506774"/>
          </a:xfrm>
          <a:prstGeom prst="star32">
            <a:avLst/>
          </a:prstGeom>
          <a:gradFill flip="none" rotWithShape="1">
            <a:gsLst>
              <a:gs pos="84000">
                <a:srgbClr val="53B7A4"/>
              </a:gs>
              <a:gs pos="47000">
                <a:schemeClr val="bg1"/>
              </a:gs>
              <a:gs pos="76000">
                <a:srgbClr val="7030A0"/>
              </a:gs>
              <a:gs pos="87000">
                <a:srgbClr val="7030A0"/>
              </a:gs>
              <a:gs pos="62000">
                <a:schemeClr val="tx2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2507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3668" y="2416310"/>
            <a:ext cx="6922243" cy="248562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হাতে একটি পাখির বাসা। বাসায় দুইটি ছানা।</a:t>
            </a:r>
          </a:p>
          <a:p>
            <a:r>
              <a:rPr lang="bn-BD" sz="3600" dirty="0"/>
              <a:t>নবিজি দেখলেন, কাছেই মা পাখিটা উড়ছে।</a:t>
            </a:r>
            <a:endParaRPr lang="bn-BD" sz="36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3713-260F-44A4-8D3F-27101C1CC081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47602" y="296940"/>
            <a:ext cx="3162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67" y="1312603"/>
            <a:ext cx="1233089" cy="1103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514347" y="4642338"/>
            <a:ext cx="2096111" cy="2079137"/>
            <a:chOff x="3534428" y="531177"/>
            <a:chExt cx="2829350" cy="216130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428" y="531177"/>
              <a:ext cx="2829350" cy="2161309"/>
            </a:xfrm>
            <a:prstGeom prst="pentagon">
              <a:avLst/>
            </a:prstGeom>
            <a:pattFill prst="diagBri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4039698" y="1822997"/>
              <a:ext cx="2092239" cy="646331"/>
            </a:xfrm>
            <a:prstGeom prst="pentagon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8791" y="346758"/>
            <a:ext cx="4034515" cy="2737994"/>
            <a:chOff x="5681592" y="2026339"/>
            <a:chExt cx="3121214" cy="2900502"/>
          </a:xfrm>
          <a:solidFill>
            <a:srgbClr val="FFCC99"/>
          </a:solidFill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592" y="2026339"/>
              <a:ext cx="3121214" cy="2771775"/>
            </a:xfrm>
            <a:prstGeom prst="rect">
              <a:avLst/>
            </a:prstGeom>
            <a:grpFill/>
          </p:spPr>
        </p:pic>
        <p:sp>
          <p:nvSpPr>
            <p:cNvPr id="15" name="Rectangle 14"/>
            <p:cNvSpPr/>
            <p:nvPr/>
          </p:nvSpPr>
          <p:spPr>
            <a:xfrm>
              <a:off x="7328848" y="2593074"/>
              <a:ext cx="1473958" cy="2333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5867" y="3343305"/>
              <a:ext cx="593460" cy="7960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21" y="361973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2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2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2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2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5BB3-F364-4BAD-BFD2-7A00B57F4D08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46811" y="345786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8" y="1371108"/>
            <a:ext cx="1781175" cy="1603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6428" y="2929621"/>
            <a:ext cx="6809067" cy="207310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হাতে একটি পাখির বাসা। বাসায় দুইটি ছানা।</a:t>
            </a:r>
          </a:p>
          <a:p>
            <a:r>
              <a:rPr lang="bn-BD" sz="3600" dirty="0"/>
              <a:t>নবিজি দেখলেন, কাছেই মা পাখিটা উড়ছে।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325495" y="5214701"/>
            <a:ext cx="2028305" cy="1506774"/>
          </a:xfrm>
          <a:prstGeom prst="star32">
            <a:avLst/>
          </a:prstGeom>
          <a:gradFill flip="none" rotWithShape="1">
            <a:gsLst>
              <a:gs pos="39000">
                <a:schemeClr val="bg1"/>
              </a:gs>
              <a:gs pos="100000">
                <a:schemeClr val="tx1"/>
              </a:gs>
              <a:gs pos="92000">
                <a:srgbClr val="7030A0"/>
              </a:gs>
              <a:gs pos="69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7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629</Words>
  <Application>Microsoft Office PowerPoint</Application>
  <PresentationFormat>Widescreen</PresentationFormat>
  <Paragraphs>162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NikoshLight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211</cp:revision>
  <dcterms:created xsi:type="dcterms:W3CDTF">2020-04-11T07:17:33Z</dcterms:created>
  <dcterms:modified xsi:type="dcterms:W3CDTF">2020-07-01T07:52:27Z</dcterms:modified>
</cp:coreProperties>
</file>