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8" r:id="rId14"/>
    <p:sldId id="265" r:id="rId15"/>
    <p:sldId id="269" r:id="rId16"/>
    <p:sldId id="270" r:id="rId17"/>
    <p:sldId id="271" r:id="rId18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9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4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7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4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9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8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7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6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F6DEBD1-0DA3-4089-9E13-493348E04A7D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BBBBD15-8B34-45C7-B337-7372D9AEE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376DBFF9-FCDD-4763-B275-50B478FE80D2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14"/>
            </a:avLst>
          </a:prstGeom>
          <a:solidFill>
            <a:srgbClr val="7030A0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endParaRPr lang="en-US" sz="18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CC33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22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45DF9B-613F-4AE8-924B-48BAD997AA03}"/>
              </a:ext>
            </a:extLst>
          </p:cNvPr>
          <p:cNvSpPr/>
          <p:nvPr/>
        </p:nvSpPr>
        <p:spPr>
          <a:xfrm>
            <a:off x="1970396" y="231717"/>
            <a:ext cx="6968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4B2C4-B20F-4CB6-9B96-2DC6EC47B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918" y="1296536"/>
            <a:ext cx="7274256" cy="4858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651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71D65F-E93A-48A7-BE6A-B5A1F37F9D7B}"/>
              </a:ext>
            </a:extLst>
          </p:cNvPr>
          <p:cNvSpPr/>
          <p:nvPr/>
        </p:nvSpPr>
        <p:spPr>
          <a:xfrm>
            <a:off x="2792720" y="461651"/>
            <a:ext cx="60356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>
              <a:defRPr/>
            </a:pPr>
            <a:r>
              <a:rPr lang="bn-IN" sz="40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 নতুন শব্দের অর্থ জেনে নেই      </a:t>
            </a:r>
            <a:endParaRPr lang="en-US" sz="40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6FC8C4-59B9-4865-9BA1-F6BE90075C5D}"/>
              </a:ext>
            </a:extLst>
          </p:cNvPr>
          <p:cNvSpPr/>
          <p:nvPr/>
        </p:nvSpPr>
        <p:spPr>
          <a:xfrm>
            <a:off x="2693726" y="2988004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ফেব্রুয়ারি- ইংরেজি ২য় মাসের নাম </a:t>
            </a:r>
          </a:p>
          <a:p>
            <a:pPr lvl="0" algn="ctr" defTabSz="914400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ফাল্গুন- বাংলা ১১তম মাসের নাম</a:t>
            </a:r>
          </a:p>
          <a:p>
            <a:pPr lvl="0" algn="ctr" defTabSz="914400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ঝরা- ঝরে পড়া</a:t>
            </a:r>
          </a:p>
          <a:p>
            <a:pPr lvl="0" algn="ctr" defTabSz="914400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গজিয়েছে- গজা বা উঠা বা জেগে উঠা   </a:t>
            </a:r>
          </a:p>
          <a:p>
            <a:pPr lvl="0" algn="ctr" defTabSz="914400">
              <a:defRPr/>
            </a:pPr>
            <a:r>
              <a:rPr lang="bn-IN" sz="36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72751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B0461D-F000-4689-87BB-4AD9EEB4592D}"/>
              </a:ext>
            </a:extLst>
          </p:cNvPr>
          <p:cNvSpPr/>
          <p:nvPr/>
        </p:nvSpPr>
        <p:spPr>
          <a:xfrm>
            <a:off x="4163193" y="257215"/>
            <a:ext cx="34243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>
              <a:defRPr/>
            </a:pPr>
            <a:r>
              <a:rPr lang="bn-IN" sz="5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  </a:t>
            </a:r>
            <a:endParaRPr lang="en-US" sz="54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08F8C5-517C-4E0E-8801-AC5BBCA85996}"/>
              </a:ext>
            </a:extLst>
          </p:cNvPr>
          <p:cNvSpPr/>
          <p:nvPr/>
        </p:nvSpPr>
        <p:spPr>
          <a:xfrm>
            <a:off x="1965278" y="5688182"/>
            <a:ext cx="7820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যুক্তবর্ন দিয়ে গঠিত শব্দযুক্ত বাক্য স্পষ্ট ও শুদ্ধভাবে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DD6DD-F7FE-4141-805B-14BF019E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36" y="1510028"/>
            <a:ext cx="5008728" cy="4039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65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842558-154E-4E38-86AB-44CD97B5C7C9}"/>
              </a:ext>
            </a:extLst>
          </p:cNvPr>
          <p:cNvSpPr/>
          <p:nvPr/>
        </p:nvSpPr>
        <p:spPr>
          <a:xfrm>
            <a:off x="2543602" y="379204"/>
            <a:ext cx="5715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298">
              <a:defRPr/>
            </a:pPr>
            <a:r>
              <a:rPr lang="bn-IN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যুক্তবর্ণগুলো চিনে ভেঙে লিখি ও নতুন শব্দ লিখি।      </a:t>
            </a:r>
            <a:endParaRPr lang="en-US" sz="40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05071-AEF3-496F-B262-374CEB34BE68}"/>
              </a:ext>
            </a:extLst>
          </p:cNvPr>
          <p:cNvSpPr/>
          <p:nvPr/>
        </p:nvSpPr>
        <p:spPr>
          <a:xfrm>
            <a:off x="2581134" y="3231585"/>
            <a:ext cx="5715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298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ফাল্গুন=   ল্গ-   ল + গ       বল্গা</a:t>
            </a:r>
          </a:p>
          <a:p>
            <a:pPr lvl="0" algn="ctr" defTabSz="914298">
              <a:defRPr/>
            </a:pPr>
            <a:r>
              <a:rPr lang="bn-IN" sz="36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ফেব্রুয়ারি=    ব্র-    ব + র     ফলা    </a:t>
            </a:r>
            <a:endParaRPr lang="en-US" sz="36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d45rt.gif">
            <a:extLst>
              <a:ext uri="{FF2B5EF4-FFF2-40B4-BE49-F238E27FC236}">
                <a16:creationId xmlns:a16="http://schemas.microsoft.com/office/drawing/2014/main" id="{A5AF13CB-64A7-4AEB-A557-33BFDEF424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1" y="1874860"/>
            <a:ext cx="2895600" cy="219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BC\Downloads\dfr45tg.gif">
            <a:extLst>
              <a:ext uri="{FF2B5EF4-FFF2-40B4-BE49-F238E27FC236}">
                <a16:creationId xmlns:a16="http://schemas.microsoft.com/office/drawing/2014/main" id="{2385A67D-7257-472E-B0BD-CE520F3115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87" y="1874859"/>
            <a:ext cx="3124200" cy="2190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8A6509C-AAFA-4077-B9BE-9F76E657C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67017" r="6283" b="16280"/>
          <a:stretch/>
        </p:blipFill>
        <p:spPr bwMode="auto">
          <a:xfrm>
            <a:off x="7583269" y="1874859"/>
            <a:ext cx="3185160" cy="2190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A9AC7F-BB62-4729-A878-AC3BF73C8466}"/>
              </a:ext>
            </a:extLst>
          </p:cNvPr>
          <p:cNvSpPr/>
          <p:nvPr/>
        </p:nvSpPr>
        <p:spPr>
          <a:xfrm>
            <a:off x="1352408" y="4612089"/>
            <a:ext cx="848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98"/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 ঝরে, নতুন পাতা গজায় কোন ঋতুতে?   বসন্ত ঋতুতে। </a:t>
            </a:r>
          </a:p>
          <a:p>
            <a:pPr lvl="0" algn="ctr" defTabSz="914298"/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এখানে কোন কোন ফুল দেখা যাচ্ছে?   শিমুল, কৃষ্ণচূড়া,পলাশ ফুল </a:t>
            </a:r>
          </a:p>
          <a:p>
            <a:pPr lvl="0" algn="ctr" defTabSz="914298"/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এগুলো কোন ঋতুতে ফোটে?   বসন্ত ঋতুতে ফোটে।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52D94C-D64F-483D-80E8-CB0551230DAF}"/>
              </a:ext>
            </a:extLst>
          </p:cNvPr>
          <p:cNvSpPr txBox="1"/>
          <p:nvPr/>
        </p:nvSpPr>
        <p:spPr>
          <a:xfrm>
            <a:off x="3386349" y="447316"/>
            <a:ext cx="4421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FBDE80-C150-48F2-AA4A-8491F2A012F9}"/>
              </a:ext>
            </a:extLst>
          </p:cNvPr>
          <p:cNvSpPr/>
          <p:nvPr/>
        </p:nvSpPr>
        <p:spPr>
          <a:xfrm>
            <a:off x="4356293" y="73729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8578BB-B798-409B-B3B1-09D59DE3C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33" y="1057154"/>
            <a:ext cx="7410733" cy="4238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0C1A3E-E578-463B-9360-9A421ED13E30}"/>
              </a:ext>
            </a:extLst>
          </p:cNvPr>
          <p:cNvSpPr/>
          <p:nvPr/>
        </p:nvSpPr>
        <p:spPr>
          <a:xfrm>
            <a:off x="1351128" y="5355426"/>
            <a:ext cx="917129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29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বিরাম চিহ্নের চিনে সাবলীলভাবে বাক্য ও চরণ লেখ। </a:t>
            </a:r>
          </a:p>
          <a:p>
            <a:pPr lvl="0" defTabSz="914298">
              <a:lnSpc>
                <a:spcPct val="150000"/>
              </a:lnSpc>
            </a:pPr>
            <a:endParaRPr lang="bn-IN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02455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5E9D3F-D6A9-4670-A237-6805ECDF6B49}"/>
              </a:ext>
            </a:extLst>
          </p:cNvPr>
          <p:cNvSpPr/>
          <p:nvPr/>
        </p:nvSpPr>
        <p:spPr>
          <a:xfrm>
            <a:off x="1410837" y="1760661"/>
            <a:ext cx="5715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কত সালে ভাষা আন্দোলন হয়েছিল? 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 ১৯২৫ খ)  ১৯৫৫  গ)  ১৯৫২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বসন্ত ঋতু কোন কোন মাস নিয়ে হয়? 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পৌষ ও মাঘ খ) ফাল্গুন ও চৈত্র গ) বৈশাখ ও জ্যৈষ্ঠ 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৩।ফেব্রুয়ারি মাসে কোন ফুল ফোটে? 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কদম  খ) শাপলা গ) পলাশ    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৪) শহীদ মিনার কাদের স্মরণে তৈরি হয়েছে?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ভাষা শহীদদের খ) মুক্তিযোদ্ধাদের গ) বীরশ্রেষ্ঠদের  </a:t>
            </a:r>
            <a:endParaRPr lang="en-US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14652-0831-4C13-A72E-F994ACB0AEE5}"/>
              </a:ext>
            </a:extLst>
          </p:cNvPr>
          <p:cNvSpPr/>
          <p:nvPr/>
        </p:nvSpPr>
        <p:spPr>
          <a:xfrm>
            <a:off x="4631589" y="354940"/>
            <a:ext cx="1648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3FA4D-2382-4D24-8B10-39CF8C15FC00}"/>
              </a:ext>
            </a:extLst>
          </p:cNvPr>
          <p:cNvSpPr txBox="1"/>
          <p:nvPr/>
        </p:nvSpPr>
        <p:spPr>
          <a:xfrm>
            <a:off x="8295897" y="2178067"/>
            <a:ext cx="1050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গ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AE05E-B3A6-4060-8167-D0927C01B643}"/>
              </a:ext>
            </a:extLst>
          </p:cNvPr>
          <p:cNvSpPr/>
          <p:nvPr/>
        </p:nvSpPr>
        <p:spPr>
          <a:xfrm>
            <a:off x="8236513" y="3028890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খ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D69205-67DB-4F8D-875C-ACEF1507B66C}"/>
              </a:ext>
            </a:extLst>
          </p:cNvPr>
          <p:cNvSpPr/>
          <p:nvPr/>
        </p:nvSpPr>
        <p:spPr>
          <a:xfrm>
            <a:off x="8265367" y="4074194"/>
            <a:ext cx="1043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খ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04A658-0E05-47CB-965D-F93C2FBBCA9D}"/>
              </a:ext>
            </a:extLst>
          </p:cNvPr>
          <p:cNvSpPr/>
          <p:nvPr/>
        </p:nvSpPr>
        <p:spPr>
          <a:xfrm>
            <a:off x="8236513" y="4975621"/>
            <a:ext cx="107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সমাধান- ক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F30540-53AA-4607-BB73-6CFA1A0B629F}"/>
              </a:ext>
            </a:extLst>
          </p:cNvPr>
          <p:cNvSpPr/>
          <p:nvPr/>
        </p:nvSpPr>
        <p:spPr>
          <a:xfrm>
            <a:off x="4287766" y="379484"/>
            <a:ext cx="2363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bn-IN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1B360-A722-4755-ABAA-7E4AAE65B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83" y="1337480"/>
            <a:ext cx="4557311" cy="4005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3A2176-A62D-4441-9A53-31B238EC10DA}"/>
              </a:ext>
            </a:extLst>
          </p:cNvPr>
          <p:cNvSpPr/>
          <p:nvPr/>
        </p:nvSpPr>
        <p:spPr>
          <a:xfrm>
            <a:off x="1724164" y="5832185"/>
            <a:ext cx="7981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defTabSz="914400">
              <a:buFont typeface="Wingdings" panose="05000000000000000000" pitchFamily="2" charset="2"/>
              <a:buChar char="q"/>
              <a:defRPr/>
            </a:pPr>
            <a:r>
              <a:rPr lang="bn-IN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শহিদ দিবস বা ভাষা দিবস কত তারিখ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6067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8EC8F1-9158-442F-A7A0-EFD39213044D}"/>
              </a:ext>
            </a:extLst>
          </p:cNvPr>
          <p:cNvSpPr/>
          <p:nvPr/>
        </p:nvSpPr>
        <p:spPr>
          <a:xfrm>
            <a:off x="4839600" y="256655"/>
            <a:ext cx="1750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E8BA2-8927-49D7-84FB-6756B6364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41" y="1473959"/>
            <a:ext cx="6892118" cy="4517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6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6B8E34-86F4-44A0-908A-43636859F024}"/>
              </a:ext>
            </a:extLst>
          </p:cNvPr>
          <p:cNvSpPr/>
          <p:nvPr/>
        </p:nvSpPr>
        <p:spPr>
          <a:xfrm>
            <a:off x="4710558" y="265745"/>
            <a:ext cx="2008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914400"/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7A05E-B6B6-4320-B97D-99EE3B134046}"/>
              </a:ext>
            </a:extLst>
          </p:cNvPr>
          <p:cNvSpPr/>
          <p:nvPr/>
        </p:nvSpPr>
        <p:spPr>
          <a:xfrm>
            <a:off x="814431" y="4447256"/>
            <a:ext cx="47243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ফেরদৌসী আক্তার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defTabSz="914400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 খান কান্দি সরঃপ্রাঃবি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lvl="0" defTabSz="914400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শিবচর,মাদারীপুর।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E8F4A-7182-420F-93FC-7906FA05DF83}"/>
              </a:ext>
            </a:extLst>
          </p:cNvPr>
          <p:cNvSpPr/>
          <p:nvPr/>
        </p:nvSpPr>
        <p:spPr>
          <a:xfrm>
            <a:off x="7586279" y="4230293"/>
            <a:ext cx="24151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bn-IN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তৃতীয় </a:t>
            </a:r>
            <a:endParaRPr lang="bn-BD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</a:t>
            </a:r>
            <a:endParaRPr lang="bn-BD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০৫                             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defTabSz="914400"/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5ABFD-1025-481A-B5B3-E18D10D4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49" y="1379692"/>
            <a:ext cx="2415140" cy="2731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89420-C5E6-44BC-A694-0C3CB070D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43" y="1379692"/>
            <a:ext cx="1136068" cy="4127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63E931-9A12-4B7B-938E-63A91083D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r="3648" b="3778"/>
          <a:stretch/>
        </p:blipFill>
        <p:spPr bwMode="auto">
          <a:xfrm>
            <a:off x="7736405" y="1379692"/>
            <a:ext cx="2415140" cy="266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5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286B26-0C06-40F0-9FD8-DEFE758174E5}"/>
              </a:ext>
            </a:extLst>
          </p:cNvPr>
          <p:cNvSpPr/>
          <p:nvPr/>
        </p:nvSpPr>
        <p:spPr>
          <a:xfrm>
            <a:off x="4166759" y="379765"/>
            <a:ext cx="2828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এসো কিছু ছবি দেখি।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936A1-2660-4338-955D-7539D44ECB9B}"/>
              </a:ext>
            </a:extLst>
          </p:cNvPr>
          <p:cNvSpPr/>
          <p:nvPr/>
        </p:nvSpPr>
        <p:spPr>
          <a:xfrm>
            <a:off x="4296983" y="379765"/>
            <a:ext cx="283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কিসের ছবি?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BC\Downloads\dyt76k.gif">
            <a:extLst>
              <a:ext uri="{FF2B5EF4-FFF2-40B4-BE49-F238E27FC236}">
                <a16:creationId xmlns:a16="http://schemas.microsoft.com/office/drawing/2014/main" id="{5AA55918-4AAC-457B-9710-FE6ABFEB72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54" y="1559820"/>
            <a:ext cx="41910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BC\Downloads\d456234.jpg">
            <a:extLst>
              <a:ext uri="{FF2B5EF4-FFF2-40B4-BE49-F238E27FC236}">
                <a16:creationId xmlns:a16="http://schemas.microsoft.com/office/drawing/2014/main" id="{57D3DA0B-EC02-4C9A-B5DB-ED204543E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4"/>
          <a:stretch/>
        </p:blipFill>
        <p:spPr bwMode="auto">
          <a:xfrm>
            <a:off x="1022446" y="1559820"/>
            <a:ext cx="4191000" cy="4022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18D72A-FAF7-406E-AAD5-5F26F4094353}"/>
              </a:ext>
            </a:extLst>
          </p:cNvPr>
          <p:cNvSpPr/>
          <p:nvPr/>
        </p:nvSpPr>
        <p:spPr>
          <a:xfrm>
            <a:off x="2208081" y="5756983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3922E5-3A9B-4BA0-9977-577FCE5F645F}"/>
              </a:ext>
            </a:extLst>
          </p:cNvPr>
          <p:cNvSpPr/>
          <p:nvPr/>
        </p:nvSpPr>
        <p:spPr>
          <a:xfrm>
            <a:off x="7133016" y="5756983"/>
            <a:ext cx="2605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ফাল্গুন মাসের দৃশ্য  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D9E76E-22BB-4EC4-BB59-6A6F3BB40F1A}"/>
              </a:ext>
            </a:extLst>
          </p:cNvPr>
          <p:cNvSpPr/>
          <p:nvPr/>
        </p:nvSpPr>
        <p:spPr>
          <a:xfrm>
            <a:off x="3295107" y="306022"/>
            <a:ext cx="4839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A56A8-5F63-469C-893C-C6FF7D44C3FB}"/>
              </a:ext>
            </a:extLst>
          </p:cNvPr>
          <p:cNvSpPr/>
          <p:nvPr/>
        </p:nvSpPr>
        <p:spPr>
          <a:xfrm>
            <a:off x="1488483" y="1229352"/>
            <a:ext cx="3233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98">
              <a:defRPr/>
            </a:pPr>
            <a:r>
              <a:rPr lang="bn-IN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‘ভাষা</a:t>
            </a:r>
          </a:p>
          <a:p>
            <a:pPr lvl="0" algn="ctr" defTabSz="914298">
              <a:defRPr/>
            </a:pPr>
            <a:r>
              <a:rPr lang="bn-IN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শহীদদের কথা’ </a:t>
            </a:r>
            <a:endParaRPr lang="en-US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D66967-C4F7-46E7-B9E0-96664F6EB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1" y="2661312"/>
            <a:ext cx="4839786" cy="3766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22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F240A2-29AC-49AE-A816-70D2A6D9BAF2}"/>
              </a:ext>
            </a:extLst>
          </p:cNvPr>
          <p:cNvSpPr/>
          <p:nvPr/>
        </p:nvSpPr>
        <p:spPr>
          <a:xfrm>
            <a:off x="4407993" y="251431"/>
            <a:ext cx="2122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1A4E2-780E-44C6-B5B8-CE381567D52D}"/>
              </a:ext>
            </a:extLst>
          </p:cNvPr>
          <p:cNvSpPr/>
          <p:nvPr/>
        </p:nvSpPr>
        <p:spPr>
          <a:xfrm>
            <a:off x="1081030" y="1290682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bn-IN" sz="3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B7C59-D658-4147-B572-BA3A18570373}"/>
              </a:ext>
            </a:extLst>
          </p:cNvPr>
          <p:cNvSpPr/>
          <p:nvPr/>
        </p:nvSpPr>
        <p:spPr>
          <a:xfrm>
            <a:off x="1533666" y="2233783"/>
            <a:ext cx="911158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298">
              <a:lnSpc>
                <a:spcPct val="150000"/>
              </a:lnSpc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 ও যুক্তবর্ন সহযোগে তৈরি শব্দ শুনে স্পষ্ট ও শুদ্ধভাবে বলতে পারবে;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914298">
              <a:lnSpc>
                <a:spcPct val="150000"/>
              </a:lnSpc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যুক্তবর্ন দিয়ে গঠিত শব্দযুক্ত বাক্য স্পষ্ট ও শুদ্ধভাবে লিখতে পারবে;</a:t>
            </a:r>
          </a:p>
          <a:p>
            <a:pPr defTabSz="914298">
              <a:lnSpc>
                <a:spcPct val="150000"/>
              </a:lnSpc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বিরাম চিহ্নের চিনে সাবলীলভাবে বাক্য ও চরণ পড়তে পারবে। </a:t>
            </a:r>
          </a:p>
          <a:p>
            <a:pPr defTabSz="914298">
              <a:lnSpc>
                <a:spcPct val="150000"/>
              </a:lnSpc>
            </a:pPr>
            <a:endParaRPr lang="bn-IN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914298"/>
            <a:endParaRPr lang="bn-IN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914298"/>
            <a:endParaRPr lang="bn-IN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g4534.jpg">
            <a:extLst>
              <a:ext uri="{FF2B5EF4-FFF2-40B4-BE49-F238E27FC236}">
                <a16:creationId xmlns:a16="http://schemas.microsoft.com/office/drawing/2014/main" id="{6BF7A1F5-8C5E-49B7-94FC-028A444B8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5" b="31474"/>
          <a:stretch/>
        </p:blipFill>
        <p:spPr bwMode="auto">
          <a:xfrm>
            <a:off x="2657615" y="1073532"/>
            <a:ext cx="6114761" cy="3566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0A40E6-D878-48B6-9589-CC46D279FEC2}"/>
              </a:ext>
            </a:extLst>
          </p:cNvPr>
          <p:cNvSpPr/>
          <p:nvPr/>
        </p:nvSpPr>
        <p:spPr>
          <a:xfrm>
            <a:off x="1712506" y="5321047"/>
            <a:ext cx="8004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নিজের জীবনের বিনিময়ে যারা আমাদের এই ভাষার সম্মান রক্ষা করেছেন তঁদের স্মৃতির জন্যই এই শহিদ মিনার। আজ আমরা সে সম্পর্কে পড়ব এবং জানব।     </a:t>
            </a:r>
            <a:endParaRPr lang="en-US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A347B-669D-41FB-85FF-0B36BC691B4B}"/>
              </a:ext>
            </a:extLst>
          </p:cNvPr>
          <p:cNvSpPr/>
          <p:nvPr/>
        </p:nvSpPr>
        <p:spPr>
          <a:xfrm>
            <a:off x="4619987" y="288436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এটা কিসের ছবি?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158A8-B363-46FC-88CB-24CEF435679C}"/>
              </a:ext>
            </a:extLst>
          </p:cNvPr>
          <p:cNvSpPr/>
          <p:nvPr/>
        </p:nvSpPr>
        <p:spPr>
          <a:xfrm>
            <a:off x="4220037" y="325476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এটা শহিদ মিনারের ছবি।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FA2346-81E0-4105-8811-628A0E22E596}"/>
              </a:ext>
            </a:extLst>
          </p:cNvPr>
          <p:cNvSpPr/>
          <p:nvPr/>
        </p:nvSpPr>
        <p:spPr>
          <a:xfrm>
            <a:off x="4805130" y="4736272"/>
            <a:ext cx="181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 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8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89C11-480F-4A34-9EBB-948A09D36CBF}"/>
              </a:ext>
            </a:extLst>
          </p:cNvPr>
          <p:cNvSpPr txBox="1"/>
          <p:nvPr/>
        </p:nvSpPr>
        <p:spPr>
          <a:xfrm>
            <a:off x="4322928" y="371880"/>
            <a:ext cx="2784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FF899-6AA0-49D5-9593-3FD0DCA79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018" y="1407593"/>
            <a:ext cx="6100549" cy="404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FAAC0E-25EB-4C9C-B123-826F00DABCAC}"/>
              </a:ext>
            </a:extLst>
          </p:cNvPr>
          <p:cNvSpPr/>
          <p:nvPr/>
        </p:nvSpPr>
        <p:spPr>
          <a:xfrm>
            <a:off x="1610436" y="5655123"/>
            <a:ext cx="8420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 ও যুক্তবর্ন সহযোগে তৈরি শব্দ শুনে স্পষ্ট ও শুদ্ধভাবে লেখ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\Downloads\vju765gg.jpg">
            <a:extLst>
              <a:ext uri="{FF2B5EF4-FFF2-40B4-BE49-F238E27FC236}">
                <a16:creationId xmlns:a16="http://schemas.microsoft.com/office/drawing/2014/main" id="{16DBAFBC-0BF3-4913-BB4A-7970B8A5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80" y="1954480"/>
            <a:ext cx="871051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5CA364-B7BD-4B06-8435-4D3ED1ECCE14}"/>
              </a:ext>
            </a:extLst>
          </p:cNvPr>
          <p:cNvSpPr/>
          <p:nvPr/>
        </p:nvSpPr>
        <p:spPr>
          <a:xfrm>
            <a:off x="3814506" y="351908"/>
            <a:ext cx="37190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298">
              <a:defRPr/>
            </a:pPr>
            <a:r>
              <a:rPr lang="bn-IN" sz="4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কাদের ছবি</a:t>
            </a:r>
          </a:p>
          <a:p>
            <a:pPr lvl="0" algn="ctr" defTabSz="914298">
              <a:defRPr/>
            </a:pPr>
            <a:endParaRPr lang="bn-IN" sz="32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F39A6A-6EB0-4E63-BED1-115FBB871EB2}"/>
              </a:ext>
            </a:extLst>
          </p:cNvPr>
          <p:cNvSpPr/>
          <p:nvPr/>
        </p:nvSpPr>
        <p:spPr>
          <a:xfrm>
            <a:off x="2857500" y="5428874"/>
            <a:ext cx="5715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298">
              <a:defRPr/>
            </a:pPr>
            <a:r>
              <a:rPr lang="bn-IN" sz="32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এগুলো ১৯৫২ সালের ভাষা আন্দোলনের বীর শহীদদের ছবি। </a:t>
            </a:r>
          </a:p>
        </p:txBody>
      </p:sp>
    </p:spTree>
    <p:extLst>
      <p:ext uri="{BB962C8B-B14F-4D97-AF65-F5344CB8AC3E}">
        <p14:creationId xmlns:p14="http://schemas.microsoft.com/office/powerpoint/2010/main" val="32156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BC\Downloads\ddh6.gif">
            <a:extLst>
              <a:ext uri="{FF2B5EF4-FFF2-40B4-BE49-F238E27FC236}">
                <a16:creationId xmlns:a16="http://schemas.microsoft.com/office/drawing/2014/main" id="{AEA3C3F2-13A1-4378-91F0-D1815670E0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2" y="1609962"/>
            <a:ext cx="4022680" cy="3535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051A8A-978C-4792-A618-45A56063FCAA}"/>
              </a:ext>
            </a:extLst>
          </p:cNvPr>
          <p:cNvSpPr/>
          <p:nvPr/>
        </p:nvSpPr>
        <p:spPr>
          <a:xfrm>
            <a:off x="5013848" y="1609962"/>
            <a:ext cx="5715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298">
              <a:defRPr/>
            </a:pPr>
            <a:endParaRPr lang="bn-IN" sz="28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১.উপরের ছবিটি কোন ঋতুর?  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২.কোন কোন মাস নিয়ে এই ঋতু? 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৩.এই ঋতুতে কি কি দেখা যায়?   </a:t>
            </a:r>
          </a:p>
          <a:p>
            <a:pPr lvl="0" algn="ctr" defTabSz="914298">
              <a:defRPr/>
            </a:pPr>
            <a:r>
              <a:rPr lang="bn-IN" sz="28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১.বসন্ত ঋতুর ,২.ফাল্গুন ও চৈত্র মাস নিয়ে এই ঋতু, ৩.বসন্ত একটি সুন্দর ঋতু,এই ঋতুতে সাদা মেঘ, গাছে গাছে ফুল-ফল দেখা যায়, পাখি, প্রজাপতি উড়তে দেখা যায়।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B1D75-3737-4A11-8763-B364EDEBCD42}"/>
              </a:ext>
            </a:extLst>
          </p:cNvPr>
          <p:cNvSpPr txBox="1"/>
          <p:nvPr/>
        </p:nvSpPr>
        <p:spPr>
          <a:xfrm>
            <a:off x="3848669" y="436728"/>
            <a:ext cx="363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 ও বল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3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456</Words>
  <Application>Microsoft Office PowerPoint</Application>
  <PresentationFormat>Custom</PresentationFormat>
  <Paragraphs>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2020-07-06T13:50:12Z</dcterms:created>
  <dcterms:modified xsi:type="dcterms:W3CDTF">2020-07-06T17:05:56Z</dcterms:modified>
</cp:coreProperties>
</file>