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media/image10.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2" r:id="rId4"/>
    <p:sldMasterId id="2147483744" r:id="rId5"/>
    <p:sldMasterId id="2147483756" r:id="rId6"/>
    <p:sldMasterId id="2147483768" r:id="rId7"/>
    <p:sldMasterId id="2147483780" r:id="rId8"/>
    <p:sldMasterId id="2147483793" r:id="rId9"/>
    <p:sldMasterId id="2147483806" r:id="rId10"/>
  </p:sldMasterIdLst>
  <p:sldIdLst>
    <p:sldId id="256" r:id="rId11"/>
    <p:sldId id="257" r:id="rId12"/>
    <p:sldId id="262" r:id="rId13"/>
    <p:sldId id="263" r:id="rId14"/>
    <p:sldId id="258" r:id="rId15"/>
    <p:sldId id="259" r:id="rId16"/>
    <p:sldId id="261" r:id="rId17"/>
    <p:sldId id="265" r:id="rId18"/>
    <p:sldId id="266" r:id="rId19"/>
    <p:sldId id="267" r:id="rId20"/>
    <p:sldId id="268" r:id="rId21"/>
    <p:sldId id="269" r:id="rId22"/>
    <p:sldId id="271" r:id="rId23"/>
    <p:sldId id="272" r:id="rId24"/>
    <p:sldId id="270" r:id="rId25"/>
    <p:sldId id="275"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4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 Uddin" userId="e12d8e31e8d791c6" providerId="LiveId" clId="{A0430742-7C16-4E01-AB37-F2B264F73F8C}"/>
    <pc:docChg chg="custSel modSld">
      <pc:chgData name="Mahi Uddin" userId="e12d8e31e8d791c6" providerId="LiveId" clId="{A0430742-7C16-4E01-AB37-F2B264F73F8C}" dt="2020-07-10T02:40:43.396" v="89" actId="1037"/>
      <pc:docMkLst>
        <pc:docMk/>
      </pc:docMkLst>
      <pc:sldChg chg="modSp mod">
        <pc:chgData name="Mahi Uddin" userId="e12d8e31e8d791c6" providerId="LiveId" clId="{A0430742-7C16-4E01-AB37-F2B264F73F8C}" dt="2020-07-10T02:35:07.376" v="32" actId="13822"/>
        <pc:sldMkLst>
          <pc:docMk/>
          <pc:sldMk cId="4257084091" sldId="256"/>
        </pc:sldMkLst>
        <pc:spChg chg="mod">
          <ac:chgData name="Mahi Uddin" userId="e12d8e31e8d791c6" providerId="LiveId" clId="{A0430742-7C16-4E01-AB37-F2B264F73F8C}" dt="2020-07-10T02:35:07.376" v="32" actId="13822"/>
          <ac:spMkLst>
            <pc:docMk/>
            <pc:sldMk cId="4257084091" sldId="256"/>
            <ac:spMk id="4" creationId="{00000000-0000-0000-0000-000000000000}"/>
          </ac:spMkLst>
        </pc:spChg>
        <pc:picChg chg="mod">
          <ac:chgData name="Mahi Uddin" userId="e12d8e31e8d791c6" providerId="LiveId" clId="{A0430742-7C16-4E01-AB37-F2B264F73F8C}" dt="2020-07-10T02:34:56.795" v="30" actId="14100"/>
          <ac:picMkLst>
            <pc:docMk/>
            <pc:sldMk cId="4257084091" sldId="256"/>
            <ac:picMk id="5" creationId="{00000000-0000-0000-0000-000000000000}"/>
          </ac:picMkLst>
        </pc:picChg>
      </pc:sldChg>
      <pc:sldChg chg="addSp delSp modSp mod delAnim">
        <pc:chgData name="Mahi Uddin" userId="e12d8e31e8d791c6" providerId="LiveId" clId="{A0430742-7C16-4E01-AB37-F2B264F73F8C}" dt="2020-07-10T02:36:52.590" v="51" actId="13822"/>
        <pc:sldMkLst>
          <pc:docMk/>
          <pc:sldMk cId="4095293038" sldId="257"/>
        </pc:sldMkLst>
        <pc:spChg chg="mod">
          <ac:chgData name="Mahi Uddin" userId="e12d8e31e8d791c6" providerId="LiveId" clId="{A0430742-7C16-4E01-AB37-F2B264F73F8C}" dt="2020-07-10T02:36:52.590" v="51" actId="13822"/>
          <ac:spMkLst>
            <pc:docMk/>
            <pc:sldMk cId="4095293038" sldId="257"/>
            <ac:spMk id="2" creationId="{00000000-0000-0000-0000-000000000000}"/>
          </ac:spMkLst>
        </pc:spChg>
        <pc:spChg chg="mod">
          <ac:chgData name="Mahi Uddin" userId="e12d8e31e8d791c6" providerId="LiveId" clId="{A0430742-7C16-4E01-AB37-F2B264F73F8C}" dt="2020-07-10T02:36:39.863" v="49" actId="1036"/>
          <ac:spMkLst>
            <pc:docMk/>
            <pc:sldMk cId="4095293038" sldId="257"/>
            <ac:spMk id="6" creationId="{00000000-0000-0000-0000-000000000000}"/>
          </ac:spMkLst>
        </pc:spChg>
        <pc:picChg chg="del">
          <ac:chgData name="Mahi Uddin" userId="e12d8e31e8d791c6" providerId="LiveId" clId="{A0430742-7C16-4E01-AB37-F2B264F73F8C}" dt="2020-07-10T02:35:19.135" v="33" actId="478"/>
          <ac:picMkLst>
            <pc:docMk/>
            <pc:sldMk cId="4095293038" sldId="257"/>
            <ac:picMk id="4" creationId="{00000000-0000-0000-0000-000000000000}"/>
          </ac:picMkLst>
        </pc:picChg>
        <pc:picChg chg="add mod">
          <ac:chgData name="Mahi Uddin" userId="e12d8e31e8d791c6" providerId="LiveId" clId="{A0430742-7C16-4E01-AB37-F2B264F73F8C}" dt="2020-07-10T02:36:34.650" v="44" actId="1076"/>
          <ac:picMkLst>
            <pc:docMk/>
            <pc:sldMk cId="4095293038" sldId="257"/>
            <ac:picMk id="5" creationId="{AA1F9DC3-EA77-4FB6-AE1B-261F58A7F023}"/>
          </ac:picMkLst>
        </pc:picChg>
      </pc:sldChg>
      <pc:sldChg chg="addSp modSp mod modAnim">
        <pc:chgData name="Mahi Uddin" userId="e12d8e31e8d791c6" providerId="LiveId" clId="{A0430742-7C16-4E01-AB37-F2B264F73F8C}" dt="2020-07-10T02:38:12.187" v="72" actId="1036"/>
        <pc:sldMkLst>
          <pc:docMk/>
          <pc:sldMk cId="2941461046" sldId="258"/>
        </pc:sldMkLst>
        <pc:spChg chg="mod">
          <ac:chgData name="Mahi Uddin" userId="e12d8e31e8d791c6" providerId="LiveId" clId="{A0430742-7C16-4E01-AB37-F2B264F73F8C}" dt="2020-07-10T02:37:20.211" v="54" actId="14100"/>
          <ac:spMkLst>
            <pc:docMk/>
            <pc:sldMk cId="2941461046" sldId="258"/>
            <ac:spMk id="2" creationId="{00000000-0000-0000-0000-000000000000}"/>
          </ac:spMkLst>
        </pc:spChg>
        <pc:spChg chg="mod">
          <ac:chgData name="Mahi Uddin" userId="e12d8e31e8d791c6" providerId="LiveId" clId="{A0430742-7C16-4E01-AB37-F2B264F73F8C}" dt="2020-07-10T02:37:40.058" v="59" actId="1076"/>
          <ac:spMkLst>
            <pc:docMk/>
            <pc:sldMk cId="2941461046" sldId="258"/>
            <ac:spMk id="5" creationId="{00000000-0000-0000-0000-000000000000}"/>
          </ac:spMkLst>
        </pc:spChg>
        <pc:spChg chg="mod">
          <ac:chgData name="Mahi Uddin" userId="e12d8e31e8d791c6" providerId="LiveId" clId="{A0430742-7C16-4E01-AB37-F2B264F73F8C}" dt="2020-07-10T02:38:03.700" v="61" actId="164"/>
          <ac:spMkLst>
            <pc:docMk/>
            <pc:sldMk cId="2941461046" sldId="258"/>
            <ac:spMk id="6" creationId="{00000000-0000-0000-0000-000000000000}"/>
          </ac:spMkLst>
        </pc:spChg>
        <pc:spChg chg="mod">
          <ac:chgData name="Mahi Uddin" userId="e12d8e31e8d791c6" providerId="LiveId" clId="{A0430742-7C16-4E01-AB37-F2B264F73F8C}" dt="2020-07-10T02:32:17.405" v="26" actId="1037"/>
          <ac:spMkLst>
            <pc:docMk/>
            <pc:sldMk cId="2941461046" sldId="258"/>
            <ac:spMk id="7" creationId="{00000000-0000-0000-0000-000000000000}"/>
          </ac:spMkLst>
        </pc:spChg>
        <pc:grpChg chg="add mod">
          <ac:chgData name="Mahi Uddin" userId="e12d8e31e8d791c6" providerId="LiveId" clId="{A0430742-7C16-4E01-AB37-F2B264F73F8C}" dt="2020-07-10T02:38:07.491" v="68" actId="1036"/>
          <ac:grpSpMkLst>
            <pc:docMk/>
            <pc:sldMk cId="2941461046" sldId="258"/>
            <ac:grpSpMk id="3" creationId="{531FE7F7-CBFD-49E9-951E-2D4819606F9D}"/>
          </ac:grpSpMkLst>
        </pc:grpChg>
        <pc:grpChg chg="mod">
          <ac:chgData name="Mahi Uddin" userId="e12d8e31e8d791c6" providerId="LiveId" clId="{A0430742-7C16-4E01-AB37-F2B264F73F8C}" dt="2020-07-10T02:38:03.700" v="61" actId="164"/>
          <ac:grpSpMkLst>
            <pc:docMk/>
            <pc:sldMk cId="2941461046" sldId="258"/>
            <ac:grpSpMk id="9" creationId="{00000000-0000-0000-0000-000000000000}"/>
          </ac:grpSpMkLst>
        </pc:grpChg>
        <pc:picChg chg="mod">
          <ac:chgData name="Mahi Uddin" userId="e12d8e31e8d791c6" providerId="LiveId" clId="{A0430742-7C16-4E01-AB37-F2B264F73F8C}" dt="2020-07-10T02:38:12.187" v="72" actId="1036"/>
          <ac:picMkLst>
            <pc:docMk/>
            <pc:sldMk cId="2941461046" sldId="258"/>
            <ac:picMk id="8" creationId="{00000000-0000-0000-0000-000000000000}"/>
          </ac:picMkLst>
        </pc:picChg>
      </pc:sldChg>
      <pc:sldChg chg="modSp mod">
        <pc:chgData name="Mahi Uddin" userId="e12d8e31e8d791c6" providerId="LiveId" clId="{A0430742-7C16-4E01-AB37-F2B264F73F8C}" dt="2020-07-10T02:40:43.396" v="89" actId="1037"/>
        <pc:sldMkLst>
          <pc:docMk/>
          <pc:sldMk cId="1582475154" sldId="270"/>
        </pc:sldMkLst>
        <pc:graphicFrameChg chg="mod modGraphic">
          <ac:chgData name="Mahi Uddin" userId="e12d8e31e8d791c6" providerId="LiveId" clId="{A0430742-7C16-4E01-AB37-F2B264F73F8C}" dt="2020-07-10T02:40:43.396" v="89" actId="1037"/>
          <ac:graphicFrameMkLst>
            <pc:docMk/>
            <pc:sldMk cId="1582475154" sldId="270"/>
            <ac:graphicFrameMk id="2" creationId="{00000000-0000-0000-0000-000000000000}"/>
          </ac:graphicFrameMkLst>
        </pc:graphicFrameChg>
      </pc:sldChg>
      <pc:sldChg chg="modSp mod">
        <pc:chgData name="Mahi Uddin" userId="e12d8e31e8d791c6" providerId="LiveId" clId="{A0430742-7C16-4E01-AB37-F2B264F73F8C}" dt="2020-07-10T02:40:02.751" v="81" actId="207"/>
        <pc:sldMkLst>
          <pc:docMk/>
          <pc:sldMk cId="3913042095" sldId="272"/>
        </pc:sldMkLst>
        <pc:spChg chg="mod">
          <ac:chgData name="Mahi Uddin" userId="e12d8e31e8d791c6" providerId="LiveId" clId="{A0430742-7C16-4E01-AB37-F2B264F73F8C}" dt="2020-07-10T02:39:45.789" v="78" actId="122"/>
          <ac:spMkLst>
            <pc:docMk/>
            <pc:sldMk cId="3913042095" sldId="272"/>
            <ac:spMk id="2" creationId="{00000000-0000-0000-0000-000000000000}"/>
          </ac:spMkLst>
        </pc:spChg>
        <pc:spChg chg="mod">
          <ac:chgData name="Mahi Uddin" userId="e12d8e31e8d791c6" providerId="LiveId" clId="{A0430742-7C16-4E01-AB37-F2B264F73F8C}" dt="2020-07-10T02:40:02.751" v="81" actId="207"/>
          <ac:spMkLst>
            <pc:docMk/>
            <pc:sldMk cId="3913042095" sldId="272"/>
            <ac:spMk id="4" creationId="{00000000-0000-0000-0000-000000000000}"/>
          </ac:spMkLst>
        </pc:spChg>
        <pc:graphicFrameChg chg="mod modGraphic">
          <ac:chgData name="Mahi Uddin" userId="e12d8e31e8d791c6" providerId="LiveId" clId="{A0430742-7C16-4E01-AB37-F2B264F73F8C}" dt="2020-07-10T02:39:35.481" v="76" actId="1036"/>
          <ac:graphicFrameMkLst>
            <pc:docMk/>
            <pc:sldMk cId="3913042095" sldId="272"/>
            <ac:graphicFrameMk id="3" creationId="{00000000-0000-0000-0000-000000000000}"/>
          </ac:graphicFrameMkLst>
        </pc:graphicFrameChg>
      </pc:sldChg>
      <pc:sldChg chg="modSp">
        <pc:chgData name="Mahi Uddin" userId="e12d8e31e8d791c6" providerId="LiveId" clId="{A0430742-7C16-4E01-AB37-F2B264F73F8C}" dt="2020-07-10T02:40:18.506" v="83" actId="2711"/>
        <pc:sldMkLst>
          <pc:docMk/>
          <pc:sldMk cId="2091350555" sldId="275"/>
        </pc:sldMkLst>
        <pc:graphicFrameChg chg="mod">
          <ac:chgData name="Mahi Uddin" userId="e12d8e31e8d791c6" providerId="LiveId" clId="{A0430742-7C16-4E01-AB37-F2B264F73F8C}" dt="2020-07-10T02:40:18.506" v="83" actId="2711"/>
          <ac:graphicFrameMkLst>
            <pc:docMk/>
            <pc:sldMk cId="2091350555" sldId="275"/>
            <ac:graphicFrameMk id="3" creationId="{00000000-0000-0000-0000-000000000000}"/>
          </ac:graphicFrameMkLst>
        </pc:graphicFrame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98C9C-D19F-4A05-9C08-39398A04EEB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E93F6B2-1D17-4F98-9CC7-9B7ABDE72A59}">
      <dgm:prSet phldrT="[Text]" custT="1"/>
      <dgm:spPr/>
      <dgm:t>
        <a:bodyPr/>
        <a:lstStyle/>
        <a:p>
          <a:r>
            <a:rPr lang="bn-IN" sz="2400" dirty="0">
              <a:latin typeface="NikoshBAN" pitchFamily="2" charset="0"/>
              <a:cs typeface="NikoshBAN" pitchFamily="2" charset="0"/>
            </a:rPr>
            <a:t>ব্যাংক সমন্বয় বিবরণীর সংজ্ঞা বলতে পারবে</a:t>
          </a:r>
          <a:endParaRPr lang="en-US" sz="2400" dirty="0">
            <a:latin typeface="NikoshBAN" pitchFamily="2" charset="0"/>
            <a:cs typeface="NikoshBAN" pitchFamily="2" charset="0"/>
          </a:endParaRPr>
        </a:p>
      </dgm:t>
    </dgm:pt>
    <dgm:pt modelId="{77658FB2-DD88-4E8A-BF80-F0EDAEDF84CA}" type="parTrans" cxnId="{3847FAC7-9A33-4167-AAB5-FE185592132F}">
      <dgm:prSet/>
      <dgm:spPr/>
      <dgm:t>
        <a:bodyPr/>
        <a:lstStyle/>
        <a:p>
          <a:endParaRPr lang="en-US">
            <a:latin typeface="NikoshBAN" pitchFamily="2" charset="0"/>
            <a:cs typeface="NikoshBAN" pitchFamily="2" charset="0"/>
          </a:endParaRPr>
        </a:p>
      </dgm:t>
    </dgm:pt>
    <dgm:pt modelId="{14FB8BEA-8838-47F6-8B13-A7E84ADB1F18}" type="sibTrans" cxnId="{3847FAC7-9A33-4167-AAB5-FE185592132F}">
      <dgm:prSet/>
      <dgm:spPr/>
      <dgm:t>
        <a:bodyPr/>
        <a:lstStyle/>
        <a:p>
          <a:endParaRPr lang="en-US">
            <a:latin typeface="NikoshBAN" pitchFamily="2" charset="0"/>
            <a:cs typeface="NikoshBAN" pitchFamily="2" charset="0"/>
          </a:endParaRPr>
        </a:p>
      </dgm:t>
    </dgm:pt>
    <dgm:pt modelId="{9F45659D-92E7-4E11-9C49-7164EE5067E5}">
      <dgm:prSet phldrT="[Text]" custT="1"/>
      <dgm:spPr/>
      <dgm:t>
        <a:bodyPr/>
        <a:lstStyle/>
        <a:p>
          <a:r>
            <a:rPr lang="bn-IN" sz="2400" dirty="0">
              <a:latin typeface="NikoshBAN" pitchFamily="2" charset="0"/>
              <a:cs typeface="NikoshBAN" pitchFamily="2" charset="0"/>
            </a:rPr>
            <a:t>নগদান বহির ব্যাংক জমা ও ব্যাংক বিবরণীর ব্যাংক জমার গরমিলের কারণ বলতে পরবে</a:t>
          </a:r>
          <a:endParaRPr lang="en-US" sz="2400" dirty="0">
            <a:latin typeface="NikoshBAN" pitchFamily="2" charset="0"/>
            <a:cs typeface="NikoshBAN" pitchFamily="2" charset="0"/>
          </a:endParaRPr>
        </a:p>
      </dgm:t>
    </dgm:pt>
    <dgm:pt modelId="{238624D8-4130-4A69-861B-904ABFAD21FA}" type="parTrans" cxnId="{CA36616B-6919-461C-9C3E-2C25036789B7}">
      <dgm:prSet/>
      <dgm:spPr/>
      <dgm:t>
        <a:bodyPr/>
        <a:lstStyle/>
        <a:p>
          <a:endParaRPr lang="en-US">
            <a:latin typeface="NikoshBAN" pitchFamily="2" charset="0"/>
            <a:cs typeface="NikoshBAN" pitchFamily="2" charset="0"/>
          </a:endParaRPr>
        </a:p>
      </dgm:t>
    </dgm:pt>
    <dgm:pt modelId="{73309E62-3228-4E14-9359-578FF22F30BA}" type="sibTrans" cxnId="{CA36616B-6919-461C-9C3E-2C25036789B7}">
      <dgm:prSet/>
      <dgm:spPr/>
      <dgm:t>
        <a:bodyPr/>
        <a:lstStyle/>
        <a:p>
          <a:endParaRPr lang="en-US">
            <a:latin typeface="NikoshBAN" pitchFamily="2" charset="0"/>
            <a:cs typeface="NikoshBAN" pitchFamily="2" charset="0"/>
          </a:endParaRPr>
        </a:p>
      </dgm:t>
    </dgm:pt>
    <dgm:pt modelId="{B50A2690-5530-41E8-B043-864D6A80C136}">
      <dgm:prSet/>
      <dgm:spPr/>
      <dgm:t>
        <a:bodyPr/>
        <a:lstStyle/>
        <a:p>
          <a:r>
            <a:rPr lang="bn-IN" dirty="0">
              <a:latin typeface="NikoshBAN" pitchFamily="2" charset="0"/>
              <a:cs typeface="NikoshBAN" pitchFamily="2" charset="0"/>
            </a:rPr>
            <a:t>ব্যাংক সমন্বয় বিবরণী প্রস্তুত করতে পরবে </a:t>
          </a:r>
          <a:endParaRPr lang="en-US" dirty="0">
            <a:latin typeface="NikoshBAN" pitchFamily="2" charset="0"/>
            <a:cs typeface="NikoshBAN" pitchFamily="2" charset="0"/>
          </a:endParaRPr>
        </a:p>
      </dgm:t>
    </dgm:pt>
    <dgm:pt modelId="{1DFB8D21-6903-4439-9AEF-87151D935EF6}" type="parTrans" cxnId="{BBFEBBD9-0388-4A96-9A3A-206FEFE466B0}">
      <dgm:prSet/>
      <dgm:spPr/>
      <dgm:t>
        <a:bodyPr/>
        <a:lstStyle/>
        <a:p>
          <a:endParaRPr lang="en-US">
            <a:latin typeface="NikoshBAN" pitchFamily="2" charset="0"/>
            <a:cs typeface="NikoshBAN" pitchFamily="2" charset="0"/>
          </a:endParaRPr>
        </a:p>
      </dgm:t>
    </dgm:pt>
    <dgm:pt modelId="{4272EFF8-9688-4AA8-8840-2D9943017C69}" type="sibTrans" cxnId="{BBFEBBD9-0388-4A96-9A3A-206FEFE466B0}">
      <dgm:prSet/>
      <dgm:spPr/>
      <dgm:t>
        <a:bodyPr/>
        <a:lstStyle/>
        <a:p>
          <a:endParaRPr lang="en-US">
            <a:latin typeface="NikoshBAN" pitchFamily="2" charset="0"/>
            <a:cs typeface="NikoshBAN" pitchFamily="2" charset="0"/>
          </a:endParaRPr>
        </a:p>
      </dgm:t>
    </dgm:pt>
    <dgm:pt modelId="{3E81CB4E-5F55-4464-9ED0-0ED043539436}" type="pres">
      <dgm:prSet presAssocID="{B1898C9C-D19F-4A05-9C08-39398A04EEB0}" presName="linear" presStyleCnt="0">
        <dgm:presLayoutVars>
          <dgm:dir/>
          <dgm:animLvl val="lvl"/>
          <dgm:resizeHandles val="exact"/>
        </dgm:presLayoutVars>
      </dgm:prSet>
      <dgm:spPr/>
    </dgm:pt>
    <dgm:pt modelId="{E76F3683-3DDC-4F80-85C9-77880B8DE40D}" type="pres">
      <dgm:prSet presAssocID="{CE93F6B2-1D17-4F98-9CC7-9B7ABDE72A59}" presName="parentLin" presStyleCnt="0"/>
      <dgm:spPr/>
    </dgm:pt>
    <dgm:pt modelId="{FD9DB0D0-C713-4DED-9B2A-012EFB9B0C62}" type="pres">
      <dgm:prSet presAssocID="{CE93F6B2-1D17-4F98-9CC7-9B7ABDE72A59}" presName="parentLeftMargin" presStyleLbl="node1" presStyleIdx="0" presStyleCnt="3"/>
      <dgm:spPr/>
    </dgm:pt>
    <dgm:pt modelId="{615EB605-4CE9-4B61-ABBD-2F982B2475B0}" type="pres">
      <dgm:prSet presAssocID="{CE93F6B2-1D17-4F98-9CC7-9B7ABDE72A59}" presName="parentText" presStyleLbl="node1" presStyleIdx="0" presStyleCnt="3" custScaleX="142857" custLinFactNeighborX="-63149">
        <dgm:presLayoutVars>
          <dgm:chMax val="0"/>
          <dgm:bulletEnabled val="1"/>
        </dgm:presLayoutVars>
      </dgm:prSet>
      <dgm:spPr/>
    </dgm:pt>
    <dgm:pt modelId="{274A2D95-18C8-463F-926A-6334DBF7AD4D}" type="pres">
      <dgm:prSet presAssocID="{CE93F6B2-1D17-4F98-9CC7-9B7ABDE72A59}" presName="negativeSpace" presStyleCnt="0"/>
      <dgm:spPr/>
    </dgm:pt>
    <dgm:pt modelId="{0D4F8DBE-54BD-4B0B-A29F-632FE081ACF3}" type="pres">
      <dgm:prSet presAssocID="{CE93F6B2-1D17-4F98-9CC7-9B7ABDE72A59}" presName="childText" presStyleLbl="conFgAcc1" presStyleIdx="0" presStyleCnt="3">
        <dgm:presLayoutVars>
          <dgm:bulletEnabled val="1"/>
        </dgm:presLayoutVars>
      </dgm:prSet>
      <dgm:spPr/>
    </dgm:pt>
    <dgm:pt modelId="{59266870-8F14-47B8-B133-136130AAE81C}" type="pres">
      <dgm:prSet presAssocID="{14FB8BEA-8838-47F6-8B13-A7E84ADB1F18}" presName="spaceBetweenRectangles" presStyleCnt="0"/>
      <dgm:spPr/>
    </dgm:pt>
    <dgm:pt modelId="{77B57112-1DAF-4BB0-B409-B5BD1D61240D}" type="pres">
      <dgm:prSet presAssocID="{9F45659D-92E7-4E11-9C49-7164EE5067E5}" presName="parentLin" presStyleCnt="0"/>
      <dgm:spPr/>
    </dgm:pt>
    <dgm:pt modelId="{2644D9E0-5C79-4E4E-B008-45F6DA93351D}" type="pres">
      <dgm:prSet presAssocID="{9F45659D-92E7-4E11-9C49-7164EE5067E5}" presName="parentLeftMargin" presStyleLbl="node1" presStyleIdx="0" presStyleCnt="3"/>
      <dgm:spPr/>
    </dgm:pt>
    <dgm:pt modelId="{BD6296F9-A5AB-4D27-9209-4DE3FAEC81C5}" type="pres">
      <dgm:prSet presAssocID="{9F45659D-92E7-4E11-9C49-7164EE5067E5}" presName="parentText" presStyleLbl="node1" presStyleIdx="1" presStyleCnt="3" custScaleX="142857" custScaleY="101980" custLinFactNeighborX="-63149">
        <dgm:presLayoutVars>
          <dgm:chMax val="0"/>
          <dgm:bulletEnabled val="1"/>
        </dgm:presLayoutVars>
      </dgm:prSet>
      <dgm:spPr/>
    </dgm:pt>
    <dgm:pt modelId="{6F2F5E84-0AFA-4DCA-9C53-F4D18EC85C87}" type="pres">
      <dgm:prSet presAssocID="{9F45659D-92E7-4E11-9C49-7164EE5067E5}" presName="negativeSpace" presStyleCnt="0"/>
      <dgm:spPr/>
    </dgm:pt>
    <dgm:pt modelId="{6B27471B-45D8-45D4-8E3A-40A0067BDBE3}" type="pres">
      <dgm:prSet presAssocID="{9F45659D-92E7-4E11-9C49-7164EE5067E5}" presName="childText" presStyleLbl="conFgAcc1" presStyleIdx="1" presStyleCnt="3">
        <dgm:presLayoutVars>
          <dgm:bulletEnabled val="1"/>
        </dgm:presLayoutVars>
      </dgm:prSet>
      <dgm:spPr/>
    </dgm:pt>
    <dgm:pt modelId="{5C84FD96-6AEE-490A-8E84-D5F0EC01C05D}" type="pres">
      <dgm:prSet presAssocID="{73309E62-3228-4E14-9359-578FF22F30BA}" presName="spaceBetweenRectangles" presStyleCnt="0"/>
      <dgm:spPr/>
    </dgm:pt>
    <dgm:pt modelId="{3CAC5A80-BAFE-48E0-AD21-9C4AF8E8BC19}" type="pres">
      <dgm:prSet presAssocID="{B50A2690-5530-41E8-B043-864D6A80C136}" presName="parentLin" presStyleCnt="0"/>
      <dgm:spPr/>
    </dgm:pt>
    <dgm:pt modelId="{0FDF2013-77D8-4481-AF5C-D9215B52BCD9}" type="pres">
      <dgm:prSet presAssocID="{B50A2690-5530-41E8-B043-864D6A80C136}" presName="parentLeftMargin" presStyleLbl="node1" presStyleIdx="1" presStyleCnt="3"/>
      <dgm:spPr/>
    </dgm:pt>
    <dgm:pt modelId="{753C2D24-4336-401C-BAA1-095D6FD0F883}" type="pres">
      <dgm:prSet presAssocID="{B50A2690-5530-41E8-B043-864D6A80C136}" presName="parentText" presStyleLbl="node1" presStyleIdx="2" presStyleCnt="3" custLinFactNeighborX="-64912" custLinFactNeighborY="-5984">
        <dgm:presLayoutVars>
          <dgm:chMax val="0"/>
          <dgm:bulletEnabled val="1"/>
        </dgm:presLayoutVars>
      </dgm:prSet>
      <dgm:spPr/>
    </dgm:pt>
    <dgm:pt modelId="{8F497092-BDDB-4CB7-A1CD-39FFD4372F13}" type="pres">
      <dgm:prSet presAssocID="{B50A2690-5530-41E8-B043-864D6A80C136}" presName="negativeSpace" presStyleCnt="0"/>
      <dgm:spPr/>
    </dgm:pt>
    <dgm:pt modelId="{6B797E03-299D-408D-8493-0F8965D47E52}" type="pres">
      <dgm:prSet presAssocID="{B50A2690-5530-41E8-B043-864D6A80C136}" presName="childText" presStyleLbl="conFgAcc1" presStyleIdx="2" presStyleCnt="3">
        <dgm:presLayoutVars>
          <dgm:bulletEnabled val="1"/>
        </dgm:presLayoutVars>
      </dgm:prSet>
      <dgm:spPr/>
    </dgm:pt>
  </dgm:ptLst>
  <dgm:cxnLst>
    <dgm:cxn modelId="{143B2A1F-4E18-4B01-8A23-65ADD16CC43E}" type="presOf" srcId="{CE93F6B2-1D17-4F98-9CC7-9B7ABDE72A59}" destId="{615EB605-4CE9-4B61-ABBD-2F982B2475B0}" srcOrd="1" destOrd="0" presId="urn:microsoft.com/office/officeart/2005/8/layout/list1"/>
    <dgm:cxn modelId="{D2641E40-995A-4CD0-A75D-D8F0A06AEAF8}" type="presOf" srcId="{9F45659D-92E7-4E11-9C49-7164EE5067E5}" destId="{BD6296F9-A5AB-4D27-9209-4DE3FAEC81C5}" srcOrd="1" destOrd="0" presId="urn:microsoft.com/office/officeart/2005/8/layout/list1"/>
    <dgm:cxn modelId="{3248E347-E6F4-4159-B6C7-59142987531A}" type="presOf" srcId="{B1898C9C-D19F-4A05-9C08-39398A04EEB0}" destId="{3E81CB4E-5F55-4464-9ED0-0ED043539436}" srcOrd="0" destOrd="0" presId="urn:microsoft.com/office/officeart/2005/8/layout/list1"/>
    <dgm:cxn modelId="{CA36616B-6919-461C-9C3E-2C25036789B7}" srcId="{B1898C9C-D19F-4A05-9C08-39398A04EEB0}" destId="{9F45659D-92E7-4E11-9C49-7164EE5067E5}" srcOrd="1" destOrd="0" parTransId="{238624D8-4130-4A69-861B-904ABFAD21FA}" sibTransId="{73309E62-3228-4E14-9359-578FF22F30BA}"/>
    <dgm:cxn modelId="{D4C06172-D196-482A-B42E-397352882F50}" type="presOf" srcId="{CE93F6B2-1D17-4F98-9CC7-9B7ABDE72A59}" destId="{FD9DB0D0-C713-4DED-9B2A-012EFB9B0C62}" srcOrd="0" destOrd="0" presId="urn:microsoft.com/office/officeart/2005/8/layout/list1"/>
    <dgm:cxn modelId="{7227B9B3-4206-435A-A276-9AF5CCD983CE}" type="presOf" srcId="{B50A2690-5530-41E8-B043-864D6A80C136}" destId="{0FDF2013-77D8-4481-AF5C-D9215B52BCD9}" srcOrd="0" destOrd="0" presId="urn:microsoft.com/office/officeart/2005/8/layout/list1"/>
    <dgm:cxn modelId="{3847FAC7-9A33-4167-AAB5-FE185592132F}" srcId="{B1898C9C-D19F-4A05-9C08-39398A04EEB0}" destId="{CE93F6B2-1D17-4F98-9CC7-9B7ABDE72A59}" srcOrd="0" destOrd="0" parTransId="{77658FB2-DD88-4E8A-BF80-F0EDAEDF84CA}" sibTransId="{14FB8BEA-8838-47F6-8B13-A7E84ADB1F18}"/>
    <dgm:cxn modelId="{FE5781CA-B0ED-461E-84F1-3FA93E3AFDFE}" type="presOf" srcId="{B50A2690-5530-41E8-B043-864D6A80C136}" destId="{753C2D24-4336-401C-BAA1-095D6FD0F883}" srcOrd="1" destOrd="0" presId="urn:microsoft.com/office/officeart/2005/8/layout/list1"/>
    <dgm:cxn modelId="{BBFEBBD9-0388-4A96-9A3A-206FEFE466B0}" srcId="{B1898C9C-D19F-4A05-9C08-39398A04EEB0}" destId="{B50A2690-5530-41E8-B043-864D6A80C136}" srcOrd="2" destOrd="0" parTransId="{1DFB8D21-6903-4439-9AEF-87151D935EF6}" sibTransId="{4272EFF8-9688-4AA8-8840-2D9943017C69}"/>
    <dgm:cxn modelId="{BBA210F9-3C67-4123-96F7-1015F3B21D20}" type="presOf" srcId="{9F45659D-92E7-4E11-9C49-7164EE5067E5}" destId="{2644D9E0-5C79-4E4E-B008-45F6DA93351D}" srcOrd="0" destOrd="0" presId="urn:microsoft.com/office/officeart/2005/8/layout/list1"/>
    <dgm:cxn modelId="{EB4A991F-FD28-43CC-A48F-58DD61D91394}" type="presParOf" srcId="{3E81CB4E-5F55-4464-9ED0-0ED043539436}" destId="{E76F3683-3DDC-4F80-85C9-77880B8DE40D}" srcOrd="0" destOrd="0" presId="urn:microsoft.com/office/officeart/2005/8/layout/list1"/>
    <dgm:cxn modelId="{E75A2A75-5B76-424F-9EB9-22B8B9302EDF}" type="presParOf" srcId="{E76F3683-3DDC-4F80-85C9-77880B8DE40D}" destId="{FD9DB0D0-C713-4DED-9B2A-012EFB9B0C62}" srcOrd="0" destOrd="0" presId="urn:microsoft.com/office/officeart/2005/8/layout/list1"/>
    <dgm:cxn modelId="{F118B140-A521-4C64-B6BC-BE9E20EAF38D}" type="presParOf" srcId="{E76F3683-3DDC-4F80-85C9-77880B8DE40D}" destId="{615EB605-4CE9-4B61-ABBD-2F982B2475B0}" srcOrd="1" destOrd="0" presId="urn:microsoft.com/office/officeart/2005/8/layout/list1"/>
    <dgm:cxn modelId="{8A723398-D0CF-41B5-93D2-D7970BAA7A74}" type="presParOf" srcId="{3E81CB4E-5F55-4464-9ED0-0ED043539436}" destId="{274A2D95-18C8-463F-926A-6334DBF7AD4D}" srcOrd="1" destOrd="0" presId="urn:microsoft.com/office/officeart/2005/8/layout/list1"/>
    <dgm:cxn modelId="{2A8AE119-6954-401B-89DF-122C79B97CE4}" type="presParOf" srcId="{3E81CB4E-5F55-4464-9ED0-0ED043539436}" destId="{0D4F8DBE-54BD-4B0B-A29F-632FE081ACF3}" srcOrd="2" destOrd="0" presId="urn:microsoft.com/office/officeart/2005/8/layout/list1"/>
    <dgm:cxn modelId="{F9C21EDD-0596-41B8-B18B-B1923987A8CA}" type="presParOf" srcId="{3E81CB4E-5F55-4464-9ED0-0ED043539436}" destId="{59266870-8F14-47B8-B133-136130AAE81C}" srcOrd="3" destOrd="0" presId="urn:microsoft.com/office/officeart/2005/8/layout/list1"/>
    <dgm:cxn modelId="{1180DF95-B493-46EF-A864-F23E81601D07}" type="presParOf" srcId="{3E81CB4E-5F55-4464-9ED0-0ED043539436}" destId="{77B57112-1DAF-4BB0-B409-B5BD1D61240D}" srcOrd="4" destOrd="0" presId="urn:microsoft.com/office/officeart/2005/8/layout/list1"/>
    <dgm:cxn modelId="{4995C606-8EF2-4EC3-8995-C5A618B616DC}" type="presParOf" srcId="{77B57112-1DAF-4BB0-B409-B5BD1D61240D}" destId="{2644D9E0-5C79-4E4E-B008-45F6DA93351D}" srcOrd="0" destOrd="0" presId="urn:microsoft.com/office/officeart/2005/8/layout/list1"/>
    <dgm:cxn modelId="{0F5316B5-3027-4C85-87B2-6D494E75A9AD}" type="presParOf" srcId="{77B57112-1DAF-4BB0-B409-B5BD1D61240D}" destId="{BD6296F9-A5AB-4D27-9209-4DE3FAEC81C5}" srcOrd="1" destOrd="0" presId="urn:microsoft.com/office/officeart/2005/8/layout/list1"/>
    <dgm:cxn modelId="{3D3FE763-0511-432D-A158-AC6156E3AD91}" type="presParOf" srcId="{3E81CB4E-5F55-4464-9ED0-0ED043539436}" destId="{6F2F5E84-0AFA-4DCA-9C53-F4D18EC85C87}" srcOrd="5" destOrd="0" presId="urn:microsoft.com/office/officeart/2005/8/layout/list1"/>
    <dgm:cxn modelId="{19FBA7D9-DE80-4C98-824F-D8E6D4BB028D}" type="presParOf" srcId="{3E81CB4E-5F55-4464-9ED0-0ED043539436}" destId="{6B27471B-45D8-45D4-8E3A-40A0067BDBE3}" srcOrd="6" destOrd="0" presId="urn:microsoft.com/office/officeart/2005/8/layout/list1"/>
    <dgm:cxn modelId="{235FA5AA-93C9-43C4-B794-9769DC37A634}" type="presParOf" srcId="{3E81CB4E-5F55-4464-9ED0-0ED043539436}" destId="{5C84FD96-6AEE-490A-8E84-D5F0EC01C05D}" srcOrd="7" destOrd="0" presId="urn:microsoft.com/office/officeart/2005/8/layout/list1"/>
    <dgm:cxn modelId="{E1EECB63-8480-430A-862C-02888E789D57}" type="presParOf" srcId="{3E81CB4E-5F55-4464-9ED0-0ED043539436}" destId="{3CAC5A80-BAFE-48E0-AD21-9C4AF8E8BC19}" srcOrd="8" destOrd="0" presId="urn:microsoft.com/office/officeart/2005/8/layout/list1"/>
    <dgm:cxn modelId="{544A695A-62AD-4374-8777-4C9FB7B91DB3}" type="presParOf" srcId="{3CAC5A80-BAFE-48E0-AD21-9C4AF8E8BC19}" destId="{0FDF2013-77D8-4481-AF5C-D9215B52BCD9}" srcOrd="0" destOrd="0" presId="urn:microsoft.com/office/officeart/2005/8/layout/list1"/>
    <dgm:cxn modelId="{D2C4BF8C-1DDA-425F-B48D-28AFC666A3E5}" type="presParOf" srcId="{3CAC5A80-BAFE-48E0-AD21-9C4AF8E8BC19}" destId="{753C2D24-4336-401C-BAA1-095D6FD0F883}" srcOrd="1" destOrd="0" presId="urn:microsoft.com/office/officeart/2005/8/layout/list1"/>
    <dgm:cxn modelId="{FA15AB30-6183-4BC7-84EB-803E1BAF930D}" type="presParOf" srcId="{3E81CB4E-5F55-4464-9ED0-0ED043539436}" destId="{8F497092-BDDB-4CB7-A1CD-39FFD4372F13}" srcOrd="9" destOrd="0" presId="urn:microsoft.com/office/officeart/2005/8/layout/list1"/>
    <dgm:cxn modelId="{E0964291-3680-4FDE-84AB-FB486DDF1058}" type="presParOf" srcId="{3E81CB4E-5F55-4464-9ED0-0ED043539436}" destId="{6B797E03-299D-408D-8493-0F8965D47E5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62B35-7303-428C-9D23-915067724771}"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en-US"/>
        </a:p>
      </dgm:t>
    </dgm:pt>
    <dgm:pt modelId="{1EDF242E-6C44-46CB-8039-F05492481A70}">
      <dgm:prSet custT="1"/>
      <dgm:spPr/>
      <dgm:t>
        <a:bodyPr/>
        <a:lstStyle/>
        <a:p>
          <a:pPr rtl="0"/>
          <a:r>
            <a:rPr lang="bn-IN" sz="3200" dirty="0">
              <a:latin typeface="NikoshBAN" pitchFamily="2" charset="0"/>
              <a:cs typeface="NikoshBAN" pitchFamily="2" charset="0"/>
            </a:rPr>
            <a:t>কোন ব্যক্তি বা প্রতিষ্ঠানের ব্যাংক সংক্রান্ত লেনদেনের জন্য নিজের কাছে রক্ষিত নগদান বহি এবং ব্যাংকে সংরক্ষিত ব্যাংক বিবরণীর জেরের গরমিল নিরসন করার জন্য যে বিবরণী প্রস্তুত করা হয় তাকে ব্যাংক সমন্বয় বিবরণী বলে।</a:t>
          </a:r>
          <a:endParaRPr lang="en-US" sz="3200" dirty="0">
            <a:latin typeface="NikoshBAN" pitchFamily="2" charset="0"/>
            <a:cs typeface="NikoshBAN" pitchFamily="2" charset="0"/>
          </a:endParaRPr>
        </a:p>
      </dgm:t>
    </dgm:pt>
    <dgm:pt modelId="{8A37F312-7164-4F08-B6BE-C600971803EB}" type="parTrans" cxnId="{856AECB1-B4FA-4618-A90D-5C61C43E9B08}">
      <dgm:prSet/>
      <dgm:spPr/>
      <dgm:t>
        <a:bodyPr/>
        <a:lstStyle/>
        <a:p>
          <a:endParaRPr lang="en-US"/>
        </a:p>
      </dgm:t>
    </dgm:pt>
    <dgm:pt modelId="{37B8FCC5-0978-499C-8790-9AAFBC8920E3}" type="sibTrans" cxnId="{856AECB1-B4FA-4618-A90D-5C61C43E9B08}">
      <dgm:prSet/>
      <dgm:spPr/>
      <dgm:t>
        <a:bodyPr/>
        <a:lstStyle/>
        <a:p>
          <a:endParaRPr lang="en-US"/>
        </a:p>
      </dgm:t>
    </dgm:pt>
    <dgm:pt modelId="{8B2D6767-A2CA-4B93-BE9C-8F2C1263C934}" type="pres">
      <dgm:prSet presAssocID="{5EB62B35-7303-428C-9D23-915067724771}" presName="linearFlow" presStyleCnt="0">
        <dgm:presLayoutVars>
          <dgm:dir/>
          <dgm:resizeHandles val="exact"/>
        </dgm:presLayoutVars>
      </dgm:prSet>
      <dgm:spPr/>
    </dgm:pt>
    <dgm:pt modelId="{2312CA5C-B3D6-4C4A-870D-9174BDB0637C}" type="pres">
      <dgm:prSet presAssocID="{1EDF242E-6C44-46CB-8039-F05492481A70}" presName="composite" presStyleCnt="0"/>
      <dgm:spPr/>
    </dgm:pt>
    <dgm:pt modelId="{64260041-BA69-4F37-9F2A-E176259478B2}" type="pres">
      <dgm:prSet presAssocID="{1EDF242E-6C44-46CB-8039-F05492481A70}" presName="imgShp" presStyleLbl="fgImgPlace1" presStyleIdx="0" presStyleCnt="1" custScaleX="89816" custScaleY="90355" custLinFactNeighborX="-1117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EBD0673F-68C5-45B5-96C9-B144C0CD57C4}" type="pres">
      <dgm:prSet presAssocID="{1EDF242E-6C44-46CB-8039-F05492481A70}" presName="txShp" presStyleLbl="node1" presStyleIdx="0" presStyleCnt="1" custScaleX="141896" custScaleY="116086" custLinFactNeighborX="4205">
        <dgm:presLayoutVars>
          <dgm:bulletEnabled val="1"/>
        </dgm:presLayoutVars>
      </dgm:prSet>
      <dgm:spPr/>
    </dgm:pt>
  </dgm:ptLst>
  <dgm:cxnLst>
    <dgm:cxn modelId="{85702816-70C4-4B8F-9A3E-04A265B617F1}" type="presOf" srcId="{5EB62B35-7303-428C-9D23-915067724771}" destId="{8B2D6767-A2CA-4B93-BE9C-8F2C1263C934}" srcOrd="0" destOrd="0" presId="urn:microsoft.com/office/officeart/2005/8/layout/vList3"/>
    <dgm:cxn modelId="{2ED06239-4A65-4C29-A953-3E28417C8BFB}" type="presOf" srcId="{1EDF242E-6C44-46CB-8039-F05492481A70}" destId="{EBD0673F-68C5-45B5-96C9-B144C0CD57C4}" srcOrd="0" destOrd="0" presId="urn:microsoft.com/office/officeart/2005/8/layout/vList3"/>
    <dgm:cxn modelId="{856AECB1-B4FA-4618-A90D-5C61C43E9B08}" srcId="{5EB62B35-7303-428C-9D23-915067724771}" destId="{1EDF242E-6C44-46CB-8039-F05492481A70}" srcOrd="0" destOrd="0" parTransId="{8A37F312-7164-4F08-B6BE-C600971803EB}" sibTransId="{37B8FCC5-0978-499C-8790-9AAFBC8920E3}"/>
    <dgm:cxn modelId="{2D0E4054-D5A4-4960-93C5-1696A930C9FA}" type="presParOf" srcId="{8B2D6767-A2CA-4B93-BE9C-8F2C1263C934}" destId="{2312CA5C-B3D6-4C4A-870D-9174BDB0637C}" srcOrd="0" destOrd="0" presId="urn:microsoft.com/office/officeart/2005/8/layout/vList3"/>
    <dgm:cxn modelId="{371EA6B8-80FB-4CED-866B-9FE96B87B06B}" type="presParOf" srcId="{2312CA5C-B3D6-4C4A-870D-9174BDB0637C}" destId="{64260041-BA69-4F37-9F2A-E176259478B2}" srcOrd="0" destOrd="0" presId="urn:microsoft.com/office/officeart/2005/8/layout/vList3"/>
    <dgm:cxn modelId="{0D05A884-7970-4845-907E-64B9BB936D1F}" type="presParOf" srcId="{2312CA5C-B3D6-4C4A-870D-9174BDB0637C}" destId="{EBD0673F-68C5-45B5-96C9-B144C0CD57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FC577D-7955-407E-B0E3-5EB2999589C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02A8F00-324B-445E-81DE-A3A96B1EA0EF}">
      <dgm:prSet phldrT="[Text]" phldr="1" custT="1"/>
      <dgm:spPr/>
      <dgm:t>
        <a:bodyPr/>
        <a:lstStyle/>
        <a:p>
          <a:endParaRPr lang="en-US" sz="2800" dirty="0">
            <a:latin typeface="NikoshBAN" pitchFamily="2" charset="0"/>
            <a:cs typeface="NikoshBAN" pitchFamily="2" charset="0"/>
          </a:endParaRPr>
        </a:p>
      </dgm:t>
    </dgm:pt>
    <dgm:pt modelId="{3655B535-A36D-46B8-B83A-A97B4B0E0EA3}" type="parTrans" cxnId="{BFCF86C0-6772-4D2D-98E0-346A1E2309C5}">
      <dgm:prSet/>
      <dgm:spPr/>
      <dgm:t>
        <a:bodyPr/>
        <a:lstStyle/>
        <a:p>
          <a:endParaRPr lang="en-US" sz="2800">
            <a:latin typeface="NikoshBAN" pitchFamily="2" charset="0"/>
            <a:cs typeface="NikoshBAN" pitchFamily="2" charset="0"/>
          </a:endParaRPr>
        </a:p>
      </dgm:t>
    </dgm:pt>
    <dgm:pt modelId="{388F23C5-D005-4B1A-B426-6F981A709ED1}" type="sibTrans" cxnId="{BFCF86C0-6772-4D2D-98E0-346A1E2309C5}">
      <dgm:prSet/>
      <dgm:spPr/>
      <dgm:t>
        <a:bodyPr/>
        <a:lstStyle/>
        <a:p>
          <a:endParaRPr lang="en-US" sz="2800">
            <a:latin typeface="NikoshBAN" pitchFamily="2" charset="0"/>
            <a:cs typeface="NikoshBAN" pitchFamily="2" charset="0"/>
          </a:endParaRPr>
        </a:p>
      </dgm:t>
    </dgm:pt>
    <dgm:pt modelId="{4640A397-0548-4732-B3F9-1CBF1EC9146F}">
      <dgm:prSet phldrT="[Text]" custT="1"/>
      <dgm:spPr/>
      <dgm:t>
        <a:bodyPr/>
        <a:lstStyle/>
        <a:p>
          <a:r>
            <a:rPr lang="en-US" sz="2800" dirty="0" err="1">
              <a:latin typeface="NikoshBAN" pitchFamily="2" charset="0"/>
              <a:cs typeface="NikoshBAN" pitchFamily="2" charset="0"/>
            </a:rPr>
            <a:t>ব্যাংক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সরাসরি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পরিশোধ</a:t>
          </a:r>
          <a:r>
            <a:rPr lang="en-US" sz="2800" dirty="0">
              <a:latin typeface="NikoshBAN" pitchFamily="2" charset="0"/>
              <a:cs typeface="NikoshBAN" pitchFamily="2" charset="0"/>
            </a:rPr>
            <a:t> </a:t>
          </a:r>
        </a:p>
      </dgm:t>
    </dgm:pt>
    <dgm:pt modelId="{F9ADD72B-4495-4372-B5B3-F792A2CA5192}" type="parTrans" cxnId="{2B3B1484-352F-4628-AB86-DC8AF56F6A5B}">
      <dgm:prSet/>
      <dgm:spPr/>
      <dgm:t>
        <a:bodyPr/>
        <a:lstStyle/>
        <a:p>
          <a:endParaRPr lang="en-US" sz="2800">
            <a:latin typeface="NikoshBAN" pitchFamily="2" charset="0"/>
            <a:cs typeface="NikoshBAN" pitchFamily="2" charset="0"/>
          </a:endParaRPr>
        </a:p>
      </dgm:t>
    </dgm:pt>
    <dgm:pt modelId="{FD409961-FA5D-415D-BD8A-567EA14C3EB9}" type="sibTrans" cxnId="{2B3B1484-352F-4628-AB86-DC8AF56F6A5B}">
      <dgm:prSet/>
      <dgm:spPr/>
      <dgm:t>
        <a:bodyPr/>
        <a:lstStyle/>
        <a:p>
          <a:endParaRPr lang="en-US" sz="2800">
            <a:latin typeface="NikoshBAN" pitchFamily="2" charset="0"/>
            <a:cs typeface="NikoshBAN" pitchFamily="2" charset="0"/>
          </a:endParaRPr>
        </a:p>
      </dgm:t>
    </dgm:pt>
    <dgm:pt modelId="{31100B0F-6074-4680-8D12-C752111DE1E8}">
      <dgm:prSet phldrT="[Text]" phldr="1" custT="1"/>
      <dgm:spPr/>
      <dgm:t>
        <a:bodyPr/>
        <a:lstStyle/>
        <a:p>
          <a:endParaRPr lang="en-US" sz="2800" dirty="0">
            <a:latin typeface="NikoshBAN" pitchFamily="2" charset="0"/>
            <a:cs typeface="NikoshBAN" pitchFamily="2" charset="0"/>
          </a:endParaRPr>
        </a:p>
      </dgm:t>
    </dgm:pt>
    <dgm:pt modelId="{432724B3-FF8D-4CC0-93C0-2FE84165D470}" type="parTrans" cxnId="{3F2EF796-652E-4179-932F-A7CD605510E2}">
      <dgm:prSet/>
      <dgm:spPr/>
      <dgm:t>
        <a:bodyPr/>
        <a:lstStyle/>
        <a:p>
          <a:endParaRPr lang="en-US" sz="2800">
            <a:latin typeface="NikoshBAN" pitchFamily="2" charset="0"/>
            <a:cs typeface="NikoshBAN" pitchFamily="2" charset="0"/>
          </a:endParaRPr>
        </a:p>
      </dgm:t>
    </dgm:pt>
    <dgm:pt modelId="{D3B17838-0892-4951-A606-EAC0149C8476}" type="sibTrans" cxnId="{3F2EF796-652E-4179-932F-A7CD605510E2}">
      <dgm:prSet/>
      <dgm:spPr/>
      <dgm:t>
        <a:bodyPr/>
        <a:lstStyle/>
        <a:p>
          <a:endParaRPr lang="en-US" sz="2800">
            <a:latin typeface="NikoshBAN" pitchFamily="2" charset="0"/>
            <a:cs typeface="NikoshBAN" pitchFamily="2" charset="0"/>
          </a:endParaRPr>
        </a:p>
      </dgm:t>
    </dgm:pt>
    <dgm:pt modelId="{653EBB1E-3B1A-4A62-BCDB-71700632EC5D}">
      <dgm:prSet phldrT="[Text]" custT="1"/>
      <dgm:spPr/>
      <dgm:t>
        <a:bodyPr/>
        <a:lstStyle/>
        <a:p>
          <a:r>
            <a:rPr lang="bn-IN" sz="2800" dirty="0">
              <a:latin typeface="NikoshBAN" pitchFamily="2" charset="0"/>
              <a:cs typeface="NikoshBAN" pitchFamily="2" charset="0"/>
            </a:rPr>
            <a:t>জমাকৃত চেক যা ব্যাংকে আদায় বা জমা হয়নি</a:t>
          </a:r>
          <a:endParaRPr lang="en-US" sz="2800" dirty="0">
            <a:latin typeface="NikoshBAN" pitchFamily="2" charset="0"/>
            <a:cs typeface="NikoshBAN" pitchFamily="2" charset="0"/>
          </a:endParaRPr>
        </a:p>
      </dgm:t>
    </dgm:pt>
    <dgm:pt modelId="{FC451331-19F9-4BF5-B89A-AA865FCA59D0}" type="sibTrans" cxnId="{AE214D05-38B1-4F14-956E-A4BAD239D06E}">
      <dgm:prSet/>
      <dgm:spPr/>
      <dgm:t>
        <a:bodyPr/>
        <a:lstStyle/>
        <a:p>
          <a:endParaRPr lang="en-US" sz="2800">
            <a:latin typeface="NikoshBAN" pitchFamily="2" charset="0"/>
            <a:cs typeface="NikoshBAN" pitchFamily="2" charset="0"/>
          </a:endParaRPr>
        </a:p>
      </dgm:t>
    </dgm:pt>
    <dgm:pt modelId="{E3FDFCD3-6A7A-4293-8E7D-38D95ED117A6}" type="parTrans" cxnId="{AE214D05-38B1-4F14-956E-A4BAD239D06E}">
      <dgm:prSet/>
      <dgm:spPr/>
      <dgm:t>
        <a:bodyPr/>
        <a:lstStyle/>
        <a:p>
          <a:endParaRPr lang="en-US" sz="2800">
            <a:latin typeface="NikoshBAN" pitchFamily="2" charset="0"/>
            <a:cs typeface="NikoshBAN" pitchFamily="2" charset="0"/>
          </a:endParaRPr>
        </a:p>
      </dgm:t>
    </dgm:pt>
    <dgm:pt modelId="{58BD503A-EC61-462C-B2AB-FCFC2D2C52AD}">
      <dgm:prSet phldrT="[Text]" phldr="1" custT="1"/>
      <dgm:spPr/>
      <dgm:t>
        <a:bodyPr/>
        <a:lstStyle/>
        <a:p>
          <a:endParaRPr lang="en-US" sz="2800" dirty="0">
            <a:latin typeface="NikoshBAN" pitchFamily="2" charset="0"/>
            <a:cs typeface="NikoshBAN" pitchFamily="2" charset="0"/>
          </a:endParaRPr>
        </a:p>
      </dgm:t>
    </dgm:pt>
    <dgm:pt modelId="{0E87D2A8-DFAE-4345-8E2D-2112944CCF62}" type="sibTrans" cxnId="{468187A3-4D20-4737-BBEF-C8632C4C956B}">
      <dgm:prSet/>
      <dgm:spPr/>
      <dgm:t>
        <a:bodyPr/>
        <a:lstStyle/>
        <a:p>
          <a:endParaRPr lang="en-US" sz="2800">
            <a:latin typeface="NikoshBAN" pitchFamily="2" charset="0"/>
            <a:cs typeface="NikoshBAN" pitchFamily="2" charset="0"/>
          </a:endParaRPr>
        </a:p>
      </dgm:t>
    </dgm:pt>
    <dgm:pt modelId="{66365278-E9FC-4B2F-9C88-7E5D74ED5EDB}" type="parTrans" cxnId="{468187A3-4D20-4737-BBEF-C8632C4C956B}">
      <dgm:prSet/>
      <dgm:spPr/>
      <dgm:t>
        <a:bodyPr/>
        <a:lstStyle/>
        <a:p>
          <a:endParaRPr lang="en-US" sz="2800">
            <a:latin typeface="NikoshBAN" pitchFamily="2" charset="0"/>
            <a:cs typeface="NikoshBAN" pitchFamily="2" charset="0"/>
          </a:endParaRPr>
        </a:p>
      </dgm:t>
    </dgm:pt>
    <dgm:pt modelId="{206BB745-C096-4D97-9622-D9400DFA4C49}">
      <dgm:prSet phldrT="[Text]" custT="1"/>
      <dgm:spPr/>
      <dgm:t>
        <a:bodyPr/>
        <a:lstStyle/>
        <a:p>
          <a:r>
            <a:rPr lang="bn-IN" sz="2800" dirty="0">
              <a:latin typeface="NikoshBAN" pitchFamily="2" charset="0"/>
              <a:cs typeface="NikoshBAN" pitchFamily="2" charset="0"/>
            </a:rPr>
            <a:t>ইস্যুকৃত চেক যা ব্যাংকে উপস্থাপিত হয়নি</a:t>
          </a:r>
          <a:endParaRPr lang="en-US" sz="2800" dirty="0">
            <a:latin typeface="NikoshBAN" pitchFamily="2" charset="0"/>
            <a:cs typeface="NikoshBAN" pitchFamily="2" charset="0"/>
          </a:endParaRPr>
        </a:p>
      </dgm:t>
    </dgm:pt>
    <dgm:pt modelId="{C45133FB-FA9E-4422-B80C-1E29B6C972E5}" type="parTrans" cxnId="{D8F142B3-B77E-443A-A954-F68C0F852F7E}">
      <dgm:prSet/>
      <dgm:spPr/>
      <dgm:t>
        <a:bodyPr/>
        <a:lstStyle/>
        <a:p>
          <a:endParaRPr lang="en-US" sz="2800">
            <a:latin typeface="NikoshBAN" pitchFamily="2" charset="0"/>
            <a:cs typeface="NikoshBAN" pitchFamily="2" charset="0"/>
          </a:endParaRPr>
        </a:p>
      </dgm:t>
    </dgm:pt>
    <dgm:pt modelId="{A3AB4234-C5C4-4430-BCF1-AF7AF2F203D8}" type="sibTrans" cxnId="{D8F142B3-B77E-443A-A954-F68C0F852F7E}">
      <dgm:prSet/>
      <dgm:spPr/>
      <dgm:t>
        <a:bodyPr/>
        <a:lstStyle/>
        <a:p>
          <a:endParaRPr lang="en-US" sz="2800">
            <a:latin typeface="NikoshBAN" pitchFamily="2" charset="0"/>
            <a:cs typeface="NikoshBAN" pitchFamily="2" charset="0"/>
          </a:endParaRPr>
        </a:p>
      </dgm:t>
    </dgm:pt>
    <dgm:pt modelId="{FEC0D66C-1312-4F7D-B391-EBB4CB6EAE40}">
      <dgm:prSet phldrT="[Text]" custT="1"/>
      <dgm:spPr/>
      <dgm:t>
        <a:bodyPr/>
        <a:lstStyle/>
        <a:p>
          <a:r>
            <a:rPr lang="en-US" sz="2800" dirty="0" err="1">
              <a:latin typeface="NikoshBAN" pitchFamily="2" charset="0"/>
              <a:cs typeface="NikoshBAN" pitchFamily="2" charset="0"/>
            </a:rPr>
            <a:t>ব্যাংক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চার্জ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জমাতিরক্তের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সুদ</a:t>
          </a:r>
          <a:r>
            <a:rPr lang="bn-IN" sz="2800" dirty="0">
              <a:latin typeface="NikoshBAN" pitchFamily="2" charset="0"/>
              <a:cs typeface="NikoshBAN" pitchFamily="2" charset="0"/>
            </a:rPr>
            <a:t> </a:t>
          </a:r>
          <a:r>
            <a:rPr lang="en-US" sz="2800" dirty="0" err="1">
              <a:latin typeface="NikoshBAN" pitchFamily="2" charset="0"/>
              <a:cs typeface="NikoshBAN" pitchFamily="2" charset="0"/>
            </a:rPr>
            <a:t>ধার্য</a:t>
          </a:r>
          <a:endParaRPr lang="en-US" sz="2800" dirty="0">
            <a:latin typeface="NikoshBAN" pitchFamily="2" charset="0"/>
            <a:cs typeface="NikoshBAN" pitchFamily="2" charset="0"/>
          </a:endParaRPr>
        </a:p>
      </dgm:t>
    </dgm:pt>
    <dgm:pt modelId="{35465191-01B4-40E2-93EB-4416840A4639}" type="parTrans" cxnId="{66BAE955-8644-4934-88EA-455E5B4FE4D0}">
      <dgm:prSet/>
      <dgm:spPr/>
      <dgm:t>
        <a:bodyPr/>
        <a:lstStyle/>
        <a:p>
          <a:endParaRPr lang="en-US" sz="2800">
            <a:latin typeface="NikoshBAN" pitchFamily="2" charset="0"/>
            <a:cs typeface="NikoshBAN" pitchFamily="2" charset="0"/>
          </a:endParaRPr>
        </a:p>
      </dgm:t>
    </dgm:pt>
    <dgm:pt modelId="{B9418F0E-509B-46E0-B789-A379887E51FD}" type="sibTrans" cxnId="{66BAE955-8644-4934-88EA-455E5B4FE4D0}">
      <dgm:prSet/>
      <dgm:spPr/>
      <dgm:t>
        <a:bodyPr/>
        <a:lstStyle/>
        <a:p>
          <a:endParaRPr lang="en-US" sz="2800">
            <a:latin typeface="NikoshBAN" pitchFamily="2" charset="0"/>
            <a:cs typeface="NikoshBAN" pitchFamily="2" charset="0"/>
          </a:endParaRPr>
        </a:p>
      </dgm:t>
    </dgm:pt>
    <dgm:pt modelId="{C890C902-27A4-4291-8831-94A767571D0E}">
      <dgm:prSet phldrT="[Text]" custT="1"/>
      <dgm:spPr/>
      <dgm:t>
        <a:bodyPr/>
        <a:lstStyle/>
        <a:p>
          <a:r>
            <a:rPr lang="bn-IN" sz="2800" dirty="0">
              <a:latin typeface="NikoshBAN" pitchFamily="2" charset="0"/>
              <a:cs typeface="NikoshBAN" pitchFamily="2" charset="0"/>
            </a:rPr>
            <a:t>সরাসরি ব্যাংকে </a:t>
          </a:r>
          <a:r>
            <a:rPr lang="en-US" sz="2800" dirty="0" err="1">
              <a:latin typeface="NikoshBAN" pitchFamily="2" charset="0"/>
              <a:cs typeface="NikoshBAN" pitchFamily="2" charset="0"/>
            </a:rPr>
            <a:t>জমা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সরাসরি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আদায়</a:t>
          </a:r>
          <a:endParaRPr lang="en-US" sz="2800" dirty="0">
            <a:latin typeface="NikoshBAN" pitchFamily="2" charset="0"/>
            <a:cs typeface="NikoshBAN" pitchFamily="2" charset="0"/>
          </a:endParaRPr>
        </a:p>
      </dgm:t>
    </dgm:pt>
    <dgm:pt modelId="{025F8105-40E9-442C-A4C7-8E82AE7E80A7}" type="parTrans" cxnId="{CF9449B1-2418-429B-B3F0-953EAC5DD926}">
      <dgm:prSet/>
      <dgm:spPr/>
      <dgm:t>
        <a:bodyPr/>
        <a:lstStyle/>
        <a:p>
          <a:endParaRPr lang="en-US" sz="2800">
            <a:latin typeface="NikoshBAN" pitchFamily="2" charset="0"/>
            <a:cs typeface="NikoshBAN" pitchFamily="2" charset="0"/>
          </a:endParaRPr>
        </a:p>
      </dgm:t>
    </dgm:pt>
    <dgm:pt modelId="{66698ADB-1AC8-4A20-B715-7DD16B255611}" type="sibTrans" cxnId="{CF9449B1-2418-429B-B3F0-953EAC5DD926}">
      <dgm:prSet/>
      <dgm:spPr/>
      <dgm:t>
        <a:bodyPr/>
        <a:lstStyle/>
        <a:p>
          <a:endParaRPr lang="en-US" sz="2800">
            <a:latin typeface="NikoshBAN" pitchFamily="2" charset="0"/>
            <a:cs typeface="NikoshBAN" pitchFamily="2" charset="0"/>
          </a:endParaRPr>
        </a:p>
      </dgm:t>
    </dgm:pt>
    <dgm:pt modelId="{2A0ABD44-BE80-4DB0-B840-470496EDD740}">
      <dgm:prSet phldrT="[Text]" custT="1"/>
      <dgm:spPr/>
      <dgm:t>
        <a:bodyPr/>
        <a:lstStyle/>
        <a:p>
          <a:r>
            <a:rPr lang="en-US" sz="2800" dirty="0" err="1">
              <a:latin typeface="NikoshBAN" pitchFamily="2" charset="0"/>
              <a:cs typeface="NikoshBAN" pitchFamily="2" charset="0"/>
            </a:rPr>
            <a:t>ব্যাংক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সুদ</a:t>
          </a:r>
          <a:r>
            <a:rPr lang="bn-IN" sz="2800" dirty="0">
              <a:latin typeface="NikoshBAN" pitchFamily="2" charset="0"/>
              <a:cs typeface="NikoshBAN" pitchFamily="2" charset="0"/>
            </a:rPr>
            <a:t> মঞ্জুর</a:t>
          </a:r>
          <a:endParaRPr lang="en-US" sz="2800" dirty="0">
            <a:latin typeface="NikoshBAN" pitchFamily="2" charset="0"/>
            <a:cs typeface="NikoshBAN" pitchFamily="2" charset="0"/>
          </a:endParaRPr>
        </a:p>
      </dgm:t>
    </dgm:pt>
    <dgm:pt modelId="{9E5FFAEB-9049-4E82-98D6-665A70931F85}" type="parTrans" cxnId="{01DE2479-08C2-4803-9F2E-09FCFAED978D}">
      <dgm:prSet/>
      <dgm:spPr/>
      <dgm:t>
        <a:bodyPr/>
        <a:lstStyle/>
        <a:p>
          <a:endParaRPr lang="en-US" sz="2800">
            <a:latin typeface="NikoshBAN" pitchFamily="2" charset="0"/>
            <a:cs typeface="NikoshBAN" pitchFamily="2" charset="0"/>
          </a:endParaRPr>
        </a:p>
      </dgm:t>
    </dgm:pt>
    <dgm:pt modelId="{679997E0-04CD-4C25-A0F9-3CE919D123B8}" type="sibTrans" cxnId="{01DE2479-08C2-4803-9F2E-09FCFAED978D}">
      <dgm:prSet/>
      <dgm:spPr/>
      <dgm:t>
        <a:bodyPr/>
        <a:lstStyle/>
        <a:p>
          <a:endParaRPr lang="en-US" sz="2800">
            <a:latin typeface="NikoshBAN" pitchFamily="2" charset="0"/>
            <a:cs typeface="NikoshBAN" pitchFamily="2" charset="0"/>
          </a:endParaRPr>
        </a:p>
      </dgm:t>
    </dgm:pt>
    <dgm:pt modelId="{A40BF2E6-1118-47F5-88F3-3F43008300E6}">
      <dgm:prSet phldrT="[Text]" custT="1"/>
      <dgm:spPr/>
      <dgm:t>
        <a:bodyPr/>
        <a:lstStyle/>
        <a:p>
          <a:r>
            <a:rPr lang="bn-IN" sz="2800" dirty="0">
              <a:latin typeface="NikoshBAN" pitchFamily="2" charset="0"/>
              <a:cs typeface="NikoshBAN" pitchFamily="2" charset="0"/>
            </a:rPr>
            <a:t>ডেবিট মেমোরেন্ডাম এবং ক্রেডিট মেমোরেন্ডাম</a:t>
          </a:r>
          <a:endParaRPr lang="en-US" sz="2800" dirty="0">
            <a:latin typeface="NikoshBAN" pitchFamily="2" charset="0"/>
            <a:cs typeface="NikoshBAN" pitchFamily="2" charset="0"/>
          </a:endParaRPr>
        </a:p>
      </dgm:t>
    </dgm:pt>
    <dgm:pt modelId="{69392D18-F82F-444E-A58F-89621B8D45D8}" type="sibTrans" cxnId="{BE7D340C-9DC4-4C10-A3D2-CC6223C7CFD6}">
      <dgm:prSet/>
      <dgm:spPr/>
      <dgm:t>
        <a:bodyPr/>
        <a:lstStyle/>
        <a:p>
          <a:endParaRPr lang="en-US" sz="2800">
            <a:latin typeface="NikoshBAN" pitchFamily="2" charset="0"/>
            <a:cs typeface="NikoshBAN" pitchFamily="2" charset="0"/>
          </a:endParaRPr>
        </a:p>
      </dgm:t>
    </dgm:pt>
    <dgm:pt modelId="{6109F8D4-5A35-478B-94CC-8AF332D7E990}" type="parTrans" cxnId="{BE7D340C-9DC4-4C10-A3D2-CC6223C7CFD6}">
      <dgm:prSet/>
      <dgm:spPr/>
      <dgm:t>
        <a:bodyPr/>
        <a:lstStyle/>
        <a:p>
          <a:endParaRPr lang="en-US" sz="2800">
            <a:latin typeface="NikoshBAN" pitchFamily="2" charset="0"/>
            <a:cs typeface="NikoshBAN" pitchFamily="2" charset="0"/>
          </a:endParaRPr>
        </a:p>
      </dgm:t>
    </dgm:pt>
    <dgm:pt modelId="{452F05FE-15DD-4C29-91B7-FD3911D10D4A}">
      <dgm:prSet phldrT="[Text]" custT="1"/>
      <dgm:spPr/>
      <dgm:t>
        <a:bodyPr/>
        <a:lstStyle/>
        <a:p>
          <a:r>
            <a:rPr lang="bn-IN" sz="2800" dirty="0">
              <a:latin typeface="NikoshBAN" pitchFamily="2" charset="0"/>
              <a:cs typeface="NikoshBAN" pitchFamily="2" charset="0"/>
            </a:rPr>
            <a:t>বিলের বাট্টাকরণ এবং চেক বা বিলের প্রত্যাখ্যান </a:t>
          </a:r>
          <a:endParaRPr lang="en-US" sz="2800" dirty="0">
            <a:latin typeface="NikoshBAN" pitchFamily="2" charset="0"/>
            <a:cs typeface="NikoshBAN" pitchFamily="2" charset="0"/>
          </a:endParaRPr>
        </a:p>
      </dgm:t>
    </dgm:pt>
    <dgm:pt modelId="{C219C4BC-07CE-402B-AC50-C0A18C352E90}" type="sibTrans" cxnId="{52852B27-20AF-4270-A570-1D689702F5DC}">
      <dgm:prSet/>
      <dgm:spPr/>
      <dgm:t>
        <a:bodyPr/>
        <a:lstStyle/>
        <a:p>
          <a:endParaRPr lang="en-US" sz="2800">
            <a:latin typeface="NikoshBAN" pitchFamily="2" charset="0"/>
            <a:cs typeface="NikoshBAN" pitchFamily="2" charset="0"/>
          </a:endParaRPr>
        </a:p>
      </dgm:t>
    </dgm:pt>
    <dgm:pt modelId="{8B9A8A4D-E719-463C-B9BB-244A09B7836D}" type="parTrans" cxnId="{52852B27-20AF-4270-A570-1D689702F5DC}">
      <dgm:prSet/>
      <dgm:spPr/>
      <dgm:t>
        <a:bodyPr/>
        <a:lstStyle/>
        <a:p>
          <a:endParaRPr lang="en-US" sz="2800">
            <a:latin typeface="NikoshBAN" pitchFamily="2" charset="0"/>
            <a:cs typeface="NikoshBAN" pitchFamily="2" charset="0"/>
          </a:endParaRPr>
        </a:p>
      </dgm:t>
    </dgm:pt>
    <dgm:pt modelId="{2D5C14A3-6F63-4292-AD21-5A0D03C26230}">
      <dgm:prSet phldrT="[Text]" custT="1"/>
      <dgm:spPr/>
      <dgm:t>
        <a:bodyPr/>
        <a:lstStyle/>
        <a:p>
          <a:r>
            <a:rPr lang="bn-IN" sz="2800" dirty="0">
              <a:latin typeface="NikoshBAN" pitchFamily="2" charset="0"/>
              <a:cs typeface="NikoshBAN" pitchFamily="2" charset="0"/>
            </a:rPr>
            <a:t>আমানতকারী বা ব্যাংকের ভুল</a:t>
          </a:r>
          <a:endParaRPr lang="en-US" sz="2800" dirty="0">
            <a:latin typeface="NikoshBAN" pitchFamily="2" charset="0"/>
            <a:cs typeface="NikoshBAN" pitchFamily="2" charset="0"/>
          </a:endParaRPr>
        </a:p>
      </dgm:t>
    </dgm:pt>
    <dgm:pt modelId="{DA649DF9-81CC-4EB3-B167-1328367350EC}" type="parTrans" cxnId="{026A442D-E672-45B4-958F-DD398B534B7C}">
      <dgm:prSet/>
      <dgm:spPr/>
      <dgm:t>
        <a:bodyPr/>
        <a:lstStyle/>
        <a:p>
          <a:endParaRPr lang="en-US" sz="2800">
            <a:latin typeface="NikoshBAN" pitchFamily="2" charset="0"/>
            <a:cs typeface="NikoshBAN" pitchFamily="2" charset="0"/>
          </a:endParaRPr>
        </a:p>
      </dgm:t>
    </dgm:pt>
    <dgm:pt modelId="{C981163B-BE62-48D3-B3C4-A6A9C28D93EC}" type="sibTrans" cxnId="{026A442D-E672-45B4-958F-DD398B534B7C}">
      <dgm:prSet/>
      <dgm:spPr/>
      <dgm:t>
        <a:bodyPr/>
        <a:lstStyle/>
        <a:p>
          <a:endParaRPr lang="en-US" sz="2800">
            <a:latin typeface="NikoshBAN" pitchFamily="2" charset="0"/>
            <a:cs typeface="NikoshBAN" pitchFamily="2" charset="0"/>
          </a:endParaRPr>
        </a:p>
      </dgm:t>
    </dgm:pt>
    <dgm:pt modelId="{DF872D87-0DB3-4D5B-BC44-C4EB02B16320}" type="pres">
      <dgm:prSet presAssocID="{7BFC577D-7955-407E-B0E3-5EB2999589C7}" presName="linearFlow" presStyleCnt="0">
        <dgm:presLayoutVars>
          <dgm:dir/>
          <dgm:animLvl val="lvl"/>
          <dgm:resizeHandles val="exact"/>
        </dgm:presLayoutVars>
      </dgm:prSet>
      <dgm:spPr/>
    </dgm:pt>
    <dgm:pt modelId="{E787FCA3-0261-414F-9437-E5514232459E}" type="pres">
      <dgm:prSet presAssocID="{58BD503A-EC61-462C-B2AB-FCFC2D2C52AD}" presName="composite" presStyleCnt="0"/>
      <dgm:spPr/>
    </dgm:pt>
    <dgm:pt modelId="{7D7E83CC-BC90-469A-859F-35EEC8543276}" type="pres">
      <dgm:prSet presAssocID="{58BD503A-EC61-462C-B2AB-FCFC2D2C52AD}" presName="parentText" presStyleLbl="alignNode1" presStyleIdx="0" presStyleCnt="3">
        <dgm:presLayoutVars>
          <dgm:chMax val="1"/>
          <dgm:bulletEnabled val="1"/>
        </dgm:presLayoutVars>
      </dgm:prSet>
      <dgm:spPr/>
    </dgm:pt>
    <dgm:pt modelId="{1AE93ACC-3E92-4FBF-AAB6-A3021345BC58}" type="pres">
      <dgm:prSet presAssocID="{58BD503A-EC61-462C-B2AB-FCFC2D2C52AD}" presName="descendantText" presStyleLbl="alignAcc1" presStyleIdx="0" presStyleCnt="3">
        <dgm:presLayoutVars>
          <dgm:bulletEnabled val="1"/>
        </dgm:presLayoutVars>
      </dgm:prSet>
      <dgm:spPr/>
    </dgm:pt>
    <dgm:pt modelId="{D2FF1554-585E-4FC0-9A04-65269C055B9C}" type="pres">
      <dgm:prSet presAssocID="{0E87D2A8-DFAE-4345-8E2D-2112944CCF62}" presName="sp" presStyleCnt="0"/>
      <dgm:spPr/>
    </dgm:pt>
    <dgm:pt modelId="{1B13896B-6ECC-47F9-B6BF-6F03FB91622C}" type="pres">
      <dgm:prSet presAssocID="{802A8F00-324B-445E-81DE-A3A96B1EA0EF}" presName="composite" presStyleCnt="0"/>
      <dgm:spPr/>
    </dgm:pt>
    <dgm:pt modelId="{4BC4643E-B73F-40A1-83A5-B50FFC2F71A2}" type="pres">
      <dgm:prSet presAssocID="{802A8F00-324B-445E-81DE-A3A96B1EA0EF}" presName="parentText" presStyleLbl="alignNode1" presStyleIdx="1" presStyleCnt="3">
        <dgm:presLayoutVars>
          <dgm:chMax val="1"/>
          <dgm:bulletEnabled val="1"/>
        </dgm:presLayoutVars>
      </dgm:prSet>
      <dgm:spPr/>
    </dgm:pt>
    <dgm:pt modelId="{D845F474-E44D-46BF-98CB-1D2A43308BAC}" type="pres">
      <dgm:prSet presAssocID="{802A8F00-324B-445E-81DE-A3A96B1EA0EF}" presName="descendantText" presStyleLbl="alignAcc1" presStyleIdx="1" presStyleCnt="3">
        <dgm:presLayoutVars>
          <dgm:bulletEnabled val="1"/>
        </dgm:presLayoutVars>
      </dgm:prSet>
      <dgm:spPr/>
    </dgm:pt>
    <dgm:pt modelId="{7D4E0DB5-5D6E-4784-9CB8-94EA95D170C1}" type="pres">
      <dgm:prSet presAssocID="{388F23C5-D005-4B1A-B426-6F981A709ED1}" presName="sp" presStyleCnt="0"/>
      <dgm:spPr/>
    </dgm:pt>
    <dgm:pt modelId="{7BD1BBF5-366E-4DB1-9A53-71E3124C94EA}" type="pres">
      <dgm:prSet presAssocID="{31100B0F-6074-4680-8D12-C752111DE1E8}" presName="composite" presStyleCnt="0"/>
      <dgm:spPr/>
    </dgm:pt>
    <dgm:pt modelId="{63518DC5-67A0-4DB5-8EB8-001B52E72AFA}" type="pres">
      <dgm:prSet presAssocID="{31100B0F-6074-4680-8D12-C752111DE1E8}" presName="parentText" presStyleLbl="alignNode1" presStyleIdx="2" presStyleCnt="3">
        <dgm:presLayoutVars>
          <dgm:chMax val="1"/>
          <dgm:bulletEnabled val="1"/>
        </dgm:presLayoutVars>
      </dgm:prSet>
      <dgm:spPr/>
    </dgm:pt>
    <dgm:pt modelId="{8F40940D-4538-4573-9476-80A16F80C017}" type="pres">
      <dgm:prSet presAssocID="{31100B0F-6074-4680-8D12-C752111DE1E8}" presName="descendantText" presStyleLbl="alignAcc1" presStyleIdx="2" presStyleCnt="3">
        <dgm:presLayoutVars>
          <dgm:bulletEnabled val="1"/>
        </dgm:presLayoutVars>
      </dgm:prSet>
      <dgm:spPr/>
    </dgm:pt>
  </dgm:ptLst>
  <dgm:cxnLst>
    <dgm:cxn modelId="{AE214D05-38B1-4F14-956E-A4BAD239D06E}" srcId="{58BD503A-EC61-462C-B2AB-FCFC2D2C52AD}" destId="{653EBB1E-3B1A-4A62-BCDB-71700632EC5D}" srcOrd="0" destOrd="0" parTransId="{E3FDFCD3-6A7A-4293-8E7D-38D95ED117A6}" sibTransId="{FC451331-19F9-4BF5-B89A-AA865FCA59D0}"/>
    <dgm:cxn modelId="{BE7D340C-9DC4-4C10-A3D2-CC6223C7CFD6}" srcId="{31100B0F-6074-4680-8D12-C752111DE1E8}" destId="{A40BF2E6-1118-47F5-88F3-3F43008300E6}" srcOrd="1" destOrd="0" parTransId="{6109F8D4-5A35-478B-94CC-8AF332D7E990}" sibTransId="{69392D18-F82F-444E-A58F-89621B8D45D8}"/>
    <dgm:cxn modelId="{27790820-3A02-4148-8EF7-27D1C3224B4B}" type="presOf" srcId="{4640A397-0548-4732-B3F9-1CBF1EC9146F}" destId="{D845F474-E44D-46BF-98CB-1D2A43308BAC}" srcOrd="0" destOrd="0" presId="urn:microsoft.com/office/officeart/2005/8/layout/chevron2"/>
    <dgm:cxn modelId="{52852B27-20AF-4270-A570-1D689702F5DC}" srcId="{31100B0F-6074-4680-8D12-C752111DE1E8}" destId="{452F05FE-15DD-4C29-91B7-FD3911D10D4A}" srcOrd="0" destOrd="0" parTransId="{8B9A8A4D-E719-463C-B9BB-244A09B7836D}" sibTransId="{C219C4BC-07CE-402B-AC50-C0A18C352E90}"/>
    <dgm:cxn modelId="{026A442D-E672-45B4-958F-DD398B534B7C}" srcId="{31100B0F-6074-4680-8D12-C752111DE1E8}" destId="{2D5C14A3-6F63-4292-AD21-5A0D03C26230}" srcOrd="2" destOrd="0" parTransId="{DA649DF9-81CC-4EB3-B167-1328367350EC}" sibTransId="{C981163B-BE62-48D3-B3C4-A6A9C28D93EC}"/>
    <dgm:cxn modelId="{E1D50835-0374-4C70-AB95-EE2FCE73E9CF}" type="presOf" srcId="{206BB745-C096-4D97-9622-D9400DFA4C49}" destId="{1AE93ACC-3E92-4FBF-AAB6-A3021345BC58}" srcOrd="0" destOrd="1" presId="urn:microsoft.com/office/officeart/2005/8/layout/chevron2"/>
    <dgm:cxn modelId="{4856A53C-9B84-4A97-B6B0-ECC694C827FF}" type="presOf" srcId="{58BD503A-EC61-462C-B2AB-FCFC2D2C52AD}" destId="{7D7E83CC-BC90-469A-859F-35EEC8543276}" srcOrd="0" destOrd="0" presId="urn:microsoft.com/office/officeart/2005/8/layout/chevron2"/>
    <dgm:cxn modelId="{B5620468-F8FB-4C44-89D2-5452206ABF1B}" type="presOf" srcId="{653EBB1E-3B1A-4A62-BCDB-71700632EC5D}" destId="{1AE93ACC-3E92-4FBF-AAB6-A3021345BC58}" srcOrd="0" destOrd="0" presId="urn:microsoft.com/office/officeart/2005/8/layout/chevron2"/>
    <dgm:cxn modelId="{4271EE69-4F50-4E3A-A362-75437D4F275C}" type="presOf" srcId="{C890C902-27A4-4291-8831-94A767571D0E}" destId="{1AE93ACC-3E92-4FBF-AAB6-A3021345BC58}" srcOrd="0" destOrd="2" presId="urn:microsoft.com/office/officeart/2005/8/layout/chevron2"/>
    <dgm:cxn modelId="{20C0CE71-0A20-4F0B-9E1B-C3A475A53BEE}" type="presOf" srcId="{31100B0F-6074-4680-8D12-C752111DE1E8}" destId="{63518DC5-67A0-4DB5-8EB8-001B52E72AFA}" srcOrd="0" destOrd="0" presId="urn:microsoft.com/office/officeart/2005/8/layout/chevron2"/>
    <dgm:cxn modelId="{66BAE955-8644-4934-88EA-455E5B4FE4D0}" srcId="{802A8F00-324B-445E-81DE-A3A96B1EA0EF}" destId="{FEC0D66C-1312-4F7D-B391-EBB4CB6EAE40}" srcOrd="1" destOrd="0" parTransId="{35465191-01B4-40E2-93EB-4416840A4639}" sibTransId="{B9418F0E-509B-46E0-B789-A379887E51FD}"/>
    <dgm:cxn modelId="{3C6A9058-977E-4D70-BF17-0A61AA6BB8AB}" type="presOf" srcId="{A40BF2E6-1118-47F5-88F3-3F43008300E6}" destId="{8F40940D-4538-4573-9476-80A16F80C017}" srcOrd="0" destOrd="1" presId="urn:microsoft.com/office/officeart/2005/8/layout/chevron2"/>
    <dgm:cxn modelId="{01DE2479-08C2-4803-9F2E-09FCFAED978D}" srcId="{802A8F00-324B-445E-81DE-A3A96B1EA0EF}" destId="{2A0ABD44-BE80-4DB0-B840-470496EDD740}" srcOrd="2" destOrd="0" parTransId="{9E5FFAEB-9049-4E82-98D6-665A70931F85}" sibTransId="{679997E0-04CD-4C25-A0F9-3CE919D123B8}"/>
    <dgm:cxn modelId="{2B3B1484-352F-4628-AB86-DC8AF56F6A5B}" srcId="{802A8F00-324B-445E-81DE-A3A96B1EA0EF}" destId="{4640A397-0548-4732-B3F9-1CBF1EC9146F}" srcOrd="0" destOrd="0" parTransId="{F9ADD72B-4495-4372-B5B3-F792A2CA5192}" sibTransId="{FD409961-FA5D-415D-BD8A-567EA14C3EB9}"/>
    <dgm:cxn modelId="{3F2EF796-652E-4179-932F-A7CD605510E2}" srcId="{7BFC577D-7955-407E-B0E3-5EB2999589C7}" destId="{31100B0F-6074-4680-8D12-C752111DE1E8}" srcOrd="2" destOrd="0" parTransId="{432724B3-FF8D-4CC0-93C0-2FE84165D470}" sibTransId="{D3B17838-0892-4951-A606-EAC0149C8476}"/>
    <dgm:cxn modelId="{F0873697-3D01-4C9C-A1A8-C4F5751A802B}" type="presOf" srcId="{2A0ABD44-BE80-4DB0-B840-470496EDD740}" destId="{D845F474-E44D-46BF-98CB-1D2A43308BAC}" srcOrd="0" destOrd="2" presId="urn:microsoft.com/office/officeart/2005/8/layout/chevron2"/>
    <dgm:cxn modelId="{7E90EB99-C98D-4CDE-ADDB-C2EA7C3BF976}" type="presOf" srcId="{7BFC577D-7955-407E-B0E3-5EB2999589C7}" destId="{DF872D87-0DB3-4D5B-BC44-C4EB02B16320}" srcOrd="0" destOrd="0" presId="urn:microsoft.com/office/officeart/2005/8/layout/chevron2"/>
    <dgm:cxn modelId="{468187A3-4D20-4737-BBEF-C8632C4C956B}" srcId="{7BFC577D-7955-407E-B0E3-5EB2999589C7}" destId="{58BD503A-EC61-462C-B2AB-FCFC2D2C52AD}" srcOrd="0" destOrd="0" parTransId="{66365278-E9FC-4B2F-9C88-7E5D74ED5EDB}" sibTransId="{0E87D2A8-DFAE-4345-8E2D-2112944CCF62}"/>
    <dgm:cxn modelId="{F39675A5-531A-486F-A6D5-6ED0E9294B29}" type="presOf" srcId="{2D5C14A3-6F63-4292-AD21-5A0D03C26230}" destId="{8F40940D-4538-4573-9476-80A16F80C017}" srcOrd="0" destOrd="2" presId="urn:microsoft.com/office/officeart/2005/8/layout/chevron2"/>
    <dgm:cxn modelId="{CF9449B1-2418-429B-B3F0-953EAC5DD926}" srcId="{58BD503A-EC61-462C-B2AB-FCFC2D2C52AD}" destId="{C890C902-27A4-4291-8831-94A767571D0E}" srcOrd="2" destOrd="0" parTransId="{025F8105-40E9-442C-A4C7-8E82AE7E80A7}" sibTransId="{66698ADB-1AC8-4A20-B715-7DD16B255611}"/>
    <dgm:cxn modelId="{7111CBB1-9EB8-4BE3-B5C4-062DB350F5F6}" type="presOf" srcId="{FEC0D66C-1312-4F7D-B391-EBB4CB6EAE40}" destId="{D845F474-E44D-46BF-98CB-1D2A43308BAC}" srcOrd="0" destOrd="1" presId="urn:microsoft.com/office/officeart/2005/8/layout/chevron2"/>
    <dgm:cxn modelId="{D8F142B3-B77E-443A-A954-F68C0F852F7E}" srcId="{58BD503A-EC61-462C-B2AB-FCFC2D2C52AD}" destId="{206BB745-C096-4D97-9622-D9400DFA4C49}" srcOrd="1" destOrd="0" parTransId="{C45133FB-FA9E-4422-B80C-1E29B6C972E5}" sibTransId="{A3AB4234-C5C4-4430-BCF1-AF7AF2F203D8}"/>
    <dgm:cxn modelId="{E61DBABF-A873-4F4D-A1AC-FE717F9BB40F}" type="presOf" srcId="{452F05FE-15DD-4C29-91B7-FD3911D10D4A}" destId="{8F40940D-4538-4573-9476-80A16F80C017}" srcOrd="0" destOrd="0" presId="urn:microsoft.com/office/officeart/2005/8/layout/chevron2"/>
    <dgm:cxn modelId="{BFCF86C0-6772-4D2D-98E0-346A1E2309C5}" srcId="{7BFC577D-7955-407E-B0E3-5EB2999589C7}" destId="{802A8F00-324B-445E-81DE-A3A96B1EA0EF}" srcOrd="1" destOrd="0" parTransId="{3655B535-A36D-46B8-B83A-A97B4B0E0EA3}" sibTransId="{388F23C5-D005-4B1A-B426-6F981A709ED1}"/>
    <dgm:cxn modelId="{20756EE0-6FB1-49BC-BB9E-B7C1CA3B3C87}" type="presOf" srcId="{802A8F00-324B-445E-81DE-A3A96B1EA0EF}" destId="{4BC4643E-B73F-40A1-83A5-B50FFC2F71A2}" srcOrd="0" destOrd="0" presId="urn:microsoft.com/office/officeart/2005/8/layout/chevron2"/>
    <dgm:cxn modelId="{673A8ADD-EF51-4DA1-B918-4764913321A2}" type="presParOf" srcId="{DF872D87-0DB3-4D5B-BC44-C4EB02B16320}" destId="{E787FCA3-0261-414F-9437-E5514232459E}" srcOrd="0" destOrd="0" presId="urn:microsoft.com/office/officeart/2005/8/layout/chevron2"/>
    <dgm:cxn modelId="{252FDE27-8815-404E-AB34-AE6319504784}" type="presParOf" srcId="{E787FCA3-0261-414F-9437-E5514232459E}" destId="{7D7E83CC-BC90-469A-859F-35EEC8543276}" srcOrd="0" destOrd="0" presId="urn:microsoft.com/office/officeart/2005/8/layout/chevron2"/>
    <dgm:cxn modelId="{52B733CD-7F5E-45B9-83EC-715D483DF3B4}" type="presParOf" srcId="{E787FCA3-0261-414F-9437-E5514232459E}" destId="{1AE93ACC-3E92-4FBF-AAB6-A3021345BC58}" srcOrd="1" destOrd="0" presId="urn:microsoft.com/office/officeart/2005/8/layout/chevron2"/>
    <dgm:cxn modelId="{21FBDCC3-41F4-4D6E-A099-9CC229DE69DB}" type="presParOf" srcId="{DF872D87-0DB3-4D5B-BC44-C4EB02B16320}" destId="{D2FF1554-585E-4FC0-9A04-65269C055B9C}" srcOrd="1" destOrd="0" presId="urn:microsoft.com/office/officeart/2005/8/layout/chevron2"/>
    <dgm:cxn modelId="{39D18D1F-C8EA-4358-87CA-CA740BE7C332}" type="presParOf" srcId="{DF872D87-0DB3-4D5B-BC44-C4EB02B16320}" destId="{1B13896B-6ECC-47F9-B6BF-6F03FB91622C}" srcOrd="2" destOrd="0" presId="urn:microsoft.com/office/officeart/2005/8/layout/chevron2"/>
    <dgm:cxn modelId="{9F7BC356-202B-493F-A2B6-7149CAC8C4B2}" type="presParOf" srcId="{1B13896B-6ECC-47F9-B6BF-6F03FB91622C}" destId="{4BC4643E-B73F-40A1-83A5-B50FFC2F71A2}" srcOrd="0" destOrd="0" presId="urn:microsoft.com/office/officeart/2005/8/layout/chevron2"/>
    <dgm:cxn modelId="{A66F57A6-D9FD-41A5-9BB9-BCC61F56E977}" type="presParOf" srcId="{1B13896B-6ECC-47F9-B6BF-6F03FB91622C}" destId="{D845F474-E44D-46BF-98CB-1D2A43308BAC}" srcOrd="1" destOrd="0" presId="urn:microsoft.com/office/officeart/2005/8/layout/chevron2"/>
    <dgm:cxn modelId="{5B566CA9-F6B0-47EA-A67B-9DFB0D07E85F}" type="presParOf" srcId="{DF872D87-0DB3-4D5B-BC44-C4EB02B16320}" destId="{7D4E0DB5-5D6E-4784-9CB8-94EA95D170C1}" srcOrd="3" destOrd="0" presId="urn:microsoft.com/office/officeart/2005/8/layout/chevron2"/>
    <dgm:cxn modelId="{50FB94CC-3922-4B1D-BC5B-E996D3B57887}" type="presParOf" srcId="{DF872D87-0DB3-4D5B-BC44-C4EB02B16320}" destId="{7BD1BBF5-366E-4DB1-9A53-71E3124C94EA}" srcOrd="4" destOrd="0" presId="urn:microsoft.com/office/officeart/2005/8/layout/chevron2"/>
    <dgm:cxn modelId="{45D9600F-9F36-4ADE-A0C4-0022666FEF79}" type="presParOf" srcId="{7BD1BBF5-366E-4DB1-9A53-71E3124C94EA}" destId="{63518DC5-67A0-4DB5-8EB8-001B52E72AFA}" srcOrd="0" destOrd="0" presId="urn:microsoft.com/office/officeart/2005/8/layout/chevron2"/>
    <dgm:cxn modelId="{DBCF3F6C-9C95-4207-ADAC-0E1C81371A88}" type="presParOf" srcId="{7BD1BBF5-366E-4DB1-9A53-71E3124C94EA}" destId="{8F40940D-4538-4573-9476-80A16F80C01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4019C-B256-4CCE-AE40-74D9537353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01A9F7-87B0-4C6D-A30A-080364F71660}">
      <dgm:prSet custT="1">
        <dgm:style>
          <a:lnRef idx="3">
            <a:schemeClr val="lt1"/>
          </a:lnRef>
          <a:fillRef idx="1">
            <a:schemeClr val="accent1"/>
          </a:fillRef>
          <a:effectRef idx="1">
            <a:schemeClr val="accent1"/>
          </a:effectRef>
          <a:fontRef idx="minor">
            <a:schemeClr val="lt1"/>
          </a:fontRef>
        </dgm:style>
      </dgm:prSet>
      <dgm:spPr/>
      <dgm:t>
        <a:bodyPr/>
        <a:lstStyle/>
        <a:p>
          <a:pPr rtl="0"/>
          <a:r>
            <a:rPr lang="bn-IN" sz="3200" dirty="0"/>
            <a:t>ব্যাংক </a:t>
          </a:r>
          <a:r>
            <a:rPr lang="bn-IN" sz="3600" dirty="0">
              <a:latin typeface="NikoshBAN" pitchFamily="2" charset="0"/>
              <a:cs typeface="NikoshBAN" pitchFamily="2" charset="0"/>
            </a:rPr>
            <a:t>সমন্বয়</a:t>
          </a:r>
          <a:r>
            <a:rPr lang="bn-IN" sz="3200" dirty="0"/>
            <a:t> বিবরণী প্রস্তুত</a:t>
          </a:r>
          <a:r>
            <a:rPr lang="en-US" sz="3200" dirty="0"/>
            <a:t> </a:t>
          </a:r>
        </a:p>
      </dgm:t>
    </dgm:pt>
    <dgm:pt modelId="{07FF930F-6564-4427-99C9-19E21F5E5B27}" type="parTrans" cxnId="{9332CBFC-8DE3-4F80-A968-055235C1A5C6}">
      <dgm:prSet/>
      <dgm:spPr/>
      <dgm:t>
        <a:bodyPr/>
        <a:lstStyle/>
        <a:p>
          <a:endParaRPr lang="en-US"/>
        </a:p>
      </dgm:t>
    </dgm:pt>
    <dgm:pt modelId="{CFE3E953-5901-4657-8E5F-E74FF11416F9}" type="sibTrans" cxnId="{9332CBFC-8DE3-4F80-A968-055235C1A5C6}">
      <dgm:prSet/>
      <dgm:spPr/>
      <dgm:t>
        <a:bodyPr/>
        <a:lstStyle/>
        <a:p>
          <a:endParaRPr lang="en-US"/>
        </a:p>
      </dgm:t>
    </dgm:pt>
    <dgm:pt modelId="{E99E12C0-A36A-447E-B2C1-B17196260F67}" type="pres">
      <dgm:prSet presAssocID="{74C4019C-B256-4CCE-AE40-74D953735333}" presName="linear" presStyleCnt="0">
        <dgm:presLayoutVars>
          <dgm:animLvl val="lvl"/>
          <dgm:resizeHandles val="exact"/>
        </dgm:presLayoutVars>
      </dgm:prSet>
      <dgm:spPr/>
    </dgm:pt>
    <dgm:pt modelId="{00C6B373-3783-4692-BE9B-CF80564C4BAC}" type="pres">
      <dgm:prSet presAssocID="{1101A9F7-87B0-4C6D-A30A-080364F71660}" presName="parentText" presStyleLbl="node1" presStyleIdx="0" presStyleCnt="1" custScaleY="102028" custLinFactNeighborY="-9290">
        <dgm:presLayoutVars>
          <dgm:chMax val="0"/>
          <dgm:bulletEnabled val="1"/>
        </dgm:presLayoutVars>
      </dgm:prSet>
      <dgm:spPr/>
    </dgm:pt>
  </dgm:ptLst>
  <dgm:cxnLst>
    <dgm:cxn modelId="{FB16D28C-62F4-4109-9559-17D6A5FF4896}" type="presOf" srcId="{74C4019C-B256-4CCE-AE40-74D953735333}" destId="{E99E12C0-A36A-447E-B2C1-B17196260F67}" srcOrd="0" destOrd="0" presId="urn:microsoft.com/office/officeart/2005/8/layout/vList2"/>
    <dgm:cxn modelId="{3D4B0AD9-1523-4AA3-8E49-4BD8DBC9F753}" type="presOf" srcId="{1101A9F7-87B0-4C6D-A30A-080364F71660}" destId="{00C6B373-3783-4692-BE9B-CF80564C4BAC}" srcOrd="0" destOrd="0" presId="urn:microsoft.com/office/officeart/2005/8/layout/vList2"/>
    <dgm:cxn modelId="{9332CBFC-8DE3-4F80-A968-055235C1A5C6}" srcId="{74C4019C-B256-4CCE-AE40-74D953735333}" destId="{1101A9F7-87B0-4C6D-A30A-080364F71660}" srcOrd="0" destOrd="0" parTransId="{07FF930F-6564-4427-99C9-19E21F5E5B27}" sibTransId="{CFE3E953-5901-4657-8E5F-E74FF11416F9}"/>
    <dgm:cxn modelId="{A0B405BA-C637-4D09-B6E0-81E1BA7C5815}" type="presParOf" srcId="{E99E12C0-A36A-447E-B2C1-B17196260F67}" destId="{00C6B373-3783-4692-BE9B-CF80564C4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4019C-B256-4CCE-AE40-74D9537353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01A9F7-87B0-4C6D-A30A-080364F71660}">
      <dgm:prSet custT="1">
        <dgm:style>
          <a:lnRef idx="3">
            <a:schemeClr val="lt1"/>
          </a:lnRef>
          <a:fillRef idx="1">
            <a:schemeClr val="accent1"/>
          </a:fillRef>
          <a:effectRef idx="1">
            <a:schemeClr val="accent1"/>
          </a:effectRef>
          <a:fontRef idx="minor">
            <a:schemeClr val="lt1"/>
          </a:fontRef>
        </dgm:style>
      </dgm:prSet>
      <dgm:spPr/>
      <dgm:t>
        <a:bodyPr/>
        <a:lstStyle/>
        <a:p>
          <a:pPr algn="ctr" rtl="0"/>
          <a:r>
            <a:rPr lang="bn-IN" sz="3200" dirty="0">
              <a:latin typeface="NikoshBAN" panose="02000000000000000000" pitchFamily="2" charset="0"/>
              <a:cs typeface="NikoshBAN" panose="02000000000000000000" pitchFamily="2" charset="0"/>
            </a:rPr>
            <a:t>বাড়ির কাজ</a:t>
          </a:r>
          <a:r>
            <a:rPr lang="en-US" sz="3200" dirty="0">
              <a:latin typeface="NikoshBAN" panose="02000000000000000000" pitchFamily="2" charset="0"/>
              <a:cs typeface="NikoshBAN" panose="02000000000000000000" pitchFamily="2" charset="0"/>
            </a:rPr>
            <a:t> </a:t>
          </a:r>
        </a:p>
      </dgm:t>
    </dgm:pt>
    <dgm:pt modelId="{07FF930F-6564-4427-99C9-19E21F5E5B27}" type="parTrans" cxnId="{9332CBFC-8DE3-4F80-A968-055235C1A5C6}">
      <dgm:prSet/>
      <dgm:spPr/>
      <dgm:t>
        <a:bodyPr/>
        <a:lstStyle/>
        <a:p>
          <a:endParaRPr lang="en-US"/>
        </a:p>
      </dgm:t>
    </dgm:pt>
    <dgm:pt modelId="{CFE3E953-5901-4657-8E5F-E74FF11416F9}" type="sibTrans" cxnId="{9332CBFC-8DE3-4F80-A968-055235C1A5C6}">
      <dgm:prSet/>
      <dgm:spPr/>
      <dgm:t>
        <a:bodyPr/>
        <a:lstStyle/>
        <a:p>
          <a:endParaRPr lang="en-US"/>
        </a:p>
      </dgm:t>
    </dgm:pt>
    <dgm:pt modelId="{E99E12C0-A36A-447E-B2C1-B17196260F67}" type="pres">
      <dgm:prSet presAssocID="{74C4019C-B256-4CCE-AE40-74D953735333}" presName="linear" presStyleCnt="0">
        <dgm:presLayoutVars>
          <dgm:animLvl val="lvl"/>
          <dgm:resizeHandles val="exact"/>
        </dgm:presLayoutVars>
      </dgm:prSet>
      <dgm:spPr/>
    </dgm:pt>
    <dgm:pt modelId="{00C6B373-3783-4692-BE9B-CF80564C4BAC}" type="pres">
      <dgm:prSet presAssocID="{1101A9F7-87B0-4C6D-A30A-080364F71660}" presName="parentText" presStyleLbl="node1" presStyleIdx="0" presStyleCnt="1" custScaleX="173585" custScaleY="149656" custLinFactNeighborX="758" custLinFactNeighborY="-9290">
        <dgm:presLayoutVars>
          <dgm:chMax val="0"/>
          <dgm:bulletEnabled val="1"/>
        </dgm:presLayoutVars>
      </dgm:prSet>
      <dgm:spPr/>
    </dgm:pt>
  </dgm:ptLst>
  <dgm:cxnLst>
    <dgm:cxn modelId="{8693958C-9DB4-429A-90A4-6BC224C2E8BD}" type="presOf" srcId="{74C4019C-B256-4CCE-AE40-74D953735333}" destId="{E99E12C0-A36A-447E-B2C1-B17196260F67}" srcOrd="0" destOrd="0" presId="urn:microsoft.com/office/officeart/2005/8/layout/vList2"/>
    <dgm:cxn modelId="{CAC05CEA-B755-4D51-B354-9E7114C63882}" type="presOf" srcId="{1101A9F7-87B0-4C6D-A30A-080364F71660}" destId="{00C6B373-3783-4692-BE9B-CF80564C4BAC}" srcOrd="0" destOrd="0" presId="urn:microsoft.com/office/officeart/2005/8/layout/vList2"/>
    <dgm:cxn modelId="{9332CBFC-8DE3-4F80-A968-055235C1A5C6}" srcId="{74C4019C-B256-4CCE-AE40-74D953735333}" destId="{1101A9F7-87B0-4C6D-A30A-080364F71660}" srcOrd="0" destOrd="0" parTransId="{07FF930F-6564-4427-99C9-19E21F5E5B27}" sibTransId="{CFE3E953-5901-4657-8E5F-E74FF11416F9}"/>
    <dgm:cxn modelId="{4FA59DD7-0902-4552-9C08-C5C1898B5994}" type="presParOf" srcId="{E99E12C0-A36A-447E-B2C1-B17196260F67}" destId="{00C6B373-3783-4692-BE9B-CF80564C4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8DBE-54BD-4B0B-A29F-632FE081ACF3}">
      <dsp:nvSpPr>
        <dsp:cNvPr id="0" name=""/>
        <dsp:cNvSpPr/>
      </dsp:nvSpPr>
      <dsp:spPr>
        <a:xfrm>
          <a:off x="0" y="429777"/>
          <a:ext cx="86868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5EB605-4CE9-4B61-ABBD-2F982B2475B0}">
      <dsp:nvSpPr>
        <dsp:cNvPr id="0" name=""/>
        <dsp:cNvSpPr/>
      </dsp:nvSpPr>
      <dsp:spPr>
        <a:xfrm>
          <a:off x="152399" y="16497"/>
          <a:ext cx="8271114" cy="826560"/>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bn-IN" sz="2400" kern="1200" dirty="0">
              <a:latin typeface="NikoshBAN" pitchFamily="2" charset="0"/>
              <a:cs typeface="NikoshBAN" pitchFamily="2" charset="0"/>
            </a:rPr>
            <a:t>ব্যাংক সমন্বয় বিবরণীর সংজ্ঞা বলতে পারবে</a:t>
          </a:r>
          <a:endParaRPr lang="en-US" sz="2400" kern="1200" dirty="0">
            <a:latin typeface="NikoshBAN" pitchFamily="2" charset="0"/>
            <a:cs typeface="NikoshBAN" pitchFamily="2" charset="0"/>
          </a:endParaRPr>
        </a:p>
      </dsp:txBody>
      <dsp:txXfrm>
        <a:off x="192748" y="56846"/>
        <a:ext cx="8190416" cy="745862"/>
      </dsp:txXfrm>
    </dsp:sp>
    <dsp:sp modelId="{6B27471B-45D8-45D4-8E3A-40A0067BDBE3}">
      <dsp:nvSpPr>
        <dsp:cNvPr id="0" name=""/>
        <dsp:cNvSpPr/>
      </dsp:nvSpPr>
      <dsp:spPr>
        <a:xfrm>
          <a:off x="0" y="1716222"/>
          <a:ext cx="86868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6296F9-A5AB-4D27-9209-4DE3FAEC81C5}">
      <dsp:nvSpPr>
        <dsp:cNvPr id="0" name=""/>
        <dsp:cNvSpPr/>
      </dsp:nvSpPr>
      <dsp:spPr>
        <a:xfrm>
          <a:off x="152399" y="1286577"/>
          <a:ext cx="8271114" cy="842925"/>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bn-IN" sz="2400" kern="1200" dirty="0">
              <a:latin typeface="NikoshBAN" pitchFamily="2" charset="0"/>
              <a:cs typeface="NikoshBAN" pitchFamily="2" charset="0"/>
            </a:rPr>
            <a:t>নগদান বহির ব্যাংক জমা ও ব্যাংক বিবরণীর ব্যাংক জমার গরমিলের কারণ বলতে পরবে</a:t>
          </a:r>
          <a:endParaRPr lang="en-US" sz="2400" kern="1200" dirty="0">
            <a:latin typeface="NikoshBAN" pitchFamily="2" charset="0"/>
            <a:cs typeface="NikoshBAN" pitchFamily="2" charset="0"/>
          </a:endParaRPr>
        </a:p>
      </dsp:txBody>
      <dsp:txXfrm>
        <a:off x="193547" y="1327725"/>
        <a:ext cx="8188818" cy="760629"/>
      </dsp:txXfrm>
    </dsp:sp>
    <dsp:sp modelId="{6B797E03-299D-408D-8493-0F8965D47E52}">
      <dsp:nvSpPr>
        <dsp:cNvPr id="0" name=""/>
        <dsp:cNvSpPr/>
      </dsp:nvSpPr>
      <dsp:spPr>
        <a:xfrm>
          <a:off x="0" y="2986302"/>
          <a:ext cx="86868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3C2D24-4336-401C-BAA1-095D6FD0F883}">
      <dsp:nvSpPr>
        <dsp:cNvPr id="0" name=""/>
        <dsp:cNvSpPr/>
      </dsp:nvSpPr>
      <dsp:spPr>
        <a:xfrm>
          <a:off x="152401" y="2523561"/>
          <a:ext cx="6080760" cy="826560"/>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244600">
            <a:lnSpc>
              <a:spcPct val="90000"/>
            </a:lnSpc>
            <a:spcBef>
              <a:spcPct val="0"/>
            </a:spcBef>
            <a:spcAft>
              <a:spcPct val="35000"/>
            </a:spcAft>
            <a:buNone/>
          </a:pPr>
          <a:r>
            <a:rPr lang="bn-IN" sz="2800" kern="1200" dirty="0">
              <a:latin typeface="NikoshBAN" pitchFamily="2" charset="0"/>
              <a:cs typeface="NikoshBAN" pitchFamily="2" charset="0"/>
            </a:rPr>
            <a:t>ব্যাংক সমন্বয় বিবরণী প্রস্তুত করতে পরবে </a:t>
          </a:r>
          <a:endParaRPr lang="en-US" sz="2800" kern="1200" dirty="0">
            <a:latin typeface="NikoshBAN" pitchFamily="2" charset="0"/>
            <a:cs typeface="NikoshBAN" pitchFamily="2" charset="0"/>
          </a:endParaRPr>
        </a:p>
      </dsp:txBody>
      <dsp:txXfrm>
        <a:off x="192750" y="2563910"/>
        <a:ext cx="600006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673F-68C5-45B5-96C9-B144C0CD57C4}">
      <dsp:nvSpPr>
        <dsp:cNvPr id="0" name=""/>
        <dsp:cNvSpPr/>
      </dsp:nvSpPr>
      <dsp:spPr>
        <a:xfrm rot="10800000">
          <a:off x="511347" y="1254"/>
          <a:ext cx="8556452" cy="3426491"/>
        </a:xfrm>
        <a:prstGeom prst="homePlat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glow rad="50800">
            <a:schemeClr val="accent2">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01611" tIns="121920" rIns="227584" bIns="121920" numCol="1" spcCol="1270" anchor="ctr" anchorCtr="0">
          <a:noAutofit/>
        </a:bodyPr>
        <a:lstStyle/>
        <a:p>
          <a:pPr marL="0" lvl="0" indent="0" algn="ctr" defTabSz="1422400" rtl="0">
            <a:lnSpc>
              <a:spcPct val="90000"/>
            </a:lnSpc>
            <a:spcBef>
              <a:spcPct val="0"/>
            </a:spcBef>
            <a:spcAft>
              <a:spcPct val="35000"/>
            </a:spcAft>
            <a:buNone/>
          </a:pPr>
          <a:r>
            <a:rPr lang="bn-IN" sz="3200" kern="1200" dirty="0">
              <a:latin typeface="NikoshBAN" pitchFamily="2" charset="0"/>
              <a:cs typeface="NikoshBAN" pitchFamily="2" charset="0"/>
            </a:rPr>
            <a:t>কোন ব্যক্তি বা প্রতিষ্ঠানের ব্যাংক সংক্রান্ত লেনদেনের জন্য নিজের কাছে রক্ষিত নগদান বহি এবং ব্যাংকে সংরক্ষিত ব্যাংক বিবরণীর জেরের গরমিল নিরসন করার জন্য যে বিবরণী প্রস্তুত করা হয় তাকে ব্যাংক সমন্বয় বিবরণী বলে।</a:t>
          </a:r>
          <a:endParaRPr lang="en-US" sz="3200" kern="1200" dirty="0">
            <a:latin typeface="NikoshBAN" pitchFamily="2" charset="0"/>
            <a:cs typeface="NikoshBAN" pitchFamily="2" charset="0"/>
          </a:endParaRPr>
        </a:p>
      </dsp:txBody>
      <dsp:txXfrm rot="10800000">
        <a:off x="1367970" y="1254"/>
        <a:ext cx="7699829" cy="3426491"/>
      </dsp:txXfrm>
    </dsp:sp>
    <dsp:sp modelId="{64260041-BA69-4F37-9F2A-E176259478B2}">
      <dsp:nvSpPr>
        <dsp:cNvPr id="0" name=""/>
        <dsp:cNvSpPr/>
      </dsp:nvSpPr>
      <dsp:spPr>
        <a:xfrm>
          <a:off x="0" y="381002"/>
          <a:ext cx="2651084" cy="26669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noFill/>
        </a:ln>
        <a:effectLst>
          <a:glow rad="50800">
            <a:schemeClr val="accent2">
              <a:tint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tint val="50000"/>
              <a:hueOff val="0"/>
              <a:satOff val="0"/>
              <a:lumOff val="0"/>
              <a:alphaOff val="0"/>
              <a:shade val="30000"/>
              <a:satMod val="150000"/>
            </a:schemeClr>
          </a:contourClr>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E83CC-BC90-469A-859F-35EEC8543276}">
      <dsp:nvSpPr>
        <dsp:cNvPr id="0" name=""/>
        <dsp:cNvSpPr/>
      </dsp:nvSpPr>
      <dsp:spPr>
        <a:xfrm rot="5400000">
          <a:off x="-295904" y="301036"/>
          <a:ext cx="1972693" cy="13808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NikoshBAN" pitchFamily="2" charset="0"/>
            <a:cs typeface="NikoshBAN" pitchFamily="2" charset="0"/>
          </a:endParaRPr>
        </a:p>
      </dsp:txBody>
      <dsp:txXfrm rot="-5400000">
        <a:off x="1" y="695575"/>
        <a:ext cx="1380885" cy="591808"/>
      </dsp:txXfrm>
    </dsp:sp>
    <dsp:sp modelId="{1AE93ACC-3E92-4FBF-AAB6-A3021345BC58}">
      <dsp:nvSpPr>
        <dsp:cNvPr id="0" name=""/>
        <dsp:cNvSpPr/>
      </dsp:nvSpPr>
      <dsp:spPr>
        <a:xfrm rot="5400000">
          <a:off x="4087917" y="-2701899"/>
          <a:ext cx="1282250" cy="66963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bn-IN" sz="2800" kern="1200" dirty="0">
              <a:latin typeface="NikoshBAN" pitchFamily="2" charset="0"/>
              <a:cs typeface="NikoshBAN" pitchFamily="2" charset="0"/>
            </a:rPr>
            <a:t>জমাকৃত চেক যা ব্যাংকে আদায় বা জমা হয়নি</a:t>
          </a:r>
          <a:endParaRPr lang="en-US" sz="2800" kern="1200" dirty="0">
            <a:latin typeface="NikoshBAN" pitchFamily="2" charset="0"/>
            <a:cs typeface="NikoshBAN" pitchFamily="2" charset="0"/>
          </a:endParaRPr>
        </a:p>
        <a:p>
          <a:pPr marL="285750" lvl="1" indent="-285750" algn="l" defTabSz="1244600">
            <a:lnSpc>
              <a:spcPct val="90000"/>
            </a:lnSpc>
            <a:spcBef>
              <a:spcPct val="0"/>
            </a:spcBef>
            <a:spcAft>
              <a:spcPct val="15000"/>
            </a:spcAft>
            <a:buChar char="•"/>
          </a:pPr>
          <a:r>
            <a:rPr lang="bn-IN" sz="2800" kern="1200" dirty="0">
              <a:latin typeface="NikoshBAN" pitchFamily="2" charset="0"/>
              <a:cs typeface="NikoshBAN" pitchFamily="2" charset="0"/>
            </a:rPr>
            <a:t>ইস্যুকৃত চেক যা ব্যাংকে উপস্থাপিত হয়নি</a:t>
          </a:r>
          <a:endParaRPr lang="en-US" sz="2800" kern="1200" dirty="0">
            <a:latin typeface="NikoshBAN" pitchFamily="2" charset="0"/>
            <a:cs typeface="NikoshBAN" pitchFamily="2" charset="0"/>
          </a:endParaRPr>
        </a:p>
        <a:p>
          <a:pPr marL="285750" lvl="1" indent="-285750" algn="l" defTabSz="1244600">
            <a:lnSpc>
              <a:spcPct val="90000"/>
            </a:lnSpc>
            <a:spcBef>
              <a:spcPct val="0"/>
            </a:spcBef>
            <a:spcAft>
              <a:spcPct val="15000"/>
            </a:spcAft>
            <a:buChar char="•"/>
          </a:pPr>
          <a:r>
            <a:rPr lang="bn-IN" sz="2800" kern="1200" dirty="0">
              <a:latin typeface="NikoshBAN" pitchFamily="2" charset="0"/>
              <a:cs typeface="NikoshBAN" pitchFamily="2" charset="0"/>
            </a:rPr>
            <a:t>সরাসরি ব্যাংকে </a:t>
          </a:r>
          <a:r>
            <a:rPr lang="en-US" sz="2800" kern="1200" dirty="0" err="1">
              <a:latin typeface="NikoshBAN" pitchFamily="2" charset="0"/>
              <a:cs typeface="NikoshBAN" pitchFamily="2" charset="0"/>
            </a:rPr>
            <a:t>জমা</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বা</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ব্যাংক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কর্তৃক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সরাসরি</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আদায়</a:t>
          </a:r>
          <a:endParaRPr lang="en-US" sz="2800" kern="1200" dirty="0">
            <a:latin typeface="NikoshBAN" pitchFamily="2" charset="0"/>
            <a:cs typeface="NikoshBAN" pitchFamily="2" charset="0"/>
          </a:endParaRPr>
        </a:p>
      </dsp:txBody>
      <dsp:txXfrm rot="-5400000">
        <a:off x="1380885" y="67727"/>
        <a:ext cx="6633720" cy="1157062"/>
      </dsp:txXfrm>
    </dsp:sp>
    <dsp:sp modelId="{4BC4643E-B73F-40A1-83A5-B50FFC2F71A2}">
      <dsp:nvSpPr>
        <dsp:cNvPr id="0" name=""/>
        <dsp:cNvSpPr/>
      </dsp:nvSpPr>
      <dsp:spPr>
        <a:xfrm rot="5400000">
          <a:off x="-295904" y="2083237"/>
          <a:ext cx="1972693" cy="13808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NikoshBAN" pitchFamily="2" charset="0"/>
            <a:cs typeface="NikoshBAN" pitchFamily="2" charset="0"/>
          </a:endParaRPr>
        </a:p>
      </dsp:txBody>
      <dsp:txXfrm rot="-5400000">
        <a:off x="1" y="2477776"/>
        <a:ext cx="1380885" cy="591808"/>
      </dsp:txXfrm>
    </dsp:sp>
    <dsp:sp modelId="{D845F474-E44D-46BF-98CB-1D2A43308BAC}">
      <dsp:nvSpPr>
        <dsp:cNvPr id="0" name=""/>
        <dsp:cNvSpPr/>
      </dsp:nvSpPr>
      <dsp:spPr>
        <a:xfrm rot="5400000">
          <a:off x="4087917" y="-919698"/>
          <a:ext cx="1282250" cy="66963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latin typeface="NikoshBAN" pitchFamily="2" charset="0"/>
              <a:cs typeface="NikoshBAN" pitchFamily="2" charset="0"/>
            </a:rPr>
            <a:t>ব্যাংক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কর্তৃক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সরাসরি</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পরিশোধ</a:t>
          </a:r>
          <a:r>
            <a:rPr lang="en-US" sz="2800" kern="1200" dirty="0">
              <a:latin typeface="NikoshBAN" pitchFamily="2" charset="0"/>
              <a:cs typeface="NikoshBAN" pitchFamily="2" charset="0"/>
            </a:rPr>
            <a:t> </a:t>
          </a:r>
        </a:p>
        <a:p>
          <a:pPr marL="285750" lvl="1" indent="-285750" algn="l" defTabSz="1244600">
            <a:lnSpc>
              <a:spcPct val="90000"/>
            </a:lnSpc>
            <a:spcBef>
              <a:spcPct val="0"/>
            </a:spcBef>
            <a:spcAft>
              <a:spcPct val="15000"/>
            </a:spcAft>
            <a:buChar char="•"/>
          </a:pPr>
          <a:r>
            <a:rPr lang="en-US" sz="2800" kern="1200" dirty="0" err="1">
              <a:latin typeface="NikoshBAN" pitchFamily="2" charset="0"/>
              <a:cs typeface="NikoshBAN" pitchFamily="2" charset="0"/>
            </a:rPr>
            <a:t>ব্যাংক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কর্তৃক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চার্জ</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বা</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জমাতিরক্তের</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সুদ</a:t>
          </a:r>
          <a:r>
            <a:rPr lang="bn-IN" sz="2800" kern="1200" dirty="0">
              <a:latin typeface="NikoshBAN" pitchFamily="2" charset="0"/>
              <a:cs typeface="NikoshBAN" pitchFamily="2" charset="0"/>
            </a:rPr>
            <a:t> </a:t>
          </a:r>
          <a:r>
            <a:rPr lang="en-US" sz="2800" kern="1200" dirty="0" err="1">
              <a:latin typeface="NikoshBAN" pitchFamily="2" charset="0"/>
              <a:cs typeface="NikoshBAN" pitchFamily="2" charset="0"/>
            </a:rPr>
            <a:t>ধার্য</a:t>
          </a:r>
          <a:endParaRPr lang="en-US" sz="2800" kern="1200" dirty="0">
            <a:latin typeface="NikoshBAN" pitchFamily="2" charset="0"/>
            <a:cs typeface="NikoshBAN" pitchFamily="2" charset="0"/>
          </a:endParaRPr>
        </a:p>
        <a:p>
          <a:pPr marL="285750" lvl="1" indent="-285750" algn="l" defTabSz="1244600">
            <a:lnSpc>
              <a:spcPct val="90000"/>
            </a:lnSpc>
            <a:spcBef>
              <a:spcPct val="0"/>
            </a:spcBef>
            <a:spcAft>
              <a:spcPct val="15000"/>
            </a:spcAft>
            <a:buChar char="•"/>
          </a:pPr>
          <a:r>
            <a:rPr lang="en-US" sz="2800" kern="1200" dirty="0" err="1">
              <a:latin typeface="NikoshBAN" pitchFamily="2" charset="0"/>
              <a:cs typeface="NikoshBAN" pitchFamily="2" charset="0"/>
            </a:rPr>
            <a:t>ব্যাংক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কর্তৃক</a:t>
          </a:r>
          <a:r>
            <a:rPr lang="en-US" sz="2800" kern="1200" dirty="0">
              <a:latin typeface="NikoshBAN" pitchFamily="2" charset="0"/>
              <a:cs typeface="NikoshBAN" pitchFamily="2" charset="0"/>
            </a:rPr>
            <a:t> </a:t>
          </a:r>
          <a:r>
            <a:rPr lang="en-US" sz="2800" kern="1200" dirty="0" err="1">
              <a:latin typeface="NikoshBAN" pitchFamily="2" charset="0"/>
              <a:cs typeface="NikoshBAN" pitchFamily="2" charset="0"/>
            </a:rPr>
            <a:t>সুদ</a:t>
          </a:r>
          <a:r>
            <a:rPr lang="bn-IN" sz="2800" kern="1200" dirty="0">
              <a:latin typeface="NikoshBAN" pitchFamily="2" charset="0"/>
              <a:cs typeface="NikoshBAN" pitchFamily="2" charset="0"/>
            </a:rPr>
            <a:t> মঞ্জুর</a:t>
          </a:r>
          <a:endParaRPr lang="en-US" sz="2800" kern="1200" dirty="0">
            <a:latin typeface="NikoshBAN" pitchFamily="2" charset="0"/>
            <a:cs typeface="NikoshBAN" pitchFamily="2" charset="0"/>
          </a:endParaRPr>
        </a:p>
      </dsp:txBody>
      <dsp:txXfrm rot="-5400000">
        <a:off x="1380885" y="1849928"/>
        <a:ext cx="6633720" cy="1157062"/>
      </dsp:txXfrm>
    </dsp:sp>
    <dsp:sp modelId="{63518DC5-67A0-4DB5-8EB8-001B52E72AFA}">
      <dsp:nvSpPr>
        <dsp:cNvPr id="0" name=""/>
        <dsp:cNvSpPr/>
      </dsp:nvSpPr>
      <dsp:spPr>
        <a:xfrm rot="5400000">
          <a:off x="-295904" y="3865437"/>
          <a:ext cx="1972693" cy="13808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NikoshBAN" pitchFamily="2" charset="0"/>
            <a:cs typeface="NikoshBAN" pitchFamily="2" charset="0"/>
          </a:endParaRPr>
        </a:p>
      </dsp:txBody>
      <dsp:txXfrm rot="-5400000">
        <a:off x="1" y="4259976"/>
        <a:ext cx="1380885" cy="591808"/>
      </dsp:txXfrm>
    </dsp:sp>
    <dsp:sp modelId="{8F40940D-4538-4573-9476-80A16F80C017}">
      <dsp:nvSpPr>
        <dsp:cNvPr id="0" name=""/>
        <dsp:cNvSpPr/>
      </dsp:nvSpPr>
      <dsp:spPr>
        <a:xfrm rot="5400000">
          <a:off x="4087917" y="862501"/>
          <a:ext cx="1282250" cy="66963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bn-IN" sz="2800" kern="1200" dirty="0">
              <a:latin typeface="NikoshBAN" pitchFamily="2" charset="0"/>
              <a:cs typeface="NikoshBAN" pitchFamily="2" charset="0"/>
            </a:rPr>
            <a:t>বিলের বাট্টাকরণ এবং চেক বা বিলের প্রত্যাখ্যান </a:t>
          </a:r>
          <a:endParaRPr lang="en-US" sz="2800" kern="1200" dirty="0">
            <a:latin typeface="NikoshBAN" pitchFamily="2" charset="0"/>
            <a:cs typeface="NikoshBAN" pitchFamily="2" charset="0"/>
          </a:endParaRPr>
        </a:p>
        <a:p>
          <a:pPr marL="285750" lvl="1" indent="-285750" algn="l" defTabSz="1244600">
            <a:lnSpc>
              <a:spcPct val="90000"/>
            </a:lnSpc>
            <a:spcBef>
              <a:spcPct val="0"/>
            </a:spcBef>
            <a:spcAft>
              <a:spcPct val="15000"/>
            </a:spcAft>
            <a:buChar char="•"/>
          </a:pPr>
          <a:r>
            <a:rPr lang="bn-IN" sz="2800" kern="1200" dirty="0">
              <a:latin typeface="NikoshBAN" pitchFamily="2" charset="0"/>
              <a:cs typeface="NikoshBAN" pitchFamily="2" charset="0"/>
            </a:rPr>
            <a:t>ডেবিট মেমোরেন্ডাম এবং ক্রেডিট মেমোরেন্ডাম</a:t>
          </a:r>
          <a:endParaRPr lang="en-US" sz="2800" kern="1200" dirty="0">
            <a:latin typeface="NikoshBAN" pitchFamily="2" charset="0"/>
            <a:cs typeface="NikoshBAN" pitchFamily="2" charset="0"/>
          </a:endParaRPr>
        </a:p>
        <a:p>
          <a:pPr marL="285750" lvl="1" indent="-285750" algn="l" defTabSz="1244600">
            <a:lnSpc>
              <a:spcPct val="90000"/>
            </a:lnSpc>
            <a:spcBef>
              <a:spcPct val="0"/>
            </a:spcBef>
            <a:spcAft>
              <a:spcPct val="15000"/>
            </a:spcAft>
            <a:buChar char="•"/>
          </a:pPr>
          <a:r>
            <a:rPr lang="bn-IN" sz="2800" kern="1200" dirty="0">
              <a:latin typeface="NikoshBAN" pitchFamily="2" charset="0"/>
              <a:cs typeface="NikoshBAN" pitchFamily="2" charset="0"/>
            </a:rPr>
            <a:t>আমানতকারী বা ব্যাংকের ভুল</a:t>
          </a:r>
          <a:endParaRPr lang="en-US" sz="2800" kern="1200" dirty="0">
            <a:latin typeface="NikoshBAN" pitchFamily="2" charset="0"/>
            <a:cs typeface="NikoshBAN" pitchFamily="2" charset="0"/>
          </a:endParaRPr>
        </a:p>
      </dsp:txBody>
      <dsp:txXfrm rot="-5400000">
        <a:off x="1380885" y="3632127"/>
        <a:ext cx="6633720" cy="11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B373-3783-4692-BE9B-CF80564C4BAC}">
      <dsp:nvSpPr>
        <dsp:cNvPr id="0" name=""/>
        <dsp:cNvSpPr/>
      </dsp:nvSpPr>
      <dsp:spPr>
        <a:xfrm>
          <a:off x="0" y="0"/>
          <a:ext cx="5029199" cy="51569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bn-IN" sz="3200" kern="1200" dirty="0"/>
            <a:t>ব্যাংক </a:t>
          </a:r>
          <a:r>
            <a:rPr lang="bn-IN" sz="3600" kern="1200" dirty="0">
              <a:latin typeface="NikoshBAN" pitchFamily="2" charset="0"/>
              <a:cs typeface="NikoshBAN" pitchFamily="2" charset="0"/>
            </a:rPr>
            <a:t>সমন্বয়</a:t>
          </a:r>
          <a:r>
            <a:rPr lang="bn-IN" sz="3200" kern="1200" dirty="0"/>
            <a:t> বিবরণী প্রস্তুত</a:t>
          </a:r>
          <a:r>
            <a:rPr lang="en-US" sz="3200" kern="1200" dirty="0"/>
            <a:t> </a:t>
          </a:r>
        </a:p>
      </dsp:txBody>
      <dsp:txXfrm>
        <a:off x="25174" y="25174"/>
        <a:ext cx="4978851" cy="465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B373-3783-4692-BE9B-CF80564C4BAC}">
      <dsp:nvSpPr>
        <dsp:cNvPr id="0" name=""/>
        <dsp:cNvSpPr/>
      </dsp:nvSpPr>
      <dsp:spPr>
        <a:xfrm>
          <a:off x="0" y="10122"/>
          <a:ext cx="3733800" cy="524267"/>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bn-IN" sz="3200" kern="1200" dirty="0">
              <a:latin typeface="NikoshBAN" panose="02000000000000000000" pitchFamily="2" charset="0"/>
              <a:cs typeface="NikoshBAN" panose="02000000000000000000" pitchFamily="2" charset="0"/>
            </a:rPr>
            <a:t>বাড়ির কাজ</a:t>
          </a:r>
          <a:r>
            <a:rPr lang="en-US" sz="3200" kern="1200" dirty="0">
              <a:latin typeface="NikoshBAN" panose="02000000000000000000" pitchFamily="2" charset="0"/>
              <a:cs typeface="NikoshBAN" panose="02000000000000000000" pitchFamily="2" charset="0"/>
            </a:rPr>
            <a:t> </a:t>
          </a:r>
        </a:p>
      </dsp:txBody>
      <dsp:txXfrm>
        <a:off x="25593" y="35715"/>
        <a:ext cx="3682614" cy="4730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10-Jul-20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98608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29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13481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51278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72419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6233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5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16032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8023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2436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643059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74379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763325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672127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18811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128314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446675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24206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8427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10-Jul-20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10-Jul-20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10-Jul-20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10-Jul-20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8523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230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805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861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6268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10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2951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3660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711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8987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3271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89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53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10-Jul-20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24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51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049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61497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70605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5384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655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5886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120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564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10-Jul-20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340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10047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81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5818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53449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57642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28066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3277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8076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21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image" Target="../media/image7.jpe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10-Jul-20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978559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10-Jul-20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10-Jul-20</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10-Jul-20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10-Jul-20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670679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76927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10-Jul-20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9400029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337812"/>
            <a:ext cx="280416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IN" sz="3600" dirty="0">
                <a:latin typeface="NikoshBAN" pitchFamily="2" charset="0"/>
                <a:cs typeface="NikoshBAN" pitchFamily="2" charset="0"/>
              </a:rPr>
              <a:t>সবাইকে স্বাগতম</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399"/>
            <a:ext cx="8610600" cy="5224789"/>
          </a:xfrm>
          <a:prstGeom prst="rect">
            <a:avLst/>
          </a:prstGeom>
        </p:spPr>
      </p:pic>
    </p:spTree>
    <p:extLst>
      <p:ext uri="{BB962C8B-B14F-4D97-AF65-F5344CB8AC3E}">
        <p14:creationId xmlns:p14="http://schemas.microsoft.com/office/powerpoint/2010/main" val="4257084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53886" y="0"/>
            <a:ext cx="7737714" cy="1151467"/>
          </a:xfrm>
          <a:prstGeom prst="roundRect">
            <a:avLst/>
          </a:prstGeom>
          <a:solidFill>
            <a:srgbClr val="00206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aphicFrame>
        <p:nvGraphicFramePr>
          <p:cNvPr id="10" name="Diagram 9"/>
          <p:cNvGraphicFramePr/>
          <p:nvPr>
            <p:extLst>
              <p:ext uri="{D42A27DB-BD31-4B8C-83A1-F6EECF244321}">
                <p14:modId xmlns:p14="http://schemas.microsoft.com/office/powerpoint/2010/main" val="2593505304"/>
              </p:ext>
            </p:extLst>
          </p:nvPr>
        </p:nvGraphicFramePr>
        <p:xfrm>
          <a:off x="1066800" y="1219200"/>
          <a:ext cx="8077200" cy="5547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356360" y="45720"/>
            <a:ext cx="7452531" cy="1200329"/>
          </a:xfrm>
          <a:prstGeom prst="rect">
            <a:avLst/>
          </a:prstGeom>
          <a:noFill/>
        </p:spPr>
        <p:txBody>
          <a:bodyPr wrap="square" rtlCol="0">
            <a:spAutoFit/>
          </a:bodyPr>
          <a:lstStyle/>
          <a:p>
            <a:pPr lvl="0" algn="ctr"/>
            <a:r>
              <a:rPr lang="bn-IN" sz="3600" dirty="0">
                <a:solidFill>
                  <a:srgbClr val="FF0000"/>
                </a:solidFill>
                <a:latin typeface="NikoshBAN" pitchFamily="2" charset="0"/>
                <a:cs typeface="NikoshBAN" pitchFamily="2" charset="0"/>
              </a:rPr>
              <a:t>নগদান বহির ব্যাংক জমা ও ব্যাংক বিবরণীর ব্যাংক জমার গরমিলের কারণসমূহঃ</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8327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868680" y="304800"/>
            <a:ext cx="7696200" cy="571500"/>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bn-IN" sz="3600" dirty="0">
                <a:solidFill>
                  <a:srgbClr val="FF0000"/>
                </a:solidFill>
                <a:latin typeface="NikoshBAN" pitchFamily="2" charset="0"/>
                <a:cs typeface="NikoshBAN" pitchFamily="2" charset="0"/>
              </a:rPr>
              <a:t>ব্যাংক সমন্বয় বিবরণী প্রস্তুতের সংক্ষিপ্ত চক</a:t>
            </a:r>
            <a:endParaRPr lang="en-US" sz="3600" dirty="0">
              <a:solidFill>
                <a:srgbClr val="FF0000"/>
              </a:solidFill>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23507830"/>
              </p:ext>
            </p:extLst>
          </p:nvPr>
        </p:nvGraphicFramePr>
        <p:xfrm>
          <a:off x="457200" y="1524000"/>
          <a:ext cx="8229600" cy="4572000"/>
        </p:xfrm>
        <a:graphic>
          <a:graphicData uri="http://schemas.openxmlformats.org/drawingml/2006/table">
            <a:tbl>
              <a:tblPr firstRow="1" bandRow="1">
                <a:tableStyleId>{21E4AEA4-8DFA-4A89-87EB-49C32662AFE0}</a:tableStyleId>
              </a:tblPr>
              <a:tblGrid>
                <a:gridCol w="5581816">
                  <a:extLst>
                    <a:ext uri="{9D8B030D-6E8A-4147-A177-3AD203B41FA5}">
                      <a16:colId xmlns:a16="http://schemas.microsoft.com/office/drawing/2014/main" val="20000"/>
                    </a:ext>
                  </a:extLst>
                </a:gridCol>
                <a:gridCol w="1359673">
                  <a:extLst>
                    <a:ext uri="{9D8B030D-6E8A-4147-A177-3AD203B41FA5}">
                      <a16:colId xmlns:a16="http://schemas.microsoft.com/office/drawing/2014/main" val="20001"/>
                    </a:ext>
                  </a:extLst>
                </a:gridCol>
                <a:gridCol w="1288111">
                  <a:extLst>
                    <a:ext uri="{9D8B030D-6E8A-4147-A177-3AD203B41FA5}">
                      <a16:colId xmlns:a16="http://schemas.microsoft.com/office/drawing/2014/main" val="20002"/>
                    </a:ext>
                  </a:extLst>
                </a:gridCol>
              </a:tblGrid>
              <a:tr h="375644">
                <a:tc>
                  <a:txBody>
                    <a:bodyPr/>
                    <a:lstStyle/>
                    <a:p>
                      <a:pPr algn="ctr"/>
                      <a:r>
                        <a:rPr lang="bn-IN" sz="2000" dirty="0">
                          <a:latin typeface="NikoshBAN" pitchFamily="2" charset="0"/>
                          <a:cs typeface="NikoshBAN" pitchFamily="2" charset="0"/>
                        </a:rPr>
                        <a:t>বিবরণ</a:t>
                      </a:r>
                      <a:endParaRPr lang="en-US" sz="2000" dirty="0">
                        <a:latin typeface="NikoshBAN" pitchFamily="2" charset="0"/>
                        <a:cs typeface="NikoshBAN" pitchFamily="2" charset="0"/>
                      </a:endParaRPr>
                    </a:p>
                  </a:txBody>
                  <a:tcPr/>
                </a:tc>
                <a:tc>
                  <a:txBody>
                    <a:bodyPr/>
                    <a:lstStyle/>
                    <a:p>
                      <a:pPr algn="r"/>
                      <a:r>
                        <a:rPr lang="bn-IN" sz="2000" dirty="0">
                          <a:latin typeface="NikoshBAN" pitchFamily="2" charset="0"/>
                          <a:cs typeface="NikoshBAN" pitchFamily="2" charset="0"/>
                        </a:rPr>
                        <a:t>টাকা</a:t>
                      </a:r>
                      <a:endParaRPr lang="en-US" sz="2000" dirty="0">
                        <a:latin typeface="NikoshBAN" pitchFamily="2" charset="0"/>
                        <a:cs typeface="NikoshBAN" pitchFamily="2" charset="0"/>
                      </a:endParaRPr>
                    </a:p>
                  </a:txBody>
                  <a:tcPr/>
                </a:tc>
                <a:tc>
                  <a:txBody>
                    <a:bodyPr/>
                    <a:lstStyle/>
                    <a:p>
                      <a:pPr algn="r"/>
                      <a:r>
                        <a:rPr lang="bn-IN" sz="2000" dirty="0">
                          <a:latin typeface="NikoshBAN" pitchFamily="2" charset="0"/>
                          <a:cs typeface="NikoshBAN" pitchFamily="2" charset="0"/>
                        </a:rPr>
                        <a:t>টাকা</a:t>
                      </a:r>
                      <a:endParaRPr lang="en-US" sz="2000" dirty="0">
                        <a:latin typeface="NikoshBAN" pitchFamily="2" charset="0"/>
                        <a:cs typeface="NikoshBAN" pitchFamily="2" charset="0"/>
                      </a:endParaRPr>
                    </a:p>
                  </a:txBody>
                  <a:tcPr/>
                </a:tc>
                <a:extLst>
                  <a:ext uri="{0D108BD9-81ED-4DB2-BD59-A6C34878D82A}">
                    <a16:rowId xmlns:a16="http://schemas.microsoft.com/office/drawing/2014/main" val="10000"/>
                  </a:ext>
                </a:extLst>
              </a:tr>
              <a:tr h="1820426">
                <a:tc rowSpan="5">
                  <a:txBody>
                    <a:bodyPr/>
                    <a:lstStyle/>
                    <a:p>
                      <a:r>
                        <a:rPr lang="bn-IN" sz="2000" dirty="0">
                          <a:latin typeface="NikoshBAN" pitchFamily="2" charset="0"/>
                          <a:cs typeface="NikoshBAN" pitchFamily="2" charset="0"/>
                        </a:rPr>
                        <a:t>নগদান</a:t>
                      </a:r>
                      <a:r>
                        <a:rPr lang="bn-IN" sz="2000" baseline="0" dirty="0">
                          <a:latin typeface="NikoshBAN" pitchFamily="2" charset="0"/>
                          <a:cs typeface="NikoshBAN" pitchFamily="2" charset="0"/>
                        </a:rPr>
                        <a:t> বহি অনুযায়ী ব্যাংক জমার জের </a:t>
                      </a:r>
                    </a:p>
                    <a:p>
                      <a:r>
                        <a:rPr lang="bn-IN" sz="2000" baseline="0" dirty="0">
                          <a:latin typeface="NikoshBAN" pitchFamily="2" charset="0"/>
                          <a:cs typeface="NikoshBAN" pitchFamily="2" charset="0"/>
                        </a:rPr>
                        <a:t>যোগঃ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baseline="0" dirty="0">
                          <a:latin typeface="NikoshBAN" pitchFamily="2" charset="0"/>
                          <a:cs typeface="NikoshBAN" pitchFamily="2" charset="0"/>
                        </a:rPr>
                        <a:t>১। </a:t>
                      </a:r>
                      <a:r>
                        <a:rPr lang="bn-IN" sz="2000" dirty="0">
                          <a:latin typeface="NikoshBAN" pitchFamily="2" charset="0"/>
                          <a:cs typeface="NikoshBAN" pitchFamily="2" charset="0"/>
                        </a:rPr>
                        <a:t>ইস্যুকৃত চেক যা ব্যাংকে উপস্থাপিত হয়নি</a:t>
                      </a: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২।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সরাসরি</a:t>
                      </a:r>
                      <a:r>
                        <a:rPr lang="bn-IN" sz="2000" dirty="0">
                          <a:latin typeface="NikoshBAN" pitchFamily="2" charset="0"/>
                          <a:cs typeface="NikoshBAN" pitchFamily="2" charset="0"/>
                        </a:rPr>
                        <a:t> যেকোনো</a:t>
                      </a:r>
                      <a:r>
                        <a:rPr lang="bn-IN" sz="2000" baseline="0" dirty="0">
                          <a:latin typeface="NikoshBAN" pitchFamily="2" charset="0"/>
                          <a:cs typeface="NikoshBAN" pitchFamily="2" charset="0"/>
                        </a:rPr>
                        <a:t> পাওনা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আদায়</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৩। দেনাদার </a:t>
                      </a:r>
                      <a:r>
                        <a:rPr lang="en-US" sz="2000" dirty="0" err="1">
                          <a:latin typeface="NikoshBAN" pitchFamily="2" charset="0"/>
                          <a:cs typeface="NikoshBAN" pitchFamily="2" charset="0"/>
                        </a:rPr>
                        <a:t>কর্তৃক</a:t>
                      </a:r>
                      <a:r>
                        <a:rPr lang="bn-IN" sz="2000" dirty="0">
                          <a:latin typeface="NikoshBAN" pitchFamily="2" charset="0"/>
                          <a:cs typeface="NikoshBAN" pitchFamily="2" charset="0"/>
                        </a:rPr>
                        <a:t> সরাসরি ব্যাংকে </a:t>
                      </a:r>
                      <a:r>
                        <a:rPr lang="en-US" sz="2000" dirty="0" err="1">
                          <a:latin typeface="NikoshBAN" pitchFamily="2" charset="0"/>
                          <a:cs typeface="NikoshBAN" pitchFamily="2" charset="0"/>
                        </a:rPr>
                        <a:t>জমা</a:t>
                      </a:r>
                      <a:r>
                        <a:rPr lang="en-US" sz="2000" dirty="0">
                          <a:latin typeface="NikoshBAN" pitchFamily="2" charset="0"/>
                          <a:cs typeface="NikoshBAN" pitchFamily="2" charset="0"/>
                        </a:rPr>
                        <a:t> </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৪।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সুদ</a:t>
                      </a:r>
                      <a:r>
                        <a:rPr lang="bn-IN" sz="2000" dirty="0">
                          <a:latin typeface="NikoshBAN" pitchFamily="2" charset="0"/>
                          <a:cs typeface="NikoshBAN" pitchFamily="2" charset="0"/>
                        </a:rPr>
                        <a:t> মঞ্জুর</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বাদঃ</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১।</a:t>
                      </a:r>
                      <a:r>
                        <a:rPr lang="bn-IN" sz="2000" baseline="0" dirty="0">
                          <a:latin typeface="NikoshBAN" pitchFamily="2" charset="0"/>
                          <a:cs typeface="NikoshBAN" pitchFamily="2" charset="0"/>
                        </a:rPr>
                        <a:t> </a:t>
                      </a:r>
                      <a:r>
                        <a:rPr lang="bn-IN" sz="2000" dirty="0">
                          <a:latin typeface="NikoshBAN" pitchFamily="2" charset="0"/>
                          <a:cs typeface="NikoshBAN" pitchFamily="2" charset="0"/>
                        </a:rPr>
                        <a:t>জমাকৃত চেক যা ব্যাংকে আদায় বা জমা হয়নি</a:t>
                      </a: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২।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সরাসরি</a:t>
                      </a:r>
                      <a:r>
                        <a:rPr lang="bn-IN" sz="2000" dirty="0">
                          <a:latin typeface="NikoshBAN" pitchFamily="2" charset="0"/>
                          <a:cs typeface="NikoshBAN" pitchFamily="2" charset="0"/>
                        </a:rPr>
                        <a:t> যেকোনো</a:t>
                      </a:r>
                      <a:r>
                        <a:rPr lang="bn-IN" sz="2000" baseline="0" dirty="0">
                          <a:latin typeface="NikoshBAN" pitchFamily="2" charset="0"/>
                          <a:cs typeface="NikoshBAN" pitchFamily="2" charset="0"/>
                        </a:rPr>
                        <a:t> দেনা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পরিশোধ</a:t>
                      </a:r>
                      <a:r>
                        <a:rPr lang="en-US" sz="2000" dirty="0">
                          <a:latin typeface="NikoshBAN" pitchFamily="2" charset="0"/>
                          <a:cs typeface="NikoshBAN"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৩।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bn-IN" sz="2000" dirty="0">
                          <a:latin typeface="NikoshBAN" pitchFamily="2" charset="0"/>
                          <a:cs typeface="NikoshBAN" pitchFamily="2" charset="0"/>
                        </a:rPr>
                        <a:t>চেক বা বিলের প্রত্যাখ্যান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৪।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চার্জ</a:t>
                      </a:r>
                      <a:r>
                        <a:rPr lang="en-US" sz="2000" dirty="0">
                          <a:latin typeface="NikoshBAN" pitchFamily="2" charset="0"/>
                          <a:cs typeface="NikoshBAN" pitchFamily="2" charset="0"/>
                        </a:rPr>
                        <a:t> </a:t>
                      </a:r>
                      <a:r>
                        <a:rPr lang="en-US" sz="2000" dirty="0" err="1">
                          <a:latin typeface="NikoshBAN" pitchFamily="2" charset="0"/>
                          <a:cs typeface="NikoshBAN" pitchFamily="2" charset="0"/>
                        </a:rPr>
                        <a:t>বা</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জমাতিরক্তের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সুদ</a:t>
                      </a:r>
                      <a:r>
                        <a:rPr lang="bn-IN" sz="2000" dirty="0">
                          <a:latin typeface="NikoshBAN" pitchFamily="2" charset="0"/>
                          <a:cs typeface="NikoshBAN" pitchFamily="2" charset="0"/>
                        </a:rPr>
                        <a:t> </a:t>
                      </a:r>
                      <a:r>
                        <a:rPr lang="en-US" sz="2000" dirty="0" err="1">
                          <a:latin typeface="NikoshBAN" pitchFamily="2" charset="0"/>
                          <a:cs typeface="NikoshBAN" pitchFamily="2" charset="0"/>
                        </a:rPr>
                        <a:t>ধার্য</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ব্যাংক বিবরণী</a:t>
                      </a:r>
                      <a:r>
                        <a:rPr lang="bn-IN" sz="2000" baseline="0" dirty="0">
                          <a:latin typeface="NikoshBAN" pitchFamily="2" charset="0"/>
                          <a:cs typeface="NikoshBAN" pitchFamily="2" charset="0"/>
                        </a:rPr>
                        <a:t> অনুযায়ী ব্যাংক জমার জের</a:t>
                      </a:r>
                      <a:endParaRPr lang="en-US" sz="2000" dirty="0">
                        <a:latin typeface="NikoshBAN" pitchFamily="2" charset="0"/>
                        <a:cs typeface="NikoshBAN" pitchFamily="2" charset="0"/>
                      </a:endParaRPr>
                    </a:p>
                  </a:txBody>
                  <a:tcPr/>
                </a:tc>
                <a:tc>
                  <a:txBody>
                    <a:bodyPr/>
                    <a:lstStyle/>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a:txBody>
                    <a:bodyPr/>
                    <a:lstStyle/>
                    <a:p>
                      <a:pPr algn="r"/>
                      <a:r>
                        <a:rPr lang="bn-IN" sz="2000" dirty="0">
                          <a:latin typeface="NikoshBAN" pitchFamily="2" charset="0"/>
                          <a:cs typeface="NikoshBAN" pitchFamily="2" charset="0"/>
                        </a:rPr>
                        <a:t>***</a:t>
                      </a: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31470">
                <a:tc vMerge="1">
                  <a:txBody>
                    <a:bodyPr/>
                    <a:lstStyle/>
                    <a:p>
                      <a:endParaRPr lang="en-US"/>
                    </a:p>
                  </a:txBody>
                  <a:tcPr/>
                </a:tc>
                <a:tc>
                  <a:txBody>
                    <a:bodyPr/>
                    <a:lstStyle/>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5644">
                <a:tc vMerge="1">
                  <a:txBody>
                    <a:bodyPr/>
                    <a:lstStyle/>
                    <a:p>
                      <a:endParaRPr lang="en-US"/>
                    </a:p>
                  </a:txBody>
                  <a:tcP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700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08099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36733490"/>
              </p:ext>
            </p:extLst>
          </p:nvPr>
        </p:nvGraphicFramePr>
        <p:xfrm>
          <a:off x="1981200" y="228600"/>
          <a:ext cx="50292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6200" y="1137821"/>
            <a:ext cx="891540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জনাব কলিম ২০১৯ সালের ৩১ মার্চ তারিখে নগদান বহি মোতাবেক ব্যাংক জমা ২৮,০০০ টাকা হলেও ব্যাংক বিবরণী মোতাবেক ব্যাংক জমা ২৪,৬০০ টাকা। যাচাই করে দুটি বিবরণীর গরমিলগুলো নিন্মে প্রদত্ত হলোঃ</a:t>
            </a:r>
          </a:p>
          <a:p>
            <a:r>
              <a:rPr lang="bn-IN" sz="2400" dirty="0">
                <a:latin typeface="NikoshBAN" pitchFamily="2" charset="0"/>
                <a:cs typeface="NikoshBAN" pitchFamily="2" charset="0"/>
              </a:rPr>
              <a:t>১। চেক ইস্যু করা হয়েছে ৪,০০০ টাকা, কিন্তু পরিশোধ হয়েছে ২,০০০ টাকা।</a:t>
            </a:r>
          </a:p>
          <a:p>
            <a:r>
              <a:rPr lang="bn-IN" sz="2400" dirty="0">
                <a:latin typeface="NikoshBAN" pitchFamily="2" charset="0"/>
                <a:cs typeface="NikoshBAN" pitchFamily="2" charset="0"/>
              </a:rPr>
              <a:t>২। ৫,০০০ টাকার চেক ব্যাংকে জমা দেয়া হলেও ব্যাংক তা ৩১ মার্চের পরে আদায় হয়।</a:t>
            </a:r>
          </a:p>
          <a:p>
            <a:r>
              <a:rPr lang="bn-IN" sz="2400" dirty="0">
                <a:latin typeface="NikoshBAN" pitchFamily="2" charset="0"/>
                <a:cs typeface="NikoshBAN" pitchFamily="2" charset="0"/>
              </a:rPr>
              <a:t>৩। ব্যাংক কর্তৃক পাওনাদারকে পরিশোধ ৩,০০০ টাকা</a:t>
            </a:r>
          </a:p>
          <a:p>
            <a:r>
              <a:rPr lang="bn-IN" sz="2400" dirty="0">
                <a:latin typeface="NikoshBAN" pitchFamily="2" charset="0"/>
                <a:cs typeface="NikoshBAN" pitchFamily="2" charset="0"/>
              </a:rPr>
              <a:t>৪। ব্যাংক কর্তৃক লভ্যাংশ আদায় ২,২০০ টাকা।</a:t>
            </a:r>
          </a:p>
          <a:p>
            <a:r>
              <a:rPr lang="bn-IN" sz="2400" dirty="0">
                <a:latin typeface="NikoshBAN" pitchFamily="2" charset="0"/>
                <a:cs typeface="NikoshBAN" pitchFamily="2" charset="0"/>
              </a:rPr>
              <a:t>৫। ব্যাংক সুদ মঞ্জুর করেছে ৭০০ টাকা।</a:t>
            </a:r>
          </a:p>
          <a:p>
            <a:r>
              <a:rPr lang="bn-IN" sz="2400" dirty="0">
                <a:latin typeface="NikoshBAN" pitchFamily="2" charset="0"/>
                <a:cs typeface="NikoshBAN" pitchFamily="2" charset="0"/>
              </a:rPr>
              <a:t>৬। ব্যাংক চার্জ করেছে ৩০০ টাকা।</a:t>
            </a:r>
          </a:p>
          <a:p>
            <a:endParaRPr lang="bn-IN" sz="2400" dirty="0">
              <a:latin typeface="NikoshBAN" pitchFamily="2" charset="0"/>
              <a:cs typeface="NikoshBAN" pitchFamily="2" charset="0"/>
            </a:endParaRPr>
          </a:p>
          <a:p>
            <a:r>
              <a:rPr lang="bn-IN" sz="2400" dirty="0">
                <a:latin typeface="NikoshBAN" pitchFamily="2" charset="0"/>
                <a:cs typeface="NikoshBAN" pitchFamily="2" charset="0"/>
              </a:rPr>
              <a:t>করণীয়ঃ</a:t>
            </a:r>
          </a:p>
          <a:p>
            <a:r>
              <a:rPr lang="bn-IN" sz="2400" dirty="0">
                <a:latin typeface="NikoshBAN" pitchFamily="2" charset="0"/>
                <a:cs typeface="NikoshBAN" pitchFamily="2" charset="0"/>
              </a:rPr>
              <a:t>ক। ব্যাংক কত টাকার জন্য ডেবিট মেমোরেন্ডাম ইস্যু করেছে?</a:t>
            </a:r>
          </a:p>
          <a:p>
            <a:r>
              <a:rPr lang="bn-IN" sz="2400" dirty="0">
                <a:latin typeface="NikoshBAN" pitchFamily="2" charset="0"/>
                <a:cs typeface="NikoshBAN" pitchFamily="2" charset="0"/>
              </a:rPr>
              <a:t>খ। জনাব কলিমের বহিতে প্রয়োজনীয় জাবেদা দাও।</a:t>
            </a:r>
          </a:p>
          <a:p>
            <a:r>
              <a:rPr lang="bn-IN" sz="2400" dirty="0">
                <a:latin typeface="NikoshBAN" pitchFamily="2" charset="0"/>
                <a:cs typeface="NikoshBAN" pitchFamily="2" charset="0"/>
              </a:rPr>
              <a:t>গ। উপর্যুক্ত তথ্যের ভিত্তিতে একটি ব্যাংক সমন্বয় বিবরণী প্রস্তুত কর।</a:t>
            </a:r>
          </a:p>
        </p:txBody>
      </p:sp>
    </p:spTree>
    <p:extLst>
      <p:ext uri="{BB962C8B-B14F-4D97-AF65-F5344CB8AC3E}">
        <p14:creationId xmlns:p14="http://schemas.microsoft.com/office/powerpoint/2010/main" val="19788329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45403"/>
            <a:ext cx="82296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800" dirty="0">
                <a:latin typeface="NikoshBAN" pitchFamily="2" charset="0"/>
                <a:cs typeface="NikoshBAN" pitchFamily="2" charset="0"/>
              </a:rPr>
              <a:t>ক। ব্যাংক কত টাকার জন্য ডেবিট মেমোরেন্ডাম ইস্যু করেছে তা নির্ণয়ঃ</a:t>
            </a:r>
          </a:p>
        </p:txBody>
      </p:sp>
      <p:graphicFrame>
        <p:nvGraphicFramePr>
          <p:cNvPr id="3" name="Table 2"/>
          <p:cNvGraphicFramePr>
            <a:graphicFrameLocks noGrp="1"/>
          </p:cNvGraphicFramePr>
          <p:nvPr>
            <p:extLst>
              <p:ext uri="{D42A27DB-BD31-4B8C-83A1-F6EECF244321}">
                <p14:modId xmlns:p14="http://schemas.microsoft.com/office/powerpoint/2010/main" val="3275477794"/>
              </p:ext>
            </p:extLst>
          </p:nvPr>
        </p:nvGraphicFramePr>
        <p:xfrm>
          <a:off x="457200" y="2667000"/>
          <a:ext cx="7909560" cy="1889760"/>
        </p:xfrm>
        <a:graphic>
          <a:graphicData uri="http://schemas.openxmlformats.org/drawingml/2006/table">
            <a:tbl>
              <a:tblPr firstRow="1" bandRow="1">
                <a:tableStyleId>{5C22544A-7EE6-4342-B048-85BDC9FD1C3A}</a:tableStyleId>
              </a:tblPr>
              <a:tblGrid>
                <a:gridCol w="5912396">
                  <a:extLst>
                    <a:ext uri="{9D8B030D-6E8A-4147-A177-3AD203B41FA5}">
                      <a16:colId xmlns:a16="http://schemas.microsoft.com/office/drawing/2014/main" val="20000"/>
                    </a:ext>
                  </a:extLst>
                </a:gridCol>
                <a:gridCol w="1997164">
                  <a:extLst>
                    <a:ext uri="{9D8B030D-6E8A-4147-A177-3AD203B41FA5}">
                      <a16:colId xmlns:a16="http://schemas.microsoft.com/office/drawing/2014/main" val="20001"/>
                    </a:ext>
                  </a:extLst>
                </a:gridCol>
              </a:tblGrid>
              <a:tr h="373772">
                <a:tc>
                  <a:txBody>
                    <a:bodyPr/>
                    <a:lstStyle/>
                    <a:p>
                      <a:pPr algn="ctr"/>
                      <a:r>
                        <a:rPr lang="bn-IN" sz="2800" dirty="0">
                          <a:latin typeface="NikoshBAN" pitchFamily="2" charset="0"/>
                          <a:cs typeface="NikoshBAN" pitchFamily="2" charset="0"/>
                        </a:rPr>
                        <a:t>বিবরণ</a:t>
                      </a:r>
                      <a:r>
                        <a:rPr lang="bn-IN" sz="2800" baseline="0" dirty="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pPr algn="r"/>
                      <a:r>
                        <a:rPr lang="bn-IN" sz="2800" dirty="0">
                          <a:latin typeface="NikoshBAN" pitchFamily="2" charset="0"/>
                          <a:cs typeface="NikoshBAN" pitchFamily="2" charset="0"/>
                        </a:rPr>
                        <a:t>টাকা</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0"/>
                  </a:ext>
                </a:extLst>
              </a:tr>
              <a:tr h="921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১। চেক পরিশোধ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a:t>
                      </a:r>
                      <a:r>
                        <a:rPr lang="bn-IN" sz="2800" baseline="0" dirty="0">
                          <a:latin typeface="NikoshBAN" pitchFamily="2" charset="0"/>
                          <a:cs typeface="NikoshBAN" pitchFamily="2" charset="0"/>
                        </a:rPr>
                        <a:t> </a:t>
                      </a:r>
                      <a:r>
                        <a:rPr lang="bn-IN" sz="2800" dirty="0">
                          <a:latin typeface="NikoshBAN" pitchFamily="2" charset="0"/>
                          <a:cs typeface="NikoshBAN" pitchFamily="2" charset="0"/>
                        </a:rPr>
                        <a:t>ব্যাংক কর্তৃক পাওনাদারকে পরিশোধ</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৬। ব্যাংক চার্জ করেছে ৩০০</a:t>
                      </a:r>
                      <a:endParaRPr lang="en-US" sz="2800" dirty="0">
                        <a:latin typeface="NikoshBAN" pitchFamily="2" charset="0"/>
                        <a:cs typeface="NikoshBAN" pitchFamily="2" charset="0"/>
                      </a:endParaRPr>
                    </a:p>
                  </a:txBody>
                  <a:tcPr/>
                </a:tc>
                <a:tc>
                  <a:txBody>
                    <a:bodyPr/>
                    <a:lstStyle/>
                    <a:p>
                      <a:pPr algn="r"/>
                      <a:r>
                        <a:rPr lang="bn-IN" sz="2800" dirty="0">
                          <a:latin typeface="NikoshBAN" pitchFamily="2" charset="0"/>
                          <a:cs typeface="NikoshBAN" pitchFamily="2" charset="0"/>
                        </a:rPr>
                        <a:t>২,০০০</a:t>
                      </a:r>
                    </a:p>
                    <a:p>
                      <a:pPr marL="0" marR="0" indent="0" algn="r"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৩,০০০</a:t>
                      </a:r>
                      <a:endParaRPr lang="en-US" sz="28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0853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78023"/>
            <a:ext cx="77724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4800" dirty="0">
                <a:latin typeface="NikoshBAN" pitchFamily="2" charset="0"/>
                <a:cs typeface="NikoshBAN" pitchFamily="2" charset="0"/>
              </a:rPr>
              <a:t>খ</a:t>
            </a:r>
          </a:p>
        </p:txBody>
      </p:sp>
      <p:graphicFrame>
        <p:nvGraphicFramePr>
          <p:cNvPr id="3" name="Table 2"/>
          <p:cNvGraphicFramePr>
            <a:graphicFrameLocks noGrp="1"/>
          </p:cNvGraphicFramePr>
          <p:nvPr>
            <p:extLst>
              <p:ext uri="{D42A27DB-BD31-4B8C-83A1-F6EECF244321}">
                <p14:modId xmlns:p14="http://schemas.microsoft.com/office/powerpoint/2010/main" val="3985106123"/>
              </p:ext>
            </p:extLst>
          </p:nvPr>
        </p:nvGraphicFramePr>
        <p:xfrm>
          <a:off x="304800" y="1356360"/>
          <a:ext cx="8534400" cy="4815840"/>
        </p:xfrm>
        <a:graphic>
          <a:graphicData uri="http://schemas.openxmlformats.org/drawingml/2006/table">
            <a:tbl>
              <a:tblPr firstRow="1" bandRow="1">
                <a:tableStyleId>{616DA210-FB5B-4158-B5E0-FEB733F419BA}</a:tableStyleId>
              </a:tblPr>
              <a:tblGrid>
                <a:gridCol w="853440">
                  <a:extLst>
                    <a:ext uri="{9D8B030D-6E8A-4147-A177-3AD203B41FA5}">
                      <a16:colId xmlns:a16="http://schemas.microsoft.com/office/drawing/2014/main" val="20000"/>
                    </a:ext>
                  </a:extLst>
                </a:gridCol>
                <a:gridCol w="394716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467380">
                <a:tc gridSpan="4">
                  <a:txBody>
                    <a:bodyPr/>
                    <a:lstStyle/>
                    <a:p>
                      <a:pPr algn="ctr"/>
                      <a:r>
                        <a:rPr lang="bn-IN" sz="2800" dirty="0">
                          <a:latin typeface="NikoshBAN" panose="02000000000000000000" pitchFamily="2" charset="0"/>
                          <a:cs typeface="NikoshBAN" panose="02000000000000000000" pitchFamily="2" charset="0"/>
                        </a:rPr>
                        <a:t>জাবেদা </a:t>
                      </a:r>
                      <a:endParaRPr lang="en-US" sz="2800" dirty="0">
                        <a:latin typeface="NikoshBAN" pitchFamily="2" charset="0"/>
                        <a:cs typeface="NikoshBAN" pitchFamily="2"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43349">
                <a:tc>
                  <a:txBody>
                    <a:bodyPr/>
                    <a:lstStyle/>
                    <a:p>
                      <a:r>
                        <a:rPr lang="bn-IN" sz="2800" dirty="0">
                          <a:latin typeface="NikoshBAN" panose="02000000000000000000" pitchFamily="2" charset="0"/>
                          <a:cs typeface="NikoshBAN" panose="02000000000000000000" pitchFamily="2" charset="0"/>
                        </a:rPr>
                        <a:t>ক্রম</a:t>
                      </a:r>
                      <a:endParaRPr lang="en-US" sz="2800" dirty="0">
                        <a:latin typeface="NikoshBAN" pitchFamily="2" charset="0"/>
                        <a:cs typeface="NikoshBAN" pitchFamily="2" charset="0"/>
                      </a:endParaRPr>
                    </a:p>
                  </a:txBody>
                  <a:tcPr/>
                </a:tc>
                <a:tc>
                  <a:txBody>
                    <a:bodyPr/>
                    <a:lstStyle/>
                    <a:p>
                      <a:r>
                        <a:rPr lang="bn-IN" sz="2800" dirty="0">
                          <a:latin typeface="NikoshBAN" panose="02000000000000000000" pitchFamily="2" charset="0"/>
                          <a:cs typeface="NikoshBAN" panose="02000000000000000000" pitchFamily="2" charset="0"/>
                        </a:rPr>
                        <a:t>বিবরণ</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ডেবিট</a:t>
                      </a:r>
                      <a:r>
                        <a:rPr lang="bn-IN"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ক্রেডিট</a:t>
                      </a:r>
                      <a:r>
                        <a:rPr lang="bn-IN" sz="2800" baseline="0" dirty="0">
                          <a:latin typeface="NikoshBAN" panose="02000000000000000000" pitchFamily="2" charset="0"/>
                          <a:cs typeface="NikoshBAN" panose="02000000000000000000" pitchFamily="2" charset="0"/>
                        </a:rPr>
                        <a:t> টাকা </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1"/>
                  </a:ext>
                </a:extLst>
              </a:tr>
              <a:tr h="443349">
                <a:tc>
                  <a:txBody>
                    <a:bodyPr/>
                    <a:lstStyle/>
                    <a:p>
                      <a:r>
                        <a:rPr lang="bn-IN" sz="2800" dirty="0">
                          <a:latin typeface="NikoshBAN" panose="02000000000000000000" pitchFamily="2" charset="0"/>
                          <a:cs typeface="NikoshBAN" panose="02000000000000000000" pitchFamily="2" charset="0"/>
                        </a:rPr>
                        <a:t>৩। </a:t>
                      </a:r>
                      <a:endParaRPr lang="en-US" sz="2800" dirty="0">
                        <a:latin typeface="NikoshBAN" pitchFamily="2" charset="0"/>
                        <a:cs typeface="NikoshBAN" pitchFamily="2" charset="0"/>
                      </a:endParaRPr>
                    </a:p>
                  </a:txBody>
                  <a:tcPr/>
                </a:tc>
                <a:tc>
                  <a:txBody>
                    <a:bodyPr/>
                    <a:lstStyle/>
                    <a:p>
                      <a:r>
                        <a:rPr lang="bn-IN" sz="2800" dirty="0">
                          <a:latin typeface="NikoshBAN" panose="02000000000000000000" pitchFamily="2" charset="0"/>
                          <a:cs typeface="NikoshBAN" panose="02000000000000000000" pitchFamily="2" charset="0"/>
                        </a:rPr>
                        <a:t>পাওনাদার হিসাব</a:t>
                      </a:r>
                      <a:r>
                        <a:rPr lang="bn-IN" sz="2800" baseline="0" dirty="0">
                          <a:latin typeface="NikoshBAN" panose="02000000000000000000" pitchFamily="2" charset="0"/>
                          <a:cs typeface="NikoshBAN" panose="02000000000000000000" pitchFamily="2" charset="0"/>
                        </a:rPr>
                        <a:t> ডেবিট</a:t>
                      </a:r>
                    </a:p>
                    <a:p>
                      <a:r>
                        <a:rPr lang="bn-IN" sz="2800" baseline="0" dirty="0">
                          <a:latin typeface="NikoshBAN" panose="02000000000000000000" pitchFamily="2" charset="0"/>
                          <a:cs typeface="NikoshBAN" panose="02000000000000000000" pitchFamily="2" charset="0"/>
                        </a:rPr>
                        <a:t>ব্যাংক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৩,০০০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৩,০০০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2"/>
                  </a:ext>
                </a:extLst>
              </a:tr>
              <a:tr h="443349">
                <a:tc>
                  <a:txBody>
                    <a:bodyPr/>
                    <a:lstStyle/>
                    <a:p>
                      <a:r>
                        <a:rPr lang="bn-IN" sz="2800" dirty="0">
                          <a:latin typeface="NikoshBAN" panose="02000000000000000000" pitchFamily="2" charset="0"/>
                          <a:cs typeface="NikoshBAN" panose="02000000000000000000" pitchFamily="2" charset="0"/>
                        </a:rPr>
                        <a:t>৪।</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হিসাব ডেবিট</a:t>
                      </a:r>
                    </a:p>
                    <a:p>
                      <a:r>
                        <a:rPr lang="bn-IN" sz="2800" baseline="0" dirty="0">
                          <a:latin typeface="NikoshBAN" panose="02000000000000000000" pitchFamily="2" charset="0"/>
                          <a:cs typeface="NikoshBAN" panose="02000000000000000000" pitchFamily="2" charset="0"/>
                        </a:rPr>
                        <a:t>লভ্যাংশ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২,২০০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২,২০০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3"/>
                  </a:ext>
                </a:extLst>
              </a:tr>
              <a:tr h="443349">
                <a:tc>
                  <a:txBody>
                    <a:bodyPr/>
                    <a:lstStyle/>
                    <a:p>
                      <a:r>
                        <a:rPr lang="bn-IN" sz="2800" dirty="0">
                          <a:latin typeface="NikoshBAN" panose="02000000000000000000" pitchFamily="2" charset="0"/>
                          <a:cs typeface="NikoshBAN" panose="02000000000000000000" pitchFamily="2" charset="0"/>
                        </a:rPr>
                        <a:t>৫। </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হিসাব ডেবিট</a:t>
                      </a:r>
                    </a:p>
                    <a:p>
                      <a:r>
                        <a:rPr lang="bn-IN" sz="2800" baseline="0" dirty="0">
                          <a:latin typeface="NikoshBAN" panose="02000000000000000000" pitchFamily="2" charset="0"/>
                          <a:cs typeface="NikoshBAN" panose="02000000000000000000" pitchFamily="2" charset="0"/>
                        </a:rPr>
                        <a:t>ব্যাংক সুদ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৭০০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৭০০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4"/>
                  </a:ext>
                </a:extLst>
              </a:tr>
              <a:tr h="443349">
                <a:tc>
                  <a:txBody>
                    <a:bodyPr/>
                    <a:lstStyle/>
                    <a:p>
                      <a:r>
                        <a:rPr lang="bn-IN" sz="2800" dirty="0">
                          <a:latin typeface="NikoshBAN" panose="02000000000000000000" pitchFamily="2" charset="0"/>
                          <a:cs typeface="NikoshBAN" panose="02000000000000000000" pitchFamily="2" charset="0"/>
                        </a:rPr>
                        <a:t>৬।</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চার্জ হিসাব ডেবিট</a:t>
                      </a:r>
                    </a:p>
                    <a:p>
                      <a:r>
                        <a:rPr lang="bn-IN" sz="2800" baseline="0" dirty="0">
                          <a:latin typeface="NikoshBAN" panose="02000000000000000000" pitchFamily="2" charset="0"/>
                          <a:cs typeface="NikoshBAN" panose="02000000000000000000" pitchFamily="2" charset="0"/>
                        </a:rPr>
                        <a:t>ব্যাংক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৩০০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৩০০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3460627" y="378023"/>
            <a:ext cx="1949573"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bn-IN" sz="3600" dirty="0">
                <a:solidFill>
                  <a:schemeClr val="tx1"/>
                </a:solidFill>
                <a:latin typeface="NikoshBAN" pitchFamily="2" charset="0"/>
                <a:cs typeface="NikoshBAN" pitchFamily="2" charset="0"/>
              </a:rPr>
              <a:t>জনাব কলিম</a:t>
            </a:r>
          </a:p>
        </p:txBody>
      </p:sp>
    </p:spTree>
    <p:extLst>
      <p:ext uri="{BB962C8B-B14F-4D97-AF65-F5344CB8AC3E}">
        <p14:creationId xmlns:p14="http://schemas.microsoft.com/office/powerpoint/2010/main" val="39130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7780954"/>
              </p:ext>
            </p:extLst>
          </p:nvPr>
        </p:nvGraphicFramePr>
        <p:xfrm>
          <a:off x="457200" y="1897817"/>
          <a:ext cx="8001000" cy="3969583"/>
        </p:xfrm>
        <a:graphic>
          <a:graphicData uri="http://schemas.openxmlformats.org/drawingml/2006/table">
            <a:tbl>
              <a:tblPr firstRow="1" bandRow="1">
                <a:tableStyleId>{616DA210-FB5B-4158-B5E0-FEB733F419BA}</a:tableStyleId>
              </a:tblPr>
              <a:tblGrid>
                <a:gridCol w="5426766">
                  <a:extLst>
                    <a:ext uri="{9D8B030D-6E8A-4147-A177-3AD203B41FA5}">
                      <a16:colId xmlns:a16="http://schemas.microsoft.com/office/drawing/2014/main" val="20000"/>
                    </a:ext>
                  </a:extLst>
                </a:gridCol>
                <a:gridCol w="1321904">
                  <a:extLst>
                    <a:ext uri="{9D8B030D-6E8A-4147-A177-3AD203B41FA5}">
                      <a16:colId xmlns:a16="http://schemas.microsoft.com/office/drawing/2014/main" val="20001"/>
                    </a:ext>
                  </a:extLst>
                </a:gridCol>
                <a:gridCol w="1252330">
                  <a:extLst>
                    <a:ext uri="{9D8B030D-6E8A-4147-A177-3AD203B41FA5}">
                      <a16:colId xmlns:a16="http://schemas.microsoft.com/office/drawing/2014/main" val="20002"/>
                    </a:ext>
                  </a:extLst>
                </a:gridCol>
              </a:tblGrid>
              <a:tr h="374597">
                <a:tc>
                  <a:txBody>
                    <a:bodyPr/>
                    <a:lstStyle/>
                    <a:p>
                      <a:pPr algn="ctr"/>
                      <a:r>
                        <a:rPr lang="bn-IN" sz="2000" dirty="0"/>
                        <a:t>বিবরণ</a:t>
                      </a:r>
                      <a:endParaRPr lang="en-US" sz="2000" dirty="0">
                        <a:latin typeface="NikoshBAN" pitchFamily="2" charset="0"/>
                        <a:cs typeface="NikoshBAN" pitchFamily="2" charset="0"/>
                      </a:endParaRPr>
                    </a:p>
                  </a:txBody>
                  <a:tcPr/>
                </a:tc>
                <a:tc>
                  <a:txBody>
                    <a:bodyPr/>
                    <a:lstStyle/>
                    <a:p>
                      <a:pPr algn="r"/>
                      <a:r>
                        <a:rPr lang="bn-IN" sz="2000" dirty="0"/>
                        <a:t>টাকা</a:t>
                      </a:r>
                      <a:endParaRPr lang="en-US" sz="2000" dirty="0">
                        <a:latin typeface="NikoshBAN" pitchFamily="2" charset="0"/>
                        <a:cs typeface="NikoshBAN" pitchFamily="2" charset="0"/>
                      </a:endParaRPr>
                    </a:p>
                  </a:txBody>
                  <a:tcPr/>
                </a:tc>
                <a:tc>
                  <a:txBody>
                    <a:bodyPr/>
                    <a:lstStyle/>
                    <a:p>
                      <a:pPr algn="r"/>
                      <a:r>
                        <a:rPr lang="bn-IN" sz="2000" dirty="0"/>
                        <a:t>টাকা</a:t>
                      </a:r>
                      <a:endParaRPr lang="en-US" sz="2000" dirty="0">
                        <a:latin typeface="NikoshBAN" pitchFamily="2" charset="0"/>
                        <a:cs typeface="NikoshBAN" pitchFamily="2" charset="0"/>
                      </a:endParaRPr>
                    </a:p>
                  </a:txBody>
                  <a:tcPr/>
                </a:tc>
                <a:extLst>
                  <a:ext uri="{0D108BD9-81ED-4DB2-BD59-A6C34878D82A}">
                    <a16:rowId xmlns:a16="http://schemas.microsoft.com/office/drawing/2014/main" val="10000"/>
                  </a:ext>
                </a:extLst>
              </a:tr>
              <a:tr h="1399103">
                <a:tc rowSpan="5">
                  <a:txBody>
                    <a:bodyPr/>
                    <a:lstStyle/>
                    <a:p>
                      <a:r>
                        <a:rPr lang="bn-IN" sz="2000" dirty="0"/>
                        <a:t>নগদান</a:t>
                      </a:r>
                      <a:r>
                        <a:rPr lang="bn-IN" sz="2000" baseline="0" dirty="0"/>
                        <a:t> বহি অনুযায়ী ব্যাংক জমার জের </a:t>
                      </a:r>
                    </a:p>
                    <a:p>
                      <a:r>
                        <a:rPr lang="bn-IN" sz="2000" baseline="0" dirty="0"/>
                        <a:t>যোগঃ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baseline="0" dirty="0"/>
                        <a:t>১। </a:t>
                      </a:r>
                      <a:r>
                        <a:rPr lang="bn-IN" sz="2000" dirty="0"/>
                        <a:t>ইস্যুকৃত চেক যা ব্যাংকে উপস্থাপিত হয়নি</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২। </a:t>
                      </a:r>
                      <a:r>
                        <a:rPr lang="en-US" sz="2000" dirty="0" err="1"/>
                        <a:t>ব্যাংক</a:t>
                      </a:r>
                      <a:r>
                        <a:rPr lang="en-US" sz="2000" dirty="0"/>
                        <a:t> </a:t>
                      </a:r>
                      <a:r>
                        <a:rPr lang="en-US" sz="2000" dirty="0" err="1"/>
                        <a:t>কর্তৃক</a:t>
                      </a:r>
                      <a:r>
                        <a:rPr lang="en-US" sz="2000" dirty="0"/>
                        <a:t> </a:t>
                      </a:r>
                      <a:r>
                        <a:rPr lang="bn-IN" sz="2000" dirty="0"/>
                        <a:t>লভ্যাংশ</a:t>
                      </a:r>
                      <a:r>
                        <a:rPr lang="bn-IN" sz="2000" baseline="0" dirty="0"/>
                        <a:t> </a:t>
                      </a:r>
                      <a:r>
                        <a:rPr lang="en-US" sz="2000" dirty="0" err="1"/>
                        <a:t>আদায়</a:t>
                      </a: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৩।</a:t>
                      </a:r>
                      <a:r>
                        <a:rPr lang="en-US" sz="2000" dirty="0" err="1"/>
                        <a:t>ব্যাংক</a:t>
                      </a:r>
                      <a:r>
                        <a:rPr lang="en-US" sz="2000" dirty="0"/>
                        <a:t> </a:t>
                      </a:r>
                      <a:r>
                        <a:rPr lang="en-US" sz="2000" dirty="0" err="1"/>
                        <a:t>কর্তৃক</a:t>
                      </a:r>
                      <a:r>
                        <a:rPr lang="en-US" sz="2000" dirty="0"/>
                        <a:t> </a:t>
                      </a:r>
                      <a:r>
                        <a:rPr lang="en-US" sz="2000" dirty="0" err="1"/>
                        <a:t>সুদ</a:t>
                      </a:r>
                      <a:r>
                        <a:rPr lang="bn-IN" sz="2000" dirty="0"/>
                        <a:t> মঞ্জুর</a:t>
                      </a:r>
                    </a:p>
                    <a:p>
                      <a:pPr marL="0" marR="0" lvl="0" indent="0" algn="l" defTabSz="914400" rtl="0" eaLnBrk="1" fontAlgn="auto" latinLnBrk="0" hangingPunct="1">
                        <a:lnSpc>
                          <a:spcPct val="100000"/>
                        </a:lnSpc>
                        <a:spcBef>
                          <a:spcPts val="0"/>
                        </a:spcBef>
                        <a:spcAft>
                          <a:spcPts val="0"/>
                        </a:spcAft>
                        <a:buClrTx/>
                        <a:buSzTx/>
                        <a:buFontTx/>
                        <a:buNone/>
                        <a:tabLst/>
                        <a:defRPr/>
                      </a:pP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বাদঃ</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১।</a:t>
                      </a:r>
                      <a:r>
                        <a:rPr lang="bn-IN" sz="2000" baseline="0" dirty="0"/>
                        <a:t> </a:t>
                      </a:r>
                      <a:r>
                        <a:rPr lang="bn-IN" sz="2000" dirty="0"/>
                        <a:t>জমাকৃত চেক যা ব্যাংকে আদায় হয়নি</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২। </a:t>
                      </a:r>
                      <a:r>
                        <a:rPr lang="en-US" sz="2000" dirty="0" err="1"/>
                        <a:t>ব্যাংক</a:t>
                      </a:r>
                      <a:r>
                        <a:rPr lang="en-US" sz="2000" dirty="0"/>
                        <a:t> </a:t>
                      </a:r>
                      <a:r>
                        <a:rPr lang="en-US" sz="2000" dirty="0" err="1"/>
                        <a:t>কর্তৃক</a:t>
                      </a:r>
                      <a:r>
                        <a:rPr lang="en-US" sz="2000" dirty="0"/>
                        <a:t> </a:t>
                      </a:r>
                      <a:r>
                        <a:rPr lang="bn-IN" sz="2000" dirty="0"/>
                        <a:t>পাওনাদারকে</a:t>
                      </a:r>
                      <a:r>
                        <a:rPr lang="bn-IN" sz="2000" baseline="0" dirty="0"/>
                        <a:t> </a:t>
                      </a:r>
                      <a:r>
                        <a:rPr lang="en-US" sz="2000" dirty="0" err="1"/>
                        <a:t>পরিশোধ</a:t>
                      </a:r>
                      <a:r>
                        <a:rPr lang="en-US"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৩। </a:t>
                      </a:r>
                      <a:r>
                        <a:rPr lang="en-US" sz="2000" dirty="0" err="1"/>
                        <a:t>ব্যাংক</a:t>
                      </a:r>
                      <a:r>
                        <a:rPr lang="en-US" sz="2000" dirty="0"/>
                        <a:t> </a:t>
                      </a:r>
                      <a:r>
                        <a:rPr lang="en-US" sz="2000" dirty="0" err="1"/>
                        <a:t>কর্তৃক</a:t>
                      </a:r>
                      <a:r>
                        <a:rPr lang="en-US" sz="2000" dirty="0"/>
                        <a:t> </a:t>
                      </a:r>
                      <a:r>
                        <a:rPr lang="en-US" sz="2000" dirty="0" err="1"/>
                        <a:t>চার্জ</a:t>
                      </a:r>
                      <a:r>
                        <a:rPr lang="en-US" sz="2000" dirty="0"/>
                        <a:t> </a:t>
                      </a:r>
                      <a:r>
                        <a:rPr lang="en-US" sz="2000" dirty="0" err="1"/>
                        <a:t>ধার্য</a:t>
                      </a: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ব্যাংক বিবরণী</a:t>
                      </a:r>
                      <a:r>
                        <a:rPr lang="bn-IN" sz="2000" baseline="0" dirty="0"/>
                        <a:t> অনুযায়ী ব্যাংক জমার জের</a:t>
                      </a:r>
                      <a:endParaRPr lang="en-US" sz="2000" dirty="0">
                        <a:latin typeface="NikoshBAN" pitchFamily="2" charset="0"/>
                        <a:cs typeface="NikoshBAN" pitchFamily="2" charset="0"/>
                      </a:endParaRPr>
                    </a:p>
                  </a:txBody>
                  <a:tcPr/>
                </a:tc>
                <a:tc>
                  <a:txBody>
                    <a:bodyPr/>
                    <a:lstStyle/>
                    <a:p>
                      <a:pPr algn="r"/>
                      <a:endParaRPr lang="bn-IN" sz="2000" dirty="0"/>
                    </a:p>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২,২০০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৭০০</a:t>
                      </a:r>
                      <a:endParaRPr lang="en-US" sz="2000" dirty="0">
                        <a:latin typeface="NikoshBAN" pitchFamily="2" charset="0"/>
                        <a:cs typeface="NikoshBAN" pitchFamily="2" charset="0"/>
                      </a:endParaRPr>
                    </a:p>
                  </a:txBody>
                  <a:tcPr/>
                </a:tc>
                <a:tc>
                  <a:txBody>
                    <a:bodyPr/>
                    <a:lstStyle/>
                    <a:p>
                      <a:pPr algn="r"/>
                      <a:r>
                        <a:rPr lang="bn-IN" sz="2000" dirty="0"/>
                        <a:t>২৮,০০০</a:t>
                      </a:r>
                    </a:p>
                    <a:p>
                      <a:pPr algn="r"/>
                      <a:endParaRPr lang="bn-IN" sz="2000" dirty="0"/>
                    </a:p>
                    <a:p>
                      <a:pPr algn="r"/>
                      <a:endParaRPr lang="bn-IN" sz="2000" dirty="0"/>
                    </a:p>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৪৯০০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val="10001"/>
                  </a:ext>
                </a:extLst>
              </a:tr>
              <a:tr h="1079063">
                <a:tc vMerge="1">
                  <a:txBody>
                    <a:bodyPr/>
                    <a:lstStyle/>
                    <a:p>
                      <a:endParaRPr lang="en-US"/>
                    </a:p>
                  </a:txBody>
                  <a:tcPr/>
                </a:tc>
                <a:tc>
                  <a:txBody>
                    <a:bodyPr/>
                    <a:lstStyle/>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৫,০০০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৩০০</a:t>
                      </a:r>
                      <a:endParaRPr lang="en-US" sz="2000" dirty="0">
                        <a:latin typeface="NikoshBAN" pitchFamily="2" charset="0"/>
                        <a:cs typeface="NikoshBAN" pitchFamily="2"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৩২,৯০০</a:t>
                      </a: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৮,৩০০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val="10002"/>
                  </a:ext>
                </a:extLst>
              </a:tr>
              <a:tr h="334063">
                <a:tc vMerge="1">
                  <a:txBody>
                    <a:bodyPr/>
                    <a:lstStyle/>
                    <a:p>
                      <a:endParaRPr lang="en-US"/>
                    </a:p>
                  </a:txBody>
                  <a:tcP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২৪,৬০০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val="10003"/>
                  </a:ext>
                </a:extLst>
              </a:tr>
              <a:tr h="134183">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tc>
                <a:extLst>
                  <a:ext uri="{0D108BD9-81ED-4DB2-BD59-A6C34878D82A}">
                    <a16:rowId xmlns:a16="http://schemas.microsoft.com/office/drawing/2014/main" val="10004"/>
                  </a:ext>
                </a:extLst>
              </a:tr>
              <a:tr h="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2246386" y="76200"/>
            <a:ext cx="4164282" cy="1446550"/>
          </a:xfrm>
          <a:prstGeom prst="rect">
            <a:avLst/>
          </a:prstGeom>
          <a:noFill/>
        </p:spPr>
        <p:txBody>
          <a:bodyPr wrap="none" rtlCol="0">
            <a:spAutoFit/>
          </a:bodyPr>
          <a:lstStyle/>
          <a:p>
            <a:r>
              <a:rPr lang="bn-IN" sz="3200" dirty="0">
                <a:solidFill>
                  <a:schemeClr val="tx2">
                    <a:lumMod val="50000"/>
                  </a:schemeClr>
                </a:solidFill>
                <a:latin typeface="NikoshBAN" pitchFamily="2" charset="0"/>
                <a:cs typeface="NikoshBAN" pitchFamily="2" charset="0"/>
              </a:rPr>
              <a:t>গ।        </a:t>
            </a:r>
            <a:r>
              <a:rPr lang="en-US" sz="3200" dirty="0">
                <a:solidFill>
                  <a:schemeClr val="tx2">
                    <a:lumMod val="50000"/>
                  </a:schemeClr>
                </a:solidFill>
                <a:latin typeface="NikoshBAN" pitchFamily="2" charset="0"/>
                <a:cs typeface="NikoshBAN" pitchFamily="2" charset="0"/>
              </a:rPr>
              <a:t> </a:t>
            </a:r>
            <a:r>
              <a:rPr lang="bn-IN" sz="3200" dirty="0">
                <a:solidFill>
                  <a:schemeClr val="tx2">
                    <a:lumMod val="50000"/>
                  </a:schemeClr>
                </a:solidFill>
                <a:latin typeface="NikoshBAN" pitchFamily="2" charset="0"/>
                <a:cs typeface="NikoshBAN" pitchFamily="2" charset="0"/>
              </a:rPr>
              <a:t>জনাব কলিম</a:t>
            </a:r>
          </a:p>
          <a:p>
            <a:pPr algn="ctr"/>
            <a:r>
              <a:rPr lang="bn-IN" sz="2800" dirty="0">
                <a:solidFill>
                  <a:schemeClr val="tx2">
                    <a:lumMod val="50000"/>
                  </a:schemeClr>
                </a:solidFill>
                <a:latin typeface="NikoshBAN" pitchFamily="2" charset="0"/>
                <a:cs typeface="NikoshBAN" pitchFamily="2" charset="0"/>
              </a:rPr>
              <a:t>ব্যাংক সমন্বয় বিবরণী</a:t>
            </a:r>
          </a:p>
          <a:p>
            <a:pPr algn="ctr"/>
            <a:r>
              <a:rPr lang="bn-IN" sz="2800" dirty="0">
                <a:solidFill>
                  <a:schemeClr val="tx2">
                    <a:lumMod val="50000"/>
                  </a:schemeClr>
                </a:solidFill>
                <a:latin typeface="NikoshBAN" pitchFamily="2" charset="0"/>
                <a:cs typeface="NikoshBAN" pitchFamily="2" charset="0"/>
              </a:rPr>
              <a:t>২০১৯ সালের ৩১ মার্চ তারিখের জন্য</a:t>
            </a:r>
            <a:endParaRPr lang="en-US" sz="2800" dirty="0">
              <a:solidFill>
                <a:schemeClr val="tx2">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15824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68090821"/>
              </p:ext>
            </p:extLst>
          </p:nvPr>
        </p:nvGraphicFramePr>
        <p:xfrm>
          <a:off x="1981200" y="228600"/>
          <a:ext cx="37338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400" y="1066800"/>
            <a:ext cx="891540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জনাব কলিম ২০২০ সালের ৩১ জুলাই তারিখে নগদান বহি মোতাবেক ব্যাংক জমা ১৪,০০০ টাকা হলেও ব্যাংক বিবরণী মোতাবেক ব্যাংক জমা ১২,৩০০ টাকা। যাচাই করে দুটি বিবরণীর গরমিলগুলো নিন্মে প্রদত্ত হলোঃ</a:t>
            </a:r>
          </a:p>
          <a:p>
            <a:r>
              <a:rPr lang="bn-IN" sz="2400" dirty="0">
                <a:latin typeface="NikoshBAN" pitchFamily="2" charset="0"/>
                <a:cs typeface="NikoshBAN" pitchFamily="2" charset="0"/>
              </a:rPr>
              <a:t>১। চেক ইস্যু করা হয়েছে ২,০০০ টাকা, কিন্তু পরিশোধ হয়েছে ১,০০০ টাকা।</a:t>
            </a:r>
          </a:p>
          <a:p>
            <a:r>
              <a:rPr lang="bn-IN" sz="2400" dirty="0">
                <a:latin typeface="NikoshBAN" pitchFamily="2" charset="0"/>
                <a:cs typeface="NikoshBAN" pitchFamily="2" charset="0"/>
              </a:rPr>
              <a:t>২। ২,৫০০ টাকার চেক ব্যাংকে জমা দেয়া হলেও ব্যাংক তা ৩১ মার্চের পরে আদায় হয়।</a:t>
            </a:r>
          </a:p>
          <a:p>
            <a:r>
              <a:rPr lang="bn-IN" sz="2400" dirty="0">
                <a:latin typeface="NikoshBAN" pitchFamily="2" charset="0"/>
                <a:cs typeface="NikoshBAN" pitchFamily="2" charset="0"/>
              </a:rPr>
              <a:t>৩। ব্যাংক কর্তৃক পাওনাদারকে পরিশোধ ১,৫০০ টাকা</a:t>
            </a:r>
          </a:p>
          <a:p>
            <a:r>
              <a:rPr lang="bn-IN" sz="2400" dirty="0">
                <a:latin typeface="NikoshBAN" pitchFamily="2" charset="0"/>
                <a:cs typeface="NikoshBAN" pitchFamily="2" charset="0"/>
              </a:rPr>
              <a:t>৪। ব্যাংক কর্তৃক লভ্যাংশ আদায় ১,১০০ টাকা।</a:t>
            </a:r>
          </a:p>
          <a:p>
            <a:r>
              <a:rPr lang="bn-IN" sz="2400" dirty="0">
                <a:latin typeface="NikoshBAN" pitchFamily="2" charset="0"/>
                <a:cs typeface="NikoshBAN" pitchFamily="2" charset="0"/>
              </a:rPr>
              <a:t>৫। ব্যাংক সুদ মঞ্জুর করেছে ৩৫০ টাকা।</a:t>
            </a:r>
          </a:p>
          <a:p>
            <a:r>
              <a:rPr lang="bn-IN" sz="2400" dirty="0">
                <a:latin typeface="NikoshBAN" pitchFamily="2" charset="0"/>
                <a:cs typeface="NikoshBAN" pitchFamily="2" charset="0"/>
              </a:rPr>
              <a:t>৬। ব্যাংক চার্জ করেছে ১৫ টাকা।</a:t>
            </a:r>
          </a:p>
          <a:p>
            <a:endParaRPr lang="bn-IN" sz="2400" dirty="0">
              <a:latin typeface="NikoshBAN" pitchFamily="2" charset="0"/>
              <a:cs typeface="NikoshBAN" pitchFamily="2" charset="0"/>
            </a:endParaRPr>
          </a:p>
          <a:p>
            <a:r>
              <a:rPr lang="bn-IN" sz="2400" dirty="0">
                <a:latin typeface="NikoshBAN" pitchFamily="2" charset="0"/>
                <a:cs typeface="NikoshBAN" pitchFamily="2" charset="0"/>
              </a:rPr>
              <a:t>করণীয়ঃ</a:t>
            </a:r>
          </a:p>
          <a:p>
            <a:r>
              <a:rPr lang="bn-IN" sz="2400" dirty="0">
                <a:latin typeface="NikoshBAN" pitchFamily="2" charset="0"/>
                <a:cs typeface="NikoshBAN" pitchFamily="2" charset="0"/>
              </a:rPr>
              <a:t>ক। ব্যাংক কত টাকার জন্য ক্রেডিট মেমোরেন্ডাম ইস্যু করেছে?</a:t>
            </a:r>
          </a:p>
          <a:p>
            <a:r>
              <a:rPr lang="bn-IN" sz="2400" dirty="0">
                <a:latin typeface="NikoshBAN" pitchFamily="2" charset="0"/>
                <a:cs typeface="NikoshBAN" pitchFamily="2" charset="0"/>
              </a:rPr>
              <a:t>খ। জনাব কলিমের বহিতে প্রয়োজনীয় জাবেদা দাও।</a:t>
            </a:r>
          </a:p>
          <a:p>
            <a:r>
              <a:rPr lang="bn-IN" sz="2400" dirty="0">
                <a:latin typeface="NikoshBAN" pitchFamily="2" charset="0"/>
                <a:cs typeface="NikoshBAN" pitchFamily="2" charset="0"/>
              </a:rPr>
              <a:t>গ। উপর্যুক্ত তথ্যের ভিত্তিতে একটি ব্যাংক সমন্বয় বিবরণী প্রস্তুত কর।</a:t>
            </a:r>
          </a:p>
        </p:txBody>
      </p:sp>
    </p:spTree>
    <p:extLst>
      <p:ext uri="{BB962C8B-B14F-4D97-AF65-F5344CB8AC3E}">
        <p14:creationId xmlns:p14="http://schemas.microsoft.com/office/powerpoint/2010/main" val="20913505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 y="457200"/>
            <a:ext cx="7594600" cy="6096000"/>
          </a:xfrm>
          <a:prstGeom prst="rect">
            <a:avLst/>
          </a:prstGeom>
        </p:spPr>
      </p:pic>
    </p:spTree>
    <p:extLst>
      <p:ext uri="{BB962C8B-B14F-4D97-AF65-F5344CB8AC3E}">
        <p14:creationId xmlns:p14="http://schemas.microsoft.com/office/powerpoint/2010/main" val="25605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746" y="228600"/>
            <a:ext cx="2552054" cy="838200"/>
          </a:xfrm>
        </p:spPr>
        <p:style>
          <a:lnRef idx="3">
            <a:schemeClr val="lt1"/>
          </a:lnRef>
          <a:fillRef idx="1">
            <a:schemeClr val="accent2"/>
          </a:fillRef>
          <a:effectRef idx="1">
            <a:schemeClr val="accent2"/>
          </a:effectRef>
          <a:fontRef idx="minor">
            <a:schemeClr val="lt1"/>
          </a:fontRef>
        </p:style>
        <p:txBody>
          <a:bodyPr/>
          <a:lstStyle/>
          <a:p>
            <a:pPr marL="0" indent="0">
              <a:buNone/>
            </a:pPr>
            <a:r>
              <a:rPr lang="bn-IN" sz="3600" b="0" dirty="0">
                <a:latin typeface="NikoshBAN" pitchFamily="2" charset="0"/>
                <a:cs typeface="NikoshBAN" pitchFamily="2" charset="0"/>
              </a:rPr>
              <a:t>শিক্ষক পরিচিতি </a:t>
            </a:r>
            <a:endParaRPr lang="en-US" sz="3600" b="0" dirty="0">
              <a:latin typeface="NikoshBAN" pitchFamily="2" charset="0"/>
              <a:cs typeface="NikoshBAN" pitchFamily="2" charset="0"/>
            </a:endParaRPr>
          </a:p>
        </p:txBody>
      </p:sp>
      <p:sp>
        <p:nvSpPr>
          <p:cNvPr id="6" name="Rounded Rectangle 5"/>
          <p:cNvSpPr/>
          <p:nvPr/>
        </p:nvSpPr>
        <p:spPr>
          <a:xfrm>
            <a:off x="4038600" y="2743200"/>
            <a:ext cx="4800600" cy="2362200"/>
          </a:xfrm>
          <a:prstGeom prst="roundRect">
            <a:avLst>
              <a:gd name="adj" fmla="val 1315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n-IN" sz="3200" dirty="0">
                <a:latin typeface="NikoshBAN" pitchFamily="2" charset="0"/>
                <a:cs typeface="NikoshBAN" pitchFamily="2" charset="0"/>
              </a:rPr>
              <a:t>মহি উদ্দিন</a:t>
            </a:r>
          </a:p>
          <a:p>
            <a:pPr algn="ctr"/>
            <a:r>
              <a:rPr lang="bn-IN" sz="2800" dirty="0">
                <a:latin typeface="NikoshBAN" pitchFamily="2" charset="0"/>
                <a:cs typeface="NikoshBAN" pitchFamily="2" charset="0"/>
              </a:rPr>
              <a:t>প্রভাষক, হিসাববিজ্ঞান</a:t>
            </a:r>
          </a:p>
          <a:p>
            <a:pPr algn="ctr"/>
            <a:r>
              <a:rPr lang="bn-IN" sz="2800" dirty="0">
                <a:latin typeface="NikoshBAN" pitchFamily="2" charset="0"/>
                <a:cs typeface="NikoshBAN" pitchFamily="2" charset="0"/>
              </a:rPr>
              <a:t>সরকারি ইকবাল মেমোরিয়াল কলেজ</a:t>
            </a:r>
          </a:p>
          <a:p>
            <a:pPr algn="ctr"/>
            <a:r>
              <a:rPr lang="bn-IN" sz="2800" dirty="0">
                <a:latin typeface="NikoshBAN" pitchFamily="2" charset="0"/>
                <a:cs typeface="NikoshBAN" pitchFamily="2" charset="0"/>
              </a:rPr>
              <a:t>দাগনভুঁইয়া, ফেনী</a:t>
            </a:r>
            <a:endParaRPr lang="en-US" sz="28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id="{AA1F9DC3-EA77-4FB6-AE1B-261F58A7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63" y="1509685"/>
            <a:ext cx="3717010" cy="4693863"/>
          </a:xfrm>
          <a:prstGeom prst="rect">
            <a:avLst/>
          </a:prstGeom>
        </p:spPr>
      </p:pic>
    </p:spTree>
    <p:extLst>
      <p:ext uri="{BB962C8B-B14F-4D97-AF65-F5344CB8AC3E}">
        <p14:creationId xmlns:p14="http://schemas.microsoft.com/office/powerpoint/2010/main" val="4095293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7986533" cy="6400800"/>
          </a:xfrm>
          <a:prstGeom prst="rect">
            <a:avLst/>
          </a:prstGeom>
        </p:spPr>
      </p:pic>
    </p:spTree>
    <p:extLst>
      <p:ext uri="{BB962C8B-B14F-4D97-AF65-F5344CB8AC3E}">
        <p14:creationId xmlns:p14="http://schemas.microsoft.com/office/powerpoint/2010/main" val="130517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533400"/>
            <a:ext cx="8282611" cy="5181600"/>
          </a:xfrm>
        </p:spPr>
      </p:pic>
    </p:spTree>
    <p:extLst>
      <p:ext uri="{BB962C8B-B14F-4D97-AF65-F5344CB8AC3E}">
        <p14:creationId xmlns:p14="http://schemas.microsoft.com/office/powerpoint/2010/main" val="428363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864" y="736181"/>
            <a:ext cx="2834936" cy="734627"/>
          </a:xfrm>
        </p:spPr>
        <p:style>
          <a:lnRef idx="2">
            <a:schemeClr val="dk1"/>
          </a:lnRef>
          <a:fillRef idx="1">
            <a:schemeClr val="lt1"/>
          </a:fillRef>
          <a:effectRef idx="0">
            <a:schemeClr val="dk1"/>
          </a:effectRef>
          <a:fontRef idx="minor">
            <a:schemeClr val="dk1"/>
          </a:fontRef>
        </p:style>
        <p:txBody>
          <a:bodyPr>
            <a:normAutofit/>
          </a:bodyPr>
          <a:lstStyle/>
          <a:p>
            <a:pPr algn="ctr"/>
            <a:r>
              <a:rPr lang="bn-IN" sz="3600" dirty="0">
                <a:solidFill>
                  <a:srgbClr val="002060"/>
                </a:solidFill>
                <a:latin typeface="NikoshBAN" pitchFamily="2" charset="0"/>
                <a:cs typeface="NikoshBAN" pitchFamily="2" charset="0"/>
              </a:rPr>
              <a:t>পাঠ পরিচিতি</a:t>
            </a:r>
            <a:endParaRPr lang="en-US" sz="3600" dirty="0">
              <a:solidFill>
                <a:srgbClr val="002060"/>
              </a:solidFill>
              <a:latin typeface="NikoshBAN" pitchFamily="2" charset="0"/>
              <a:cs typeface="NikoshBAN" pitchFamily="2" charset="0"/>
            </a:endParaRPr>
          </a:p>
        </p:txBody>
      </p:sp>
      <p:sp>
        <p:nvSpPr>
          <p:cNvPr id="5" name="Pentagon 4"/>
          <p:cNvSpPr/>
          <p:nvPr/>
        </p:nvSpPr>
        <p:spPr>
          <a:xfrm>
            <a:off x="213102" y="3429000"/>
            <a:ext cx="4191000" cy="1605366"/>
          </a:xfrm>
          <a:prstGeom prst="homePlate">
            <a:avLst>
              <a:gd name="adj" fmla="val 3872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BAN" pitchFamily="2" charset="0"/>
                <a:cs typeface="NikoshBAN" pitchFamily="2" charset="0"/>
              </a:rPr>
              <a:t>একাদশ-দ্বাদশ শ্রেণি</a:t>
            </a:r>
          </a:p>
          <a:p>
            <a:pPr algn="ctr"/>
            <a:r>
              <a:rPr lang="bn-IN" sz="3600" dirty="0">
                <a:solidFill>
                  <a:srgbClr val="00B0F0"/>
                </a:solidFill>
                <a:latin typeface="NikoshBAN" pitchFamily="2" charset="0"/>
                <a:cs typeface="NikoshBAN" pitchFamily="2" charset="0"/>
              </a:rPr>
              <a:t>হিসাববিজ্ঞান ১ম পত্র</a:t>
            </a:r>
            <a:endParaRPr lang="en-US" sz="3600" dirty="0">
              <a:solidFill>
                <a:srgbClr val="00B0F0"/>
              </a:solidFill>
              <a:latin typeface="NikoshBAN" pitchFamily="2" charset="0"/>
              <a:cs typeface="NikoshBAN" pitchFamily="2" charset="0"/>
            </a:endParaRPr>
          </a:p>
        </p:txBody>
      </p:sp>
      <p:grpSp>
        <p:nvGrpSpPr>
          <p:cNvPr id="3" name="Group 2">
            <a:extLst>
              <a:ext uri="{FF2B5EF4-FFF2-40B4-BE49-F238E27FC236}">
                <a16:creationId xmlns:a16="http://schemas.microsoft.com/office/drawing/2014/main" id="{531FE7F7-CBFD-49E9-951E-2D4819606F9D}"/>
              </a:ext>
            </a:extLst>
          </p:cNvPr>
          <p:cNvGrpSpPr/>
          <p:nvPr/>
        </p:nvGrpSpPr>
        <p:grpSpPr>
          <a:xfrm>
            <a:off x="4783530" y="2667000"/>
            <a:ext cx="4191000" cy="3505200"/>
            <a:chOff x="4783530" y="2133600"/>
            <a:chExt cx="4191000" cy="3505200"/>
          </a:xfrm>
        </p:grpSpPr>
        <p:sp>
          <p:nvSpPr>
            <p:cNvPr id="6" name="Frame 5"/>
            <p:cNvSpPr/>
            <p:nvPr/>
          </p:nvSpPr>
          <p:spPr>
            <a:xfrm>
              <a:off x="4783530" y="2133600"/>
              <a:ext cx="4191000" cy="3505200"/>
            </a:xfrm>
            <a:prstGeom prst="frame">
              <a:avLst>
                <a:gd name="adj1" fmla="val 5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5029200" y="2486561"/>
              <a:ext cx="3581400" cy="2847439"/>
              <a:chOff x="5029200" y="2486561"/>
              <a:chExt cx="3581400" cy="2847439"/>
            </a:xfrm>
          </p:grpSpPr>
          <p:sp>
            <p:nvSpPr>
              <p:cNvPr id="7" name="TextBox 6"/>
              <p:cNvSpPr txBox="1"/>
              <p:nvPr/>
            </p:nvSpPr>
            <p:spPr>
              <a:xfrm>
                <a:off x="5029200" y="2486561"/>
                <a:ext cx="3581400" cy="1231106"/>
              </a:xfrm>
              <a:prstGeom prst="rect">
                <a:avLst/>
              </a:prstGeom>
              <a:solidFill>
                <a:srgbClr val="FF0000"/>
              </a:solidFill>
            </p:spPr>
            <p:txBody>
              <a:bodyPr wrap="square" rtlCol="0">
                <a:spAutoFit/>
              </a:bodyPr>
              <a:lstStyle/>
              <a:p>
                <a:pPr algn="ctr"/>
                <a:r>
                  <a:rPr lang="bn-IN" sz="3200" dirty="0">
                    <a:latin typeface="NikoshBAN" pitchFamily="2" charset="0"/>
                    <a:cs typeface="NikoshBAN" pitchFamily="2" charset="0"/>
                  </a:rPr>
                  <a:t>অধ্যায় ০৩</a:t>
                </a:r>
              </a:p>
              <a:p>
                <a:pPr algn="ctr"/>
                <a:endParaRPr lang="bn-IN" sz="1400" dirty="0">
                  <a:latin typeface="NikoshBAN" pitchFamily="2" charset="0"/>
                  <a:cs typeface="NikoshBAN" pitchFamily="2" charset="0"/>
                </a:endParaRPr>
              </a:p>
              <a:p>
                <a:pPr algn="ctr"/>
                <a:r>
                  <a:rPr lang="bn-IN" sz="2800" dirty="0">
                    <a:latin typeface="NikoshBAN" pitchFamily="2" charset="0"/>
                    <a:cs typeface="NikoshBAN" pitchFamily="2" charset="0"/>
                  </a:rPr>
                  <a:t>ব্যাংক সমন্বয় বিবরণী</a:t>
                </a:r>
                <a:r>
                  <a:rPr lang="en-US" sz="2800" dirty="0">
                    <a:latin typeface="NikoshBAN" pitchFamily="2" charset="0"/>
                    <a:cs typeface="NikoshBAN" pitchFamily="2" charset="0"/>
                  </a:rPr>
                  <a:t>(</a:t>
                </a:r>
                <a:r>
                  <a:rPr lang="bn-IN" sz="2800" dirty="0">
                    <a:latin typeface="NikoshBAN" pitchFamily="2" charset="0"/>
                    <a:cs typeface="NikoshBAN" pitchFamily="2" charset="0"/>
                  </a:rPr>
                  <a:t> পর্ব ০১)</a:t>
                </a:r>
                <a:endParaRPr lang="en-US" sz="2800" dirty="0">
                  <a:latin typeface="NikoshBAN" pitchFamily="2" charset="0"/>
                  <a:cs typeface="NikoshBAN"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0200"/>
              <a:stretch/>
            </p:blipFill>
            <p:spPr>
              <a:xfrm>
                <a:off x="5233987" y="3871912"/>
                <a:ext cx="3171825" cy="1462088"/>
              </a:xfrm>
              <a:prstGeom prst="rect">
                <a:avLst/>
              </a:prstGeom>
            </p:spPr>
          </p:pic>
        </p:grpSp>
      </p:grpSp>
    </p:spTree>
    <p:extLst>
      <p:ext uri="{BB962C8B-B14F-4D97-AF65-F5344CB8AC3E}">
        <p14:creationId xmlns:p14="http://schemas.microsoft.com/office/powerpoint/2010/main" val="29414610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27038"/>
            <a:ext cx="3886200" cy="868362"/>
          </a:xfrm>
        </p:spPr>
        <p:style>
          <a:lnRef idx="3">
            <a:schemeClr val="lt1"/>
          </a:lnRef>
          <a:fillRef idx="1">
            <a:schemeClr val="dk1"/>
          </a:fillRef>
          <a:effectRef idx="1">
            <a:schemeClr val="dk1"/>
          </a:effectRef>
          <a:fontRef idx="minor">
            <a:schemeClr val="lt1"/>
          </a:fontRef>
        </p:style>
        <p:txBody>
          <a:bodyPr>
            <a:normAutofit/>
          </a:bodyPr>
          <a:lstStyle/>
          <a:p>
            <a:pPr algn="ctr"/>
            <a:r>
              <a:rPr lang="bn-IN" sz="3600" dirty="0">
                <a:latin typeface="NikoshBAN" pitchFamily="2" charset="0"/>
                <a:cs typeface="NikoshBAN" pitchFamily="2" charset="0"/>
              </a:rPr>
              <a:t>শিখনফল</a:t>
            </a:r>
            <a:endParaRPr lang="en-US" sz="3600" dirty="0">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2558731686"/>
              </p:ext>
            </p:extLst>
          </p:nvPr>
        </p:nvGraphicFramePr>
        <p:xfrm>
          <a:off x="304800" y="1701800"/>
          <a:ext cx="86868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4762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71" y="609600"/>
            <a:ext cx="5529429" cy="533400"/>
          </a:xfrm>
        </p:spPr>
        <p:style>
          <a:lnRef idx="3">
            <a:schemeClr val="lt1"/>
          </a:lnRef>
          <a:fillRef idx="1">
            <a:schemeClr val="dk1"/>
          </a:fillRef>
          <a:effectRef idx="1">
            <a:schemeClr val="dk1"/>
          </a:effectRef>
          <a:fontRef idx="minor">
            <a:schemeClr val="lt1"/>
          </a:fontRef>
        </p:style>
        <p:txBody>
          <a:bodyPr>
            <a:normAutofit fontScale="90000"/>
          </a:bodyPr>
          <a:lstStyle/>
          <a:p>
            <a:pPr lvl="0"/>
            <a:r>
              <a:rPr lang="bn-IN" sz="3600" dirty="0">
                <a:solidFill>
                  <a:srgbClr val="FF0000"/>
                </a:solidFill>
                <a:latin typeface="NikoshBAN" pitchFamily="2" charset="0"/>
                <a:cs typeface="NikoshBAN" pitchFamily="2" charset="0"/>
              </a:rPr>
              <a:t>ব্যাংক সমন্বয় বিবরণীর সংজ্ঞা </a:t>
            </a:r>
            <a:endParaRPr lang="en-US" sz="3600" b="1" dirty="0">
              <a:solidFill>
                <a:srgbClr val="FF0000"/>
              </a:solidFill>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3534455000"/>
              </p:ext>
            </p:extLst>
          </p:nvPr>
        </p:nvGraphicFramePr>
        <p:xfrm>
          <a:off x="76200" y="2590800"/>
          <a:ext cx="9067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588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8421139" cy="5715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78129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1" y="0"/>
            <a:ext cx="9100398" cy="6858000"/>
          </a:xfrm>
          <a:prstGeom prst="rect">
            <a:avLst/>
          </a:prstGeom>
        </p:spPr>
      </p:pic>
    </p:spTree>
    <p:extLst>
      <p:ext uri="{BB962C8B-B14F-4D97-AF65-F5344CB8AC3E}">
        <p14:creationId xmlns:p14="http://schemas.microsoft.com/office/powerpoint/2010/main" val="3954149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9.xml><?xml version="1.0" encoding="utf-8"?>
<a:theme xmlns:a="http://schemas.openxmlformats.org/drawingml/2006/main" name="1_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Oriel</Template>
  <TotalTime>246</TotalTime>
  <Words>694</Words>
  <Application>Microsoft Office PowerPoint</Application>
  <PresentationFormat>On-screen Show (4:3)</PresentationFormat>
  <Paragraphs>170</Paragraphs>
  <Slides>17</Slides>
  <Notes>0</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17</vt:i4>
      </vt:variant>
    </vt:vector>
  </HeadingPairs>
  <TitlesOfParts>
    <vt:vector size="42" baseType="lpstr">
      <vt:lpstr>Arial</vt:lpstr>
      <vt:lpstr>Book Antiqua</vt:lpstr>
      <vt:lpstr>Calibri</vt:lpstr>
      <vt:lpstr>Cambria</vt:lpstr>
      <vt:lpstr>Century Gothic</vt:lpstr>
      <vt:lpstr>Century Schoolbook</vt:lpstr>
      <vt:lpstr>Corbel</vt:lpstr>
      <vt:lpstr>Franklin Gothic Book</vt:lpstr>
      <vt:lpstr>Gill Sans MT</vt:lpstr>
      <vt:lpstr>NikoshBAN</vt:lpstr>
      <vt:lpstr>Perpetua</vt:lpstr>
      <vt:lpstr>Verdana</vt:lpstr>
      <vt:lpstr>Wingdings</vt:lpstr>
      <vt:lpstr>Wingdings 2</vt:lpstr>
      <vt:lpstr>Wingdings 3</vt:lpstr>
      <vt:lpstr>Oriel</vt:lpstr>
      <vt:lpstr>Equity</vt:lpstr>
      <vt:lpstr>Adjacency</vt:lpstr>
      <vt:lpstr>Aspect</vt:lpstr>
      <vt:lpstr>1_Apothecary</vt:lpstr>
      <vt:lpstr>Solstice</vt:lpstr>
      <vt:lpstr>Office Theme</vt:lpstr>
      <vt:lpstr>Basis</vt:lpstr>
      <vt:lpstr>1_Basis</vt:lpstr>
      <vt:lpstr>Ion Boardroom</vt:lpstr>
      <vt:lpstr>PowerPoint Presentation</vt:lpstr>
      <vt:lpstr>শিক্ষক পরিচিতি </vt:lpstr>
      <vt:lpstr>PowerPoint Presentation</vt:lpstr>
      <vt:lpstr>PowerPoint Presentation</vt:lpstr>
      <vt:lpstr>পাঠ পরিচিতি</vt:lpstr>
      <vt:lpstr>শিখনফল</vt:lpstr>
      <vt:lpstr>ব্যাংক সমন্বয় বিবরণীর সংজ্ঞা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 Uddin</dc:creator>
  <cp:lastModifiedBy>Mahi Uddin</cp:lastModifiedBy>
  <cp:revision>39</cp:revision>
  <dcterms:created xsi:type="dcterms:W3CDTF">2006-08-16T00:00:00Z</dcterms:created>
  <dcterms:modified xsi:type="dcterms:W3CDTF">2020-07-10T02:40:46Z</dcterms:modified>
</cp:coreProperties>
</file>