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274" r:id="rId4"/>
    <p:sldId id="256" r:id="rId5"/>
    <p:sldId id="261" r:id="rId6"/>
    <p:sldId id="268" r:id="rId7"/>
    <p:sldId id="266" r:id="rId8"/>
    <p:sldId id="272" r:id="rId9"/>
    <p:sldId id="260" r:id="rId10"/>
    <p:sldId id="262" r:id="rId11"/>
    <p:sldId id="271" r:id="rId12"/>
    <p:sldId id="270" r:id="rId13"/>
    <p:sldId id="264" r:id="rId14"/>
    <p:sldId id="263" r:id="rId15"/>
    <p:sldId id="258" r:id="rId16"/>
    <p:sldId id="259"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91" autoAdjust="0"/>
    <p:restoredTop sz="94660"/>
  </p:normalViewPr>
  <p:slideViewPr>
    <p:cSldViewPr snapToGrid="0">
      <p:cViewPr varScale="1">
        <p:scale>
          <a:sx n="69" d="100"/>
          <a:sy n="69"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A7A7A1-DB8E-4CF2-86CB-FCE55C52BA4F}"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97886-1BEA-45FB-AA23-D61AE2B620CE}" type="slidenum">
              <a:rPr lang="en-US" smtClean="0"/>
              <a:t>‹#›</a:t>
            </a:fld>
            <a:endParaRPr lang="en-US"/>
          </a:p>
        </p:txBody>
      </p:sp>
    </p:spTree>
    <p:extLst>
      <p:ext uri="{BB962C8B-B14F-4D97-AF65-F5344CB8AC3E}">
        <p14:creationId xmlns:p14="http://schemas.microsoft.com/office/powerpoint/2010/main" val="209726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7A7A1-DB8E-4CF2-86CB-FCE55C52BA4F}"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97886-1BEA-45FB-AA23-D61AE2B620CE}" type="slidenum">
              <a:rPr lang="en-US" smtClean="0"/>
              <a:t>‹#›</a:t>
            </a:fld>
            <a:endParaRPr lang="en-US"/>
          </a:p>
        </p:txBody>
      </p:sp>
    </p:spTree>
    <p:extLst>
      <p:ext uri="{BB962C8B-B14F-4D97-AF65-F5344CB8AC3E}">
        <p14:creationId xmlns:p14="http://schemas.microsoft.com/office/powerpoint/2010/main" val="138904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7A7A1-DB8E-4CF2-86CB-FCE55C52BA4F}"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97886-1BEA-45FB-AA23-D61AE2B620CE}" type="slidenum">
              <a:rPr lang="en-US" smtClean="0"/>
              <a:t>‹#›</a:t>
            </a:fld>
            <a:endParaRPr lang="en-US"/>
          </a:p>
        </p:txBody>
      </p:sp>
    </p:spTree>
    <p:extLst>
      <p:ext uri="{BB962C8B-B14F-4D97-AF65-F5344CB8AC3E}">
        <p14:creationId xmlns:p14="http://schemas.microsoft.com/office/powerpoint/2010/main" val="152281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7A7A1-DB8E-4CF2-86CB-FCE55C52BA4F}"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97886-1BEA-45FB-AA23-D61AE2B620CE}" type="slidenum">
              <a:rPr lang="en-US" smtClean="0"/>
              <a:t>‹#›</a:t>
            </a:fld>
            <a:endParaRPr lang="en-US"/>
          </a:p>
        </p:txBody>
      </p:sp>
    </p:spTree>
    <p:extLst>
      <p:ext uri="{BB962C8B-B14F-4D97-AF65-F5344CB8AC3E}">
        <p14:creationId xmlns:p14="http://schemas.microsoft.com/office/powerpoint/2010/main" val="322854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A7A7A1-DB8E-4CF2-86CB-FCE55C52BA4F}"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97886-1BEA-45FB-AA23-D61AE2B620CE}" type="slidenum">
              <a:rPr lang="en-US" smtClean="0"/>
              <a:t>‹#›</a:t>
            </a:fld>
            <a:endParaRPr lang="en-US"/>
          </a:p>
        </p:txBody>
      </p:sp>
    </p:spTree>
    <p:extLst>
      <p:ext uri="{BB962C8B-B14F-4D97-AF65-F5344CB8AC3E}">
        <p14:creationId xmlns:p14="http://schemas.microsoft.com/office/powerpoint/2010/main" val="99236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A7A7A1-DB8E-4CF2-86CB-FCE55C52BA4F}"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97886-1BEA-45FB-AA23-D61AE2B620CE}" type="slidenum">
              <a:rPr lang="en-US" smtClean="0"/>
              <a:t>‹#›</a:t>
            </a:fld>
            <a:endParaRPr lang="en-US"/>
          </a:p>
        </p:txBody>
      </p:sp>
    </p:spTree>
    <p:extLst>
      <p:ext uri="{BB962C8B-B14F-4D97-AF65-F5344CB8AC3E}">
        <p14:creationId xmlns:p14="http://schemas.microsoft.com/office/powerpoint/2010/main" val="203789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A7A7A1-DB8E-4CF2-86CB-FCE55C52BA4F}" type="datetimeFigureOut">
              <a:rPr lang="en-US" smtClean="0"/>
              <a:t>7/9/2020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97886-1BEA-45FB-AA23-D61AE2B620CE}" type="slidenum">
              <a:rPr lang="en-US" smtClean="0"/>
              <a:t>‹#›</a:t>
            </a:fld>
            <a:endParaRPr lang="en-US"/>
          </a:p>
        </p:txBody>
      </p:sp>
    </p:spTree>
    <p:extLst>
      <p:ext uri="{BB962C8B-B14F-4D97-AF65-F5344CB8AC3E}">
        <p14:creationId xmlns:p14="http://schemas.microsoft.com/office/powerpoint/2010/main" val="402614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A7A7A1-DB8E-4CF2-86CB-FCE55C52BA4F}" type="datetimeFigureOut">
              <a:rPr lang="en-US" smtClean="0"/>
              <a:t>7/9/2020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97886-1BEA-45FB-AA23-D61AE2B620CE}" type="slidenum">
              <a:rPr lang="en-US" smtClean="0"/>
              <a:t>‹#›</a:t>
            </a:fld>
            <a:endParaRPr lang="en-US"/>
          </a:p>
        </p:txBody>
      </p:sp>
    </p:spTree>
    <p:extLst>
      <p:ext uri="{BB962C8B-B14F-4D97-AF65-F5344CB8AC3E}">
        <p14:creationId xmlns:p14="http://schemas.microsoft.com/office/powerpoint/2010/main" val="247148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7A7A1-DB8E-4CF2-86CB-FCE55C52BA4F}" type="datetimeFigureOut">
              <a:rPr lang="en-US" smtClean="0"/>
              <a:t>7/9/2020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97886-1BEA-45FB-AA23-D61AE2B620CE}" type="slidenum">
              <a:rPr lang="en-US" smtClean="0"/>
              <a:t>‹#›</a:t>
            </a:fld>
            <a:endParaRPr lang="en-US"/>
          </a:p>
        </p:txBody>
      </p:sp>
    </p:spTree>
    <p:extLst>
      <p:ext uri="{BB962C8B-B14F-4D97-AF65-F5344CB8AC3E}">
        <p14:creationId xmlns:p14="http://schemas.microsoft.com/office/powerpoint/2010/main" val="261410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A7A7A1-DB8E-4CF2-86CB-FCE55C52BA4F}"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97886-1BEA-45FB-AA23-D61AE2B620CE}" type="slidenum">
              <a:rPr lang="en-US" smtClean="0"/>
              <a:t>‹#›</a:t>
            </a:fld>
            <a:endParaRPr lang="en-US"/>
          </a:p>
        </p:txBody>
      </p:sp>
    </p:spTree>
    <p:extLst>
      <p:ext uri="{BB962C8B-B14F-4D97-AF65-F5344CB8AC3E}">
        <p14:creationId xmlns:p14="http://schemas.microsoft.com/office/powerpoint/2010/main" val="346474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A7A7A1-DB8E-4CF2-86CB-FCE55C52BA4F}" type="datetimeFigureOut">
              <a:rPr lang="en-US" smtClean="0"/>
              <a:t>7/9/2020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97886-1BEA-45FB-AA23-D61AE2B620CE}" type="slidenum">
              <a:rPr lang="en-US" smtClean="0"/>
              <a:t>‹#›</a:t>
            </a:fld>
            <a:endParaRPr lang="en-US"/>
          </a:p>
        </p:txBody>
      </p:sp>
    </p:spTree>
    <p:extLst>
      <p:ext uri="{BB962C8B-B14F-4D97-AF65-F5344CB8AC3E}">
        <p14:creationId xmlns:p14="http://schemas.microsoft.com/office/powerpoint/2010/main" val="2614718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7A7A1-DB8E-4CF2-86CB-FCE55C52BA4F}" type="datetimeFigureOut">
              <a:rPr lang="en-US" smtClean="0"/>
              <a:t>7/9/2020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97886-1BEA-45FB-AA23-D61AE2B620CE}" type="slidenum">
              <a:rPr lang="en-US" smtClean="0"/>
              <a:t>‹#›</a:t>
            </a:fld>
            <a:endParaRPr lang="en-US"/>
          </a:p>
        </p:txBody>
      </p:sp>
    </p:spTree>
    <p:extLst>
      <p:ext uri="{BB962C8B-B14F-4D97-AF65-F5344CB8AC3E}">
        <p14:creationId xmlns:p14="http://schemas.microsoft.com/office/powerpoint/2010/main" val="74642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8900" y="165100"/>
            <a:ext cx="12103100" cy="63246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85" y="841829"/>
            <a:ext cx="11030857" cy="4905828"/>
          </a:xfrm>
          <a:prstGeom prst="rect">
            <a:avLst/>
          </a:prstGeom>
        </p:spPr>
      </p:pic>
    </p:spTree>
    <p:extLst>
      <p:ext uri="{BB962C8B-B14F-4D97-AF65-F5344CB8AC3E}">
        <p14:creationId xmlns:p14="http://schemas.microsoft.com/office/powerpoint/2010/main" val="3679523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80200"/>
          </a:xfrm>
          <a:prstGeom prst="rect">
            <a:avLst/>
          </a:prstGeom>
        </p:spPr>
      </p:pic>
      <p:sp>
        <p:nvSpPr>
          <p:cNvPr id="3" name="Oval 2"/>
          <p:cNvSpPr/>
          <p:nvPr/>
        </p:nvSpPr>
        <p:spPr>
          <a:xfrm>
            <a:off x="2260979" y="1"/>
            <a:ext cx="7670042" cy="8052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r>
              <a:rPr lang="ar-SA" sz="2400" dirty="0" smtClean="0">
                <a:solidFill>
                  <a:schemeClr val="tx2">
                    <a:lumMod val="50000"/>
                  </a:schemeClr>
                </a:solidFill>
              </a:rPr>
              <a:t> </a:t>
            </a:r>
            <a:r>
              <a:rPr lang="ar-SA" sz="3200" b="1" dirty="0" smtClean="0">
                <a:solidFill>
                  <a:schemeClr val="tx2">
                    <a:lumMod val="50000"/>
                  </a:schemeClr>
                </a:solidFill>
              </a:rPr>
              <a:t>نصف العلم</a:t>
            </a:r>
            <a:r>
              <a:rPr lang="bn-BD" sz="2400" b="1" dirty="0" smtClean="0">
                <a:solidFill>
                  <a:schemeClr val="tx2">
                    <a:lumMod val="50000"/>
                  </a:schemeClr>
                </a:solidFill>
              </a:rPr>
              <a:t>দ্বারা উদ্দেশ্য </a:t>
            </a:r>
            <a:r>
              <a:rPr lang="ar-SA" sz="2400" b="1" dirty="0" smtClean="0">
                <a:solidFill>
                  <a:schemeClr val="tx2">
                    <a:lumMod val="50000"/>
                  </a:schemeClr>
                </a:solidFill>
              </a:rPr>
              <a:t> </a:t>
            </a:r>
            <a:endParaRPr lang="en-US" sz="2400" b="1" dirty="0">
              <a:solidFill>
                <a:schemeClr val="tx2">
                  <a:lumMod val="50000"/>
                </a:schemeClr>
              </a:solidFill>
            </a:endParaRPr>
          </a:p>
        </p:txBody>
      </p:sp>
      <p:sp>
        <p:nvSpPr>
          <p:cNvPr id="4" name="Round Single Corner Rectangle 3"/>
          <p:cNvSpPr/>
          <p:nvPr/>
        </p:nvSpPr>
        <p:spPr>
          <a:xfrm>
            <a:off x="159224" y="944963"/>
            <a:ext cx="11873552" cy="914399"/>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2400" dirty="0" smtClean="0">
                <a:solidFill>
                  <a:schemeClr val="tx2">
                    <a:lumMod val="50000"/>
                  </a:schemeClr>
                </a:solidFill>
              </a:rPr>
              <a:t>মানব জীবন দুটি বিপরীত অবস্থার সাথে সম্পৃক্ত।যথাঃ জীবন ও মৃত্যু।আর ইলমে ফারায়েজ যেহেতু মৃত্যুর সাথে সম্পৃক্ত তাই তাকে নিস্ফুল ইলম বা জ্ঞানের অর্ধেক বলা হয়েছে।</a:t>
            </a:r>
            <a:endParaRPr lang="en-US" sz="2400" dirty="0">
              <a:solidFill>
                <a:schemeClr val="tx2">
                  <a:lumMod val="50000"/>
                </a:schemeClr>
              </a:solidFill>
            </a:endParaRPr>
          </a:p>
        </p:txBody>
      </p:sp>
      <p:sp>
        <p:nvSpPr>
          <p:cNvPr id="5" name="Round Single Corner Rectangle 4"/>
          <p:cNvSpPr/>
          <p:nvPr/>
        </p:nvSpPr>
        <p:spPr>
          <a:xfrm>
            <a:off x="159224" y="1967030"/>
            <a:ext cx="11873552" cy="805219"/>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2000" dirty="0" smtClean="0">
                <a:solidFill>
                  <a:schemeClr val="tx1"/>
                </a:solidFill>
              </a:rPr>
              <a:t>ইসলামের নীতিমালা  </a:t>
            </a:r>
            <a:r>
              <a:rPr lang="bn-BD" sz="2000" dirty="0">
                <a:solidFill>
                  <a:schemeClr val="tx1"/>
                </a:solidFill>
              </a:rPr>
              <a:t>দলিল চতুষ্টয় তথা কুরআন, হাদীস,ইজমা ও কিয়াস দ্বারা নির্ধারিত।পক্ষান্তরে ফারায়েয শুধু </a:t>
            </a:r>
            <a:r>
              <a:rPr lang="bn-BD" sz="2000" dirty="0" smtClean="0">
                <a:solidFill>
                  <a:schemeClr val="tx1"/>
                </a:solidFill>
              </a:rPr>
              <a:t>কুরআন </a:t>
            </a:r>
            <a:r>
              <a:rPr lang="bn-BD" sz="2000" dirty="0">
                <a:solidFill>
                  <a:schemeClr val="tx1"/>
                </a:solidFill>
              </a:rPr>
              <a:t>হাদীস দ্বারা নির্ধারিত হওয়ায় একে নিসফুল ইলম বলা হয়েছে</a:t>
            </a:r>
            <a:r>
              <a:rPr lang="bn-BD" sz="2000" dirty="0" smtClean="0">
                <a:solidFill>
                  <a:schemeClr val="tx1"/>
                </a:solidFill>
              </a:rPr>
              <a:t> ।</a:t>
            </a:r>
            <a:endParaRPr lang="ar-SA" sz="2000" dirty="0">
              <a:solidFill>
                <a:schemeClr val="tx1"/>
              </a:solidFill>
            </a:endParaRPr>
          </a:p>
        </p:txBody>
      </p:sp>
      <p:sp>
        <p:nvSpPr>
          <p:cNvPr id="6" name="Round Single Corner Rectangle 5"/>
          <p:cNvSpPr/>
          <p:nvPr/>
        </p:nvSpPr>
        <p:spPr>
          <a:xfrm>
            <a:off x="159224" y="2896690"/>
            <a:ext cx="11873552" cy="1030589"/>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2400" dirty="0" smtClean="0">
                <a:solidFill>
                  <a:schemeClr val="tx1"/>
                </a:solidFill>
              </a:rPr>
              <a:t>মালিকানা লাভের উপায় দুটি।যথাঃ  ১।ইচ্ছাধীন ২। বাধ্যতামূলক।ইল্মুল ফারায়েয যেহেতু দ্বিতীয়টির সাথে সম্পৃক্ত তাই রসূল ছল্লাল্লাহু আলাইহি ওয়া সাল্লাম এরুপ বলেছেন</a:t>
            </a:r>
            <a:r>
              <a:rPr lang="bn-BD" dirty="0" smtClean="0">
                <a:solidFill>
                  <a:schemeClr val="tx1"/>
                </a:solidFill>
              </a:rPr>
              <a:t>।</a:t>
            </a:r>
            <a:endParaRPr lang="en-US" dirty="0">
              <a:solidFill>
                <a:schemeClr val="tx1"/>
              </a:solidFill>
            </a:endParaRPr>
          </a:p>
        </p:txBody>
      </p:sp>
      <p:sp>
        <p:nvSpPr>
          <p:cNvPr id="7" name="Round Single Corner Rectangle 6"/>
          <p:cNvSpPr/>
          <p:nvPr/>
        </p:nvSpPr>
        <p:spPr>
          <a:xfrm>
            <a:off x="159224" y="3999164"/>
            <a:ext cx="11873552" cy="913832"/>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2400" dirty="0" smtClean="0">
                <a:solidFill>
                  <a:schemeClr val="tx1"/>
                </a:solidFill>
              </a:rPr>
              <a:t>ইলমুল ফারায়েযের ফযিলত বর্ণনা করতে গিয়ে এরুপ বলেছেন অথবা ইলমুল ফারায়যের প্রতি আগ্রহ ও উৎসাহ সৃষ্টির নিমিত্তে একে নিসফুল ইলম বলা হয়েছে।</a:t>
            </a:r>
            <a:endParaRPr lang="en-US" sz="2400" dirty="0">
              <a:solidFill>
                <a:schemeClr val="tx1"/>
              </a:solidFill>
            </a:endParaRPr>
          </a:p>
        </p:txBody>
      </p:sp>
      <p:sp>
        <p:nvSpPr>
          <p:cNvPr id="8" name="Round Single Corner Rectangle 7"/>
          <p:cNvSpPr/>
          <p:nvPr/>
        </p:nvSpPr>
        <p:spPr>
          <a:xfrm>
            <a:off x="168323" y="5056766"/>
            <a:ext cx="11873552" cy="880657"/>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2400" dirty="0" smtClean="0">
                <a:solidFill>
                  <a:schemeClr val="tx1"/>
                </a:solidFill>
              </a:rPr>
              <a:t>হাদীসে নিসফুন শব্দটি মূলত  </a:t>
            </a:r>
            <a:r>
              <a:rPr lang="ar-SA" sz="2400" dirty="0" smtClean="0">
                <a:solidFill>
                  <a:schemeClr val="tx1"/>
                </a:solidFill>
              </a:rPr>
              <a:t>صنف</a:t>
            </a:r>
            <a:r>
              <a:rPr lang="bn-BD" sz="2400" dirty="0">
                <a:solidFill>
                  <a:schemeClr val="tx1"/>
                </a:solidFill>
              </a:rPr>
              <a:t> </a:t>
            </a:r>
            <a:r>
              <a:rPr lang="bn-BD" sz="2400" dirty="0" smtClean="0">
                <a:solidFill>
                  <a:schemeClr val="tx1"/>
                </a:solidFill>
              </a:rPr>
              <a:t>বা অংশ। হাদীসটির বর্ণনাকারী সাহাবী মজলিশে দূরত্তে বসে শোনার কারণে বর্ণনাগত ব্যাঘাত ঘটতে পারে। </a:t>
            </a:r>
            <a:endParaRPr lang="en-US" sz="2400" dirty="0">
              <a:solidFill>
                <a:schemeClr val="tx1"/>
              </a:solidFill>
            </a:endParaRPr>
          </a:p>
        </p:txBody>
      </p:sp>
      <p:sp>
        <p:nvSpPr>
          <p:cNvPr id="10" name="Round Single Corner Rectangle 9"/>
          <p:cNvSpPr/>
          <p:nvPr/>
        </p:nvSpPr>
        <p:spPr>
          <a:xfrm>
            <a:off x="168323" y="6030524"/>
            <a:ext cx="11873552" cy="440328"/>
          </a:xfrm>
          <a:prstGeom prst="round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2000" dirty="0" smtClean="0">
                <a:solidFill>
                  <a:schemeClr val="tx1"/>
                </a:solidFill>
              </a:rPr>
              <a:t>এর সঠিক রহস্য আমাদের জানা নেই, জানা অপরিহার্য ও নয়।এ সম্পর্কে আল্লাহ ও তার রসূল ভাল জানেন। </a:t>
            </a:r>
            <a:endParaRPr lang="en-US" sz="2000" dirty="0">
              <a:solidFill>
                <a:schemeClr val="tx1"/>
              </a:solidFill>
            </a:endParaRPr>
          </a:p>
        </p:txBody>
      </p:sp>
    </p:spTree>
    <p:extLst>
      <p:ext uri="{BB962C8B-B14F-4D97-AF65-F5344CB8AC3E}">
        <p14:creationId xmlns:p14="http://schemas.microsoft.com/office/powerpoint/2010/main" val="104311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4300"/>
            <a:ext cx="12192000" cy="6527800"/>
          </a:xfrm>
          <a:prstGeom prst="rect">
            <a:avLst/>
          </a:prstGeom>
        </p:spPr>
      </p:pic>
      <p:pic>
        <p:nvPicPr>
          <p:cNvPr id="2" name="Picture 1"/>
          <p:cNvPicPr>
            <a:picLocks noChangeAspect="1"/>
          </p:cNvPicPr>
          <p:nvPr/>
        </p:nvPicPr>
        <p:blipFill>
          <a:blip r:embed="rId3"/>
          <a:stretch>
            <a:fillRect/>
          </a:stretch>
        </p:blipFill>
        <p:spPr>
          <a:xfrm>
            <a:off x="223563" y="1088571"/>
            <a:ext cx="11423175" cy="4397829"/>
          </a:xfrm>
          <a:prstGeom prst="rect">
            <a:avLst/>
          </a:prstGeom>
        </p:spPr>
      </p:pic>
      <p:pic>
        <p:nvPicPr>
          <p:cNvPr id="5" name="Picture 4"/>
          <p:cNvPicPr>
            <a:picLocks noChangeAspect="1"/>
          </p:cNvPicPr>
          <p:nvPr/>
        </p:nvPicPr>
        <p:blipFill>
          <a:blip r:embed="rId4"/>
          <a:stretch>
            <a:fillRect/>
          </a:stretch>
        </p:blipFill>
        <p:spPr>
          <a:xfrm>
            <a:off x="362857" y="4325257"/>
            <a:ext cx="8113485" cy="1161143"/>
          </a:xfrm>
          <a:prstGeom prst="rect">
            <a:avLst/>
          </a:prstGeom>
        </p:spPr>
      </p:pic>
    </p:spTree>
    <p:extLst>
      <p:ext uri="{BB962C8B-B14F-4D97-AF65-F5344CB8AC3E}">
        <p14:creationId xmlns:p14="http://schemas.microsoft.com/office/powerpoint/2010/main" val="3427749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900"/>
            <a:ext cx="12192000" cy="6527800"/>
          </a:xfrm>
          <a:prstGeom prst="rect">
            <a:avLst/>
          </a:prstGeom>
        </p:spPr>
      </p:pic>
      <p:sp>
        <p:nvSpPr>
          <p:cNvPr id="3" name="Down Arrow 2"/>
          <p:cNvSpPr/>
          <p:nvPr/>
        </p:nvSpPr>
        <p:spPr>
          <a:xfrm>
            <a:off x="3468913" y="275771"/>
            <a:ext cx="5080001" cy="2574469"/>
          </a:xfrm>
          <a:prstGeom prst="downArrow">
            <a:avLst>
              <a:gd name="adj1" fmla="val 50000"/>
              <a:gd name="adj2" fmla="val 50641"/>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2800" dirty="0" smtClean="0">
                <a:solidFill>
                  <a:schemeClr val="tx1"/>
                </a:solidFill>
              </a:rPr>
              <a:t>মৃতব্যক্তির পরিত্যক্ত সম্পদের সাথে পর্যায়ক্রমিক চারটি হক্ব</a:t>
            </a:r>
            <a:endParaRPr lang="en-US" sz="2800" dirty="0">
              <a:solidFill>
                <a:schemeClr val="tx1"/>
              </a:solidFill>
            </a:endParaRPr>
          </a:p>
        </p:txBody>
      </p:sp>
      <p:sp>
        <p:nvSpPr>
          <p:cNvPr id="4" name="Oval 3"/>
          <p:cNvSpPr/>
          <p:nvPr/>
        </p:nvSpPr>
        <p:spPr>
          <a:xfrm>
            <a:off x="631371" y="2850241"/>
            <a:ext cx="10334172" cy="7692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rPr>
              <a:t>تكفين و تجهيز</a:t>
            </a:r>
            <a:endParaRPr lang="en-US" sz="4000" dirty="0">
              <a:solidFill>
                <a:schemeClr val="tx1"/>
              </a:solidFill>
            </a:endParaRPr>
          </a:p>
        </p:txBody>
      </p:sp>
      <p:sp>
        <p:nvSpPr>
          <p:cNvPr id="5" name="Oval 4"/>
          <p:cNvSpPr/>
          <p:nvPr/>
        </p:nvSpPr>
        <p:spPr>
          <a:xfrm>
            <a:off x="631371" y="3721099"/>
            <a:ext cx="10334172" cy="7692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rPr>
              <a:t>قضاء ديونه</a:t>
            </a:r>
            <a:endParaRPr lang="en-US" sz="4000" dirty="0">
              <a:solidFill>
                <a:schemeClr val="tx1"/>
              </a:solidFill>
            </a:endParaRPr>
          </a:p>
        </p:txBody>
      </p:sp>
      <p:sp>
        <p:nvSpPr>
          <p:cNvPr id="6" name="Oval 5"/>
          <p:cNvSpPr/>
          <p:nvPr/>
        </p:nvSpPr>
        <p:spPr>
          <a:xfrm>
            <a:off x="631371" y="4591956"/>
            <a:ext cx="10334172" cy="7692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rPr>
              <a:t>تنفيذ وصاياه</a:t>
            </a:r>
            <a:endParaRPr lang="en-US" sz="4000" dirty="0">
              <a:solidFill>
                <a:schemeClr val="tx1"/>
              </a:solidFill>
            </a:endParaRPr>
          </a:p>
        </p:txBody>
      </p:sp>
      <p:sp>
        <p:nvSpPr>
          <p:cNvPr id="7" name="Oval 6"/>
          <p:cNvSpPr/>
          <p:nvPr/>
        </p:nvSpPr>
        <p:spPr>
          <a:xfrm>
            <a:off x="798284" y="5462814"/>
            <a:ext cx="10334172" cy="7692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rPr>
              <a:t>تقسيم بين الورثة</a:t>
            </a:r>
            <a:endParaRPr lang="en-US" sz="4000" dirty="0">
              <a:solidFill>
                <a:schemeClr val="tx1"/>
              </a:solidFill>
            </a:endParaRPr>
          </a:p>
        </p:txBody>
      </p:sp>
    </p:spTree>
    <p:extLst>
      <p:ext uri="{BB962C8B-B14F-4D97-AF65-F5344CB8AC3E}">
        <p14:creationId xmlns:p14="http://schemas.microsoft.com/office/powerpoint/2010/main" val="700436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96774" y="2069860"/>
            <a:ext cx="6096851" cy="342947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616700"/>
          </a:xfrm>
          <a:prstGeom prst="rect">
            <a:avLst/>
          </a:prstGeom>
        </p:spPr>
      </p:pic>
      <p:sp>
        <p:nvSpPr>
          <p:cNvPr id="4" name="Rounded Rectangle 3"/>
          <p:cNvSpPr/>
          <p:nvPr/>
        </p:nvSpPr>
        <p:spPr>
          <a:xfrm>
            <a:off x="1857828" y="194677"/>
            <a:ext cx="7779657" cy="126274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2">
                    <a:lumMod val="50000"/>
                  </a:schemeClr>
                </a:solidFill>
              </a:rPr>
              <a:t>تكفين و تجهيز من غير تبذير ولا تقتير</a:t>
            </a:r>
            <a:endParaRPr lang="en-US" sz="4000" dirty="0">
              <a:solidFill>
                <a:schemeClr val="tx2">
                  <a:lumMod val="50000"/>
                </a:schemeClr>
              </a:solidFill>
            </a:endParaRPr>
          </a:p>
        </p:txBody>
      </p:sp>
      <p:sp>
        <p:nvSpPr>
          <p:cNvPr id="5" name="Rounded Rectangle 4"/>
          <p:cNvSpPr/>
          <p:nvPr/>
        </p:nvSpPr>
        <p:spPr>
          <a:xfrm>
            <a:off x="0" y="1708269"/>
            <a:ext cx="11495314" cy="510310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3200" dirty="0" smtClean="0">
                <a:solidFill>
                  <a:schemeClr val="tx2">
                    <a:lumMod val="50000"/>
                  </a:schemeClr>
                </a:solidFill>
              </a:rPr>
              <a:t>মৃত্যুর </a:t>
            </a:r>
            <a:r>
              <a:rPr lang="bn-BD" sz="3200" dirty="0">
                <a:solidFill>
                  <a:schemeClr val="tx2">
                    <a:lumMod val="50000"/>
                  </a:schemeClr>
                </a:solidFill>
              </a:rPr>
              <a:t>পর মৃতব্যক্তির সম্পদ হতে খরচ করে কাফন দাফন </a:t>
            </a:r>
            <a:r>
              <a:rPr lang="bn-BD" sz="3200" dirty="0" smtClean="0">
                <a:solidFill>
                  <a:schemeClr val="tx2">
                    <a:lumMod val="50000"/>
                  </a:schemeClr>
                </a:solidFill>
              </a:rPr>
              <a:t>                করতে </a:t>
            </a:r>
            <a:r>
              <a:rPr lang="bn-BD" sz="3200" dirty="0">
                <a:solidFill>
                  <a:schemeClr val="tx2">
                    <a:lumMod val="50000"/>
                  </a:schemeClr>
                </a:solidFill>
              </a:rPr>
              <a:t>হবে। এ ক্ষেত্রে মধ্যমপন্থা অবলম্বন করতে হবে।মৃতের দাফন কাফন হবে সংখ্যা ও মূল্যের ব্যবধানের উপর ভিত্তি করে।পুরুষের কাফনের জন্য তিন খন্ড বস্ত্র (</a:t>
            </a:r>
            <a:r>
              <a:rPr lang="bn-BD" sz="3200" dirty="0" smtClean="0">
                <a:solidFill>
                  <a:schemeClr val="tx2">
                    <a:lumMod val="50000"/>
                  </a:schemeClr>
                </a:solidFill>
              </a:rPr>
              <a:t>কুর্তা,ইজার,লেফাফা) </a:t>
            </a:r>
            <a:endParaRPr lang="en-US" sz="3200" dirty="0">
              <a:solidFill>
                <a:schemeClr val="tx2">
                  <a:lumMod val="50000"/>
                </a:schemeClr>
              </a:solidFill>
            </a:endParaRPr>
          </a:p>
          <a:p>
            <a:pPr algn="ctr"/>
            <a:r>
              <a:rPr lang="bn-BD" sz="3200" dirty="0" smtClean="0">
                <a:solidFill>
                  <a:schemeClr val="tx2">
                    <a:lumMod val="50000"/>
                  </a:schemeClr>
                </a:solidFill>
              </a:rPr>
              <a:t> এবং মহিলাদের জন্য পাচ খন্ড বস্ত্র  কুর্তা,ইজার,লেফাফা,ওড়না,সিনাবন্ধ) দ্বারা কাফন পরাতে হবে।এ ক্ষেত্রে বস্ত্রের সংখ্যা কম বেশি করলে কৃপণতা বা অপব্যয় ধরা হবে।তদ্রুপ অতি দামী বা অতি কম মূল্যের কাফনের কাপড় হলে এটা অপব্যয় বা কৃপণতা ধরা হবে</a:t>
            </a:r>
            <a:endParaRPr lang="en-US" sz="3200" dirty="0">
              <a:solidFill>
                <a:schemeClr val="tx2">
                  <a:lumMod val="50000"/>
                </a:schemeClr>
              </a:solidFill>
            </a:endParaRPr>
          </a:p>
        </p:txBody>
      </p:sp>
    </p:spTree>
    <p:extLst>
      <p:ext uri="{BB962C8B-B14F-4D97-AF65-F5344CB8AC3E}">
        <p14:creationId xmlns:p14="http://schemas.microsoft.com/office/powerpoint/2010/main" val="1368323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900"/>
            <a:ext cx="12192000" cy="6705600"/>
          </a:xfrm>
          <a:prstGeom prst="rect">
            <a:avLst/>
          </a:prstGeom>
        </p:spPr>
      </p:pic>
      <p:sp>
        <p:nvSpPr>
          <p:cNvPr id="4" name="Rounded Rectangle 3"/>
          <p:cNvSpPr/>
          <p:nvPr/>
        </p:nvSpPr>
        <p:spPr>
          <a:xfrm>
            <a:off x="2496458" y="245834"/>
            <a:ext cx="6516914" cy="1088571"/>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i="1" dirty="0" smtClean="0">
                <a:solidFill>
                  <a:schemeClr val="tx1"/>
                </a:solidFill>
              </a:rPr>
              <a:t>قضاء ديونه من جميع ما بقي من ماله</a:t>
            </a:r>
            <a:endParaRPr lang="en-US" sz="4000" i="1" dirty="0">
              <a:solidFill>
                <a:schemeClr val="tx1"/>
              </a:solidFill>
            </a:endParaRPr>
          </a:p>
        </p:txBody>
      </p:sp>
      <p:sp>
        <p:nvSpPr>
          <p:cNvPr id="5" name="Rounded Rectangle 4"/>
          <p:cNvSpPr/>
          <p:nvPr/>
        </p:nvSpPr>
        <p:spPr>
          <a:xfrm>
            <a:off x="725715" y="1654627"/>
            <a:ext cx="10160000" cy="483325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bn-BD" sz="3200" i="1" dirty="0" smtClean="0">
              <a:solidFill>
                <a:schemeClr val="tx1"/>
              </a:solidFill>
            </a:endParaRPr>
          </a:p>
          <a:p>
            <a:pPr algn="ctr"/>
            <a:r>
              <a:rPr lang="bn-BD" sz="3200" i="1" dirty="0" smtClean="0">
                <a:solidFill>
                  <a:schemeClr val="tx1"/>
                </a:solidFill>
              </a:rPr>
              <a:t>মৃতব্যক্তির কাফন দাফনের পর তার অবশিষ্ট সম্পদ দ্বারা ঋণ পরিশুধ  করতে হবে ।এ ক্ষেত্রে করনীয় হলো-</a:t>
            </a:r>
          </a:p>
          <a:p>
            <a:pPr algn="ctr"/>
            <a:endParaRPr lang="bn-BD" sz="3200" i="1" dirty="0" smtClean="0">
              <a:solidFill>
                <a:schemeClr val="tx1"/>
              </a:solidFill>
            </a:endParaRPr>
          </a:p>
          <a:p>
            <a:pPr algn="ctr"/>
            <a:r>
              <a:rPr lang="bn-BD" sz="3200" i="1" dirty="0" smtClean="0">
                <a:solidFill>
                  <a:schemeClr val="tx1"/>
                </a:solidFill>
              </a:rPr>
              <a:t>১।ঋণ আদায়ে সকল সম্পদ শেষ হয়ে গেলেও তা আদায় করতে হবে।</a:t>
            </a:r>
          </a:p>
          <a:p>
            <a:pPr algn="ctr"/>
            <a:r>
              <a:rPr lang="bn-BD" sz="3200" i="1" dirty="0" smtClean="0">
                <a:solidFill>
                  <a:schemeClr val="tx1"/>
                </a:solidFill>
              </a:rPr>
              <a:t>২।ঋণ সম্পদের চেয়ে বেশি হলে </a:t>
            </a:r>
            <a:r>
              <a:rPr lang="bn-BD" sz="3200" i="1" smtClean="0">
                <a:solidFill>
                  <a:schemeClr val="tx1"/>
                </a:solidFill>
              </a:rPr>
              <a:t>উত্তরাধিকারিগণ সক্ষম </a:t>
            </a:r>
            <a:r>
              <a:rPr lang="bn-BD" sz="3200" i="1" dirty="0" smtClean="0">
                <a:solidFill>
                  <a:schemeClr val="tx1"/>
                </a:solidFill>
              </a:rPr>
              <a:t>হলে যিম্মাদার হয়ে আদায় করবে।</a:t>
            </a:r>
          </a:p>
          <a:p>
            <a:pPr algn="ctr"/>
            <a:r>
              <a:rPr lang="bn-BD" sz="3200" i="1" dirty="0" smtClean="0">
                <a:solidFill>
                  <a:schemeClr val="tx1"/>
                </a:solidFill>
              </a:rPr>
              <a:t>৩।অসিয়ত পূরণের পূর্বে   ঋণ পরিশুধ করতে হবে।</a:t>
            </a:r>
            <a:endParaRPr lang="en-US" sz="3200" i="1" dirty="0">
              <a:solidFill>
                <a:schemeClr val="tx1"/>
              </a:solidFill>
            </a:endParaRPr>
          </a:p>
        </p:txBody>
      </p:sp>
    </p:spTree>
    <p:extLst>
      <p:ext uri="{BB962C8B-B14F-4D97-AF65-F5344CB8AC3E}">
        <p14:creationId xmlns:p14="http://schemas.microsoft.com/office/powerpoint/2010/main" val="3311720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667500"/>
          </a:xfrm>
          <a:prstGeom prst="rect">
            <a:avLst/>
          </a:prstGeom>
        </p:spPr>
      </p:pic>
      <p:sp>
        <p:nvSpPr>
          <p:cNvPr id="3" name="Rectangle 2"/>
          <p:cNvSpPr/>
          <p:nvPr/>
        </p:nvSpPr>
        <p:spPr>
          <a:xfrm>
            <a:off x="1654628" y="712560"/>
            <a:ext cx="7910285" cy="1422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rPr>
              <a:t>تنفيذ وصاياه من ثلث من بقي بعد الدين</a:t>
            </a:r>
            <a:endParaRPr lang="en-US" sz="4000" dirty="0">
              <a:solidFill>
                <a:schemeClr val="tx1"/>
              </a:solidFill>
            </a:endParaRPr>
          </a:p>
        </p:txBody>
      </p:sp>
      <p:sp>
        <p:nvSpPr>
          <p:cNvPr id="4" name="Rectangle 3"/>
          <p:cNvSpPr/>
          <p:nvPr/>
        </p:nvSpPr>
        <p:spPr>
          <a:xfrm>
            <a:off x="159658" y="2847520"/>
            <a:ext cx="11437257" cy="323668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bn-BD" sz="3200" dirty="0" smtClean="0">
              <a:solidFill>
                <a:schemeClr val="tx1"/>
              </a:solidFill>
            </a:endParaRPr>
          </a:p>
          <a:p>
            <a:pPr algn="ctr"/>
            <a:endParaRPr lang="bn-BD" sz="3200" dirty="0" smtClean="0">
              <a:solidFill>
                <a:schemeClr val="tx1"/>
              </a:solidFill>
            </a:endParaRPr>
          </a:p>
          <a:p>
            <a:pPr algn="ctr"/>
            <a:r>
              <a:rPr lang="bn-BD" sz="3200" dirty="0" smtClean="0">
                <a:solidFill>
                  <a:schemeClr val="tx1"/>
                </a:solidFill>
              </a:rPr>
              <a:t>ঋণ পরিশুধ করার পর মৃতব্যক্তির পরিত্যক্ত সম্পদের অংশ দ্বারা অসিয়ত পূর্ন করতে হবে।তবে অসিয়ত এক-তৃতীয়াংশের বেশি হলে তা ওয়ারিশদের সম্মতিক্রমে কার্যকর করা যাবে। </a:t>
            </a:r>
            <a:endParaRPr lang="en-US" sz="3200" dirty="0">
              <a:solidFill>
                <a:schemeClr val="tx1"/>
              </a:solidFill>
            </a:endParaRPr>
          </a:p>
        </p:txBody>
      </p:sp>
    </p:spTree>
    <p:extLst>
      <p:ext uri="{BB962C8B-B14F-4D97-AF65-F5344CB8AC3E}">
        <p14:creationId xmlns:p14="http://schemas.microsoft.com/office/powerpoint/2010/main" val="606103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680199"/>
          </a:xfrm>
          <a:prstGeom prst="rect">
            <a:avLst/>
          </a:prstGeom>
        </p:spPr>
      </p:pic>
      <p:sp>
        <p:nvSpPr>
          <p:cNvPr id="4" name="Oval 3"/>
          <p:cNvSpPr/>
          <p:nvPr/>
        </p:nvSpPr>
        <p:spPr>
          <a:xfrm>
            <a:off x="1731818" y="2939131"/>
            <a:ext cx="8506690" cy="267392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accent2">
                    <a:lumMod val="50000"/>
                  </a:schemeClr>
                </a:solidFill>
              </a:rPr>
              <a:t>ما هي الحقوق التي تتعلق بتركة الميت؟</a:t>
            </a:r>
          </a:p>
          <a:p>
            <a:pPr algn="ctr"/>
            <a:r>
              <a:rPr lang="ar-SA" sz="3600" dirty="0" smtClean="0">
                <a:solidFill>
                  <a:schemeClr val="accent2">
                    <a:lumMod val="50000"/>
                  </a:schemeClr>
                </a:solidFill>
              </a:rPr>
              <a:t>اكتب ها باالترتيب والتفصيل.</a:t>
            </a:r>
            <a:endParaRPr lang="en-US" sz="3600" dirty="0">
              <a:solidFill>
                <a:schemeClr val="accent2">
                  <a:lumMod val="50000"/>
                </a:schemeClr>
              </a:solidFill>
            </a:endParaRPr>
          </a:p>
        </p:txBody>
      </p:sp>
      <p:sp>
        <p:nvSpPr>
          <p:cNvPr id="5" name="Flowchart: Internal Storage 4"/>
          <p:cNvSpPr/>
          <p:nvPr/>
        </p:nvSpPr>
        <p:spPr>
          <a:xfrm>
            <a:off x="3287926" y="796122"/>
            <a:ext cx="5616148" cy="1346887"/>
          </a:xfrm>
          <a:prstGeom prst="flowChartInternalStorag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t>العمال الاجتماعي</a:t>
            </a:r>
            <a:endParaRPr lang="en-US" sz="4400" dirty="0"/>
          </a:p>
        </p:txBody>
      </p:sp>
    </p:spTree>
    <p:extLst>
      <p:ext uri="{BB962C8B-B14F-4D97-AF65-F5344CB8AC3E}">
        <p14:creationId xmlns:p14="http://schemas.microsoft.com/office/powerpoint/2010/main" val="3208237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2189019" y="676627"/>
            <a:ext cx="7509164" cy="1886464"/>
          </a:xfrm>
          <a:prstGeom prst="flowChartDecision">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smtClean="0">
                <a:solidFill>
                  <a:schemeClr val="accent6">
                    <a:lumMod val="60000"/>
                    <a:lumOff val="40000"/>
                  </a:schemeClr>
                </a:solidFill>
              </a:rPr>
              <a:t>الواجب المنزلي</a:t>
            </a:r>
            <a:endParaRPr lang="en-US" sz="4400" dirty="0">
              <a:solidFill>
                <a:schemeClr val="accent6">
                  <a:lumMod val="60000"/>
                  <a:lumOff val="40000"/>
                </a:schemeClr>
              </a:solidFill>
            </a:endParaRPr>
          </a:p>
        </p:txBody>
      </p:sp>
      <p:sp>
        <p:nvSpPr>
          <p:cNvPr id="4" name="Double Wave 3"/>
          <p:cNvSpPr/>
          <p:nvPr/>
        </p:nvSpPr>
        <p:spPr>
          <a:xfrm>
            <a:off x="706582" y="3408217"/>
            <a:ext cx="11028218" cy="2022765"/>
          </a:xfrm>
          <a:prstGeom prst="doubleWav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rPr>
              <a:t>اذكر نبذا من احوال المصنف (رح) للكتاب السراجي </a:t>
            </a:r>
            <a:endParaRPr lang="en-US" sz="4000" dirty="0">
              <a:solidFill>
                <a:schemeClr val="tx1"/>
              </a:solidFill>
            </a:endParaRPr>
          </a:p>
        </p:txBody>
      </p:sp>
    </p:spTree>
    <p:extLst>
      <p:ext uri="{BB962C8B-B14F-4D97-AF65-F5344CB8AC3E}">
        <p14:creationId xmlns:p14="http://schemas.microsoft.com/office/powerpoint/2010/main" val="3156930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95" y="0"/>
            <a:ext cx="12019005" cy="6857999"/>
          </a:xfrm>
          <a:prstGeom prst="rect">
            <a:avLst/>
          </a:prstGeom>
        </p:spPr>
      </p:pic>
      <p:sp>
        <p:nvSpPr>
          <p:cNvPr id="3" name="Rounded Rectangle 2"/>
          <p:cNvSpPr/>
          <p:nvPr/>
        </p:nvSpPr>
        <p:spPr>
          <a:xfrm>
            <a:off x="2202873" y="1842652"/>
            <a:ext cx="6594764" cy="106680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i="1" dirty="0" smtClean="0">
                <a:solidFill>
                  <a:schemeClr val="accent4">
                    <a:lumMod val="50000"/>
                  </a:schemeClr>
                </a:solidFill>
              </a:rPr>
              <a:t>No more today</a:t>
            </a:r>
            <a:endParaRPr lang="en-US" sz="4400" i="1" dirty="0">
              <a:solidFill>
                <a:schemeClr val="accent4">
                  <a:lumMod val="50000"/>
                </a:schemeClr>
              </a:solidFill>
            </a:endParaRPr>
          </a:p>
        </p:txBody>
      </p:sp>
      <p:sp>
        <p:nvSpPr>
          <p:cNvPr id="4" name="Rounded Rectangle 3"/>
          <p:cNvSpPr/>
          <p:nvPr/>
        </p:nvSpPr>
        <p:spPr>
          <a:xfrm>
            <a:off x="2202873" y="3671454"/>
            <a:ext cx="6594764" cy="106680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a:solidFill>
                  <a:schemeClr val="accent2">
                    <a:lumMod val="50000"/>
                  </a:schemeClr>
                </a:solidFill>
              </a:rPr>
              <a:t>في أمان الله</a:t>
            </a:r>
            <a:endParaRPr lang="en-US" sz="4800" dirty="0">
              <a:solidFill>
                <a:schemeClr val="accent2">
                  <a:lumMod val="50000"/>
                </a:schemeClr>
              </a:solidFill>
            </a:endParaRPr>
          </a:p>
        </p:txBody>
      </p:sp>
    </p:spTree>
    <p:extLst>
      <p:ext uri="{BB962C8B-B14F-4D97-AF65-F5344CB8AC3E}">
        <p14:creationId xmlns:p14="http://schemas.microsoft.com/office/powerpoint/2010/main" val="19506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2631"/>
            <a:ext cx="12192000" cy="6667500"/>
          </a:xfrm>
          <a:prstGeom prst="rect">
            <a:avLst/>
          </a:prstGeom>
        </p:spPr>
      </p:pic>
      <p:sp>
        <p:nvSpPr>
          <p:cNvPr id="2" name="Rectangle 1"/>
          <p:cNvSpPr/>
          <p:nvPr/>
        </p:nvSpPr>
        <p:spPr>
          <a:xfrm>
            <a:off x="137787" y="383896"/>
            <a:ext cx="5774498" cy="3139321"/>
          </a:xfrm>
          <a:prstGeom prst="rect">
            <a:avLst/>
          </a:prstGeom>
        </p:spPr>
        <p:txBody>
          <a:bodyPr wrap="square">
            <a:spAutoFit/>
          </a:bodyPr>
          <a:lstStyle/>
          <a:p>
            <a:r>
              <a:rPr lang="bn-BD" sz="6600" dirty="0">
                <a:solidFill>
                  <a:schemeClr val="accent4">
                    <a:lumMod val="75000"/>
                  </a:schemeClr>
                </a:solidFill>
                <a:latin typeface="AR BLANCA" panose="02000000000000000000" pitchFamily="2" charset="0"/>
              </a:rPr>
              <a:t>Welcome to my multimedia class presentation</a:t>
            </a:r>
            <a:endParaRPr lang="en-US" sz="6600" dirty="0">
              <a:solidFill>
                <a:schemeClr val="accent4">
                  <a:lumMod val="75000"/>
                </a:schemeClr>
              </a:solidFill>
              <a:latin typeface="AR BLANCA"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739" y="383896"/>
            <a:ext cx="6162806" cy="5999760"/>
          </a:xfrm>
          <a:prstGeom prst="rect">
            <a:avLst/>
          </a:prstGeom>
        </p:spPr>
      </p:pic>
    </p:spTree>
    <p:extLst>
      <p:ext uri="{BB962C8B-B14F-4D97-AF65-F5344CB8AC3E}">
        <p14:creationId xmlns:p14="http://schemas.microsoft.com/office/powerpoint/2010/main" val="3454284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agnetic Disk 2"/>
          <p:cNvSpPr/>
          <p:nvPr/>
        </p:nvSpPr>
        <p:spPr>
          <a:xfrm>
            <a:off x="1736743" y="828109"/>
            <a:ext cx="6989523" cy="1352811"/>
          </a:xfrm>
          <a:prstGeom prst="flowChartMagneticDisk">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accent5">
                    <a:lumMod val="50000"/>
                  </a:schemeClr>
                </a:solidFill>
              </a:rPr>
              <a:t>শিক্ষক পরিচিতি </a:t>
            </a:r>
            <a:endParaRPr lang="en-US" sz="4800" dirty="0">
              <a:solidFill>
                <a:schemeClr val="accent5">
                  <a:lumMod val="50000"/>
                </a:schemeClr>
              </a:solidFill>
            </a:endParaRPr>
          </a:p>
        </p:txBody>
      </p:sp>
      <p:sp>
        <p:nvSpPr>
          <p:cNvPr id="5" name="Flowchart: Alternate Process 4"/>
          <p:cNvSpPr/>
          <p:nvPr/>
        </p:nvSpPr>
        <p:spPr>
          <a:xfrm>
            <a:off x="1090658" y="2936259"/>
            <a:ext cx="9181578" cy="3294345"/>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3600" dirty="0" smtClean="0">
                <a:solidFill>
                  <a:srgbClr val="002060"/>
                </a:solidFill>
              </a:rPr>
              <a:t>নাম</a:t>
            </a:r>
            <a:r>
              <a:rPr lang="bn-BD" sz="4400" dirty="0" smtClean="0">
                <a:solidFill>
                  <a:srgbClr val="002060"/>
                </a:solidFill>
              </a:rPr>
              <a:t>:</a:t>
            </a:r>
            <a:r>
              <a:rPr lang="bn-BD" sz="3600" dirty="0" smtClean="0">
                <a:solidFill>
                  <a:srgbClr val="002060"/>
                </a:solidFill>
              </a:rPr>
              <a:t>মুহম্মদ বায়েজিদ কবীর</a:t>
            </a:r>
          </a:p>
          <a:p>
            <a:pPr algn="ctr"/>
            <a:r>
              <a:rPr lang="bn-BD" sz="3600" dirty="0" smtClean="0">
                <a:solidFill>
                  <a:srgbClr val="002060"/>
                </a:solidFill>
              </a:rPr>
              <a:t>প্রভাষক (আরবি),</a:t>
            </a:r>
          </a:p>
          <a:p>
            <a:pPr algn="ctr"/>
            <a:r>
              <a:rPr lang="bn-BD" sz="3600" dirty="0" smtClean="0">
                <a:solidFill>
                  <a:srgbClr val="002060"/>
                </a:solidFill>
              </a:rPr>
              <a:t>দৌলতপুর কাসেমুল উলুম আলিম মাদরাসা </a:t>
            </a:r>
          </a:p>
          <a:p>
            <a:pPr algn="ctr"/>
            <a:r>
              <a:rPr lang="bn-BD" sz="3600" dirty="0" smtClean="0">
                <a:solidFill>
                  <a:srgbClr val="002060"/>
                </a:solidFill>
              </a:rPr>
              <a:t>নবীনগর,ব্রাহ্মণবাড়িয়া </a:t>
            </a:r>
          </a:p>
          <a:p>
            <a:pPr algn="ctr"/>
            <a:r>
              <a:rPr lang="bn-BD" sz="3600" dirty="0" smtClean="0">
                <a:solidFill>
                  <a:srgbClr val="002060"/>
                </a:solidFill>
              </a:rPr>
              <a:t>মোবাইলঃ ০১৭১৯৭৭৩৬৩০</a:t>
            </a:r>
          </a:p>
          <a:p>
            <a:pPr algn="ctr"/>
            <a:endParaRPr lang="en-US" sz="3600" dirty="0">
              <a:solidFill>
                <a:srgbClr val="002060"/>
              </a:solidFill>
            </a:endParaRPr>
          </a:p>
        </p:txBody>
      </p:sp>
    </p:spTree>
    <p:extLst>
      <p:ext uri="{BB962C8B-B14F-4D97-AF65-F5344CB8AC3E}">
        <p14:creationId xmlns:p14="http://schemas.microsoft.com/office/powerpoint/2010/main" val="1422960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687" y="0"/>
            <a:ext cx="12187518" cy="6680200"/>
          </a:xfrm>
          <a:prstGeom prst="rect">
            <a:avLst/>
          </a:prstGeom>
        </p:spPr>
      </p:pic>
      <p:sp>
        <p:nvSpPr>
          <p:cNvPr id="5" name="Flowchart: Punched Tape 4"/>
          <p:cNvSpPr/>
          <p:nvPr/>
        </p:nvSpPr>
        <p:spPr>
          <a:xfrm>
            <a:off x="1110442" y="2257517"/>
            <a:ext cx="10095979" cy="3958225"/>
          </a:xfrm>
          <a:prstGeom prst="flowChartPunchedTap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3200" i="1" dirty="0" smtClean="0">
                <a:solidFill>
                  <a:schemeClr val="accent6">
                    <a:lumMod val="50000"/>
                  </a:schemeClr>
                </a:solidFill>
              </a:rPr>
              <a:t>শ্রেণিঃ</a:t>
            </a:r>
            <a:r>
              <a:rPr lang="ar-SA" sz="3200" i="1" dirty="0" smtClean="0">
                <a:solidFill>
                  <a:schemeClr val="accent6">
                    <a:lumMod val="50000"/>
                  </a:schemeClr>
                </a:solidFill>
              </a:rPr>
              <a:t> </a:t>
            </a:r>
            <a:r>
              <a:rPr lang="bn-BD" sz="3200" i="1" dirty="0" smtClean="0">
                <a:solidFill>
                  <a:schemeClr val="accent6">
                    <a:lumMod val="50000"/>
                  </a:schemeClr>
                </a:solidFill>
              </a:rPr>
              <a:t> একাদশ</a:t>
            </a:r>
          </a:p>
          <a:p>
            <a:pPr algn="ctr"/>
            <a:r>
              <a:rPr lang="bn-BD" sz="3200" i="1" dirty="0" smtClean="0">
                <a:solidFill>
                  <a:schemeClr val="accent6">
                    <a:lumMod val="50000"/>
                  </a:schemeClr>
                </a:solidFill>
              </a:rPr>
              <a:t>বিষয়ঃ সিরাজী (ফারায়েজ)</a:t>
            </a:r>
          </a:p>
          <a:p>
            <a:pPr algn="ctr"/>
            <a:r>
              <a:rPr lang="bn-BD" sz="3200" i="1" dirty="0" smtClean="0">
                <a:solidFill>
                  <a:schemeClr val="accent6">
                    <a:lumMod val="50000"/>
                  </a:schemeClr>
                </a:solidFill>
              </a:rPr>
              <a:t>পাঠঃ প্রথম পাঠ</a:t>
            </a:r>
          </a:p>
          <a:p>
            <a:pPr algn="ctr"/>
            <a:r>
              <a:rPr lang="bn-BD" sz="3200" i="1" dirty="0" smtClean="0">
                <a:solidFill>
                  <a:schemeClr val="accent6">
                    <a:lumMod val="50000"/>
                  </a:schemeClr>
                </a:solidFill>
              </a:rPr>
              <a:t>সময়ঃ ৪০ মিনিট</a:t>
            </a:r>
            <a:r>
              <a:rPr lang="bn-BD" dirty="0" smtClean="0"/>
              <a:t> </a:t>
            </a:r>
            <a:endParaRPr lang="en-US" dirty="0"/>
          </a:p>
        </p:txBody>
      </p:sp>
      <p:sp>
        <p:nvSpPr>
          <p:cNvPr id="6" name="Not Equal 5"/>
          <p:cNvSpPr/>
          <p:nvPr/>
        </p:nvSpPr>
        <p:spPr>
          <a:xfrm>
            <a:off x="1388004" y="585490"/>
            <a:ext cx="6739001" cy="1590806"/>
          </a:xfrm>
          <a:prstGeom prst="mathNotEqual">
            <a:avLst>
              <a:gd name="adj1" fmla="val 23520"/>
              <a:gd name="adj2" fmla="val 6600000"/>
              <a:gd name="adj3" fmla="val 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i="1" dirty="0" smtClean="0">
                <a:solidFill>
                  <a:schemeClr val="accent1">
                    <a:lumMod val="50000"/>
                  </a:schemeClr>
                </a:solidFill>
              </a:rPr>
              <a:t>পাঠ পরিচিতি</a:t>
            </a:r>
            <a:endParaRPr lang="en-US" sz="4000" b="1" i="1" dirty="0">
              <a:solidFill>
                <a:schemeClr val="accent1">
                  <a:lumMod val="50000"/>
                </a:schemeClr>
              </a:solidFill>
            </a:endParaRPr>
          </a:p>
        </p:txBody>
      </p:sp>
    </p:spTree>
    <p:extLst>
      <p:ext uri="{BB962C8B-B14F-4D97-AF65-F5344CB8AC3E}">
        <p14:creationId xmlns:p14="http://schemas.microsoft.com/office/powerpoint/2010/main" val="12580575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0208"/>
            <a:ext cx="12192000" cy="6616700"/>
          </a:xfrm>
          <a:prstGeom prst="rect">
            <a:avLst/>
          </a:prstGeom>
        </p:spPr>
      </p:pic>
      <p:sp>
        <p:nvSpPr>
          <p:cNvPr id="3" name="Frame 2"/>
          <p:cNvSpPr/>
          <p:nvPr/>
        </p:nvSpPr>
        <p:spPr>
          <a:xfrm>
            <a:off x="2981194" y="654340"/>
            <a:ext cx="5699343" cy="1352811"/>
          </a:xfrm>
          <a:prstGeom prst="fram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610820" y="952602"/>
            <a:ext cx="2680542" cy="769441"/>
          </a:xfrm>
          <a:prstGeom prst="rect">
            <a:avLst/>
          </a:prstGeom>
          <a:noFill/>
        </p:spPr>
        <p:txBody>
          <a:bodyPr wrap="none" rtlCol="0">
            <a:spAutoFit/>
          </a:bodyPr>
          <a:lstStyle/>
          <a:p>
            <a:r>
              <a:rPr lang="bn-BD" sz="4400" b="1" i="1" dirty="0" smtClean="0">
                <a:solidFill>
                  <a:schemeClr val="accent1"/>
                </a:solidFill>
              </a:rPr>
              <a:t>শিখনফল</a:t>
            </a:r>
            <a:endParaRPr lang="en-US" sz="4400" b="1" i="1" dirty="0">
              <a:solidFill>
                <a:schemeClr val="accent1"/>
              </a:solidFill>
            </a:endParaRPr>
          </a:p>
        </p:txBody>
      </p:sp>
      <p:sp>
        <p:nvSpPr>
          <p:cNvPr id="5" name="Flowchart: Alternate Process 4"/>
          <p:cNvSpPr/>
          <p:nvPr/>
        </p:nvSpPr>
        <p:spPr>
          <a:xfrm>
            <a:off x="288098" y="2830882"/>
            <a:ext cx="11085534" cy="3695178"/>
          </a:xfrm>
          <a:prstGeom prst="flowChartAlternate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3200" i="1" dirty="0" smtClean="0">
                <a:solidFill>
                  <a:srgbClr val="002060"/>
                </a:solidFill>
              </a:rPr>
              <a:t>এই পাঠ শেষে শিক্ষার্থীরা-</a:t>
            </a:r>
          </a:p>
          <a:p>
            <a:pPr algn="ctr"/>
            <a:endParaRPr lang="bn-BD" sz="3200" dirty="0"/>
          </a:p>
          <a:p>
            <a:pPr algn="ctr"/>
            <a:r>
              <a:rPr lang="bn-BD" sz="2800" dirty="0" smtClean="0"/>
              <a:t> </a:t>
            </a:r>
            <a:r>
              <a:rPr lang="bn-BD" sz="2800" dirty="0" smtClean="0">
                <a:solidFill>
                  <a:schemeClr val="accent5">
                    <a:lumMod val="50000"/>
                  </a:schemeClr>
                </a:solidFill>
              </a:rPr>
              <a:t>* ইলমুল ফারায়েয কী তা বলতে পারবে।</a:t>
            </a:r>
          </a:p>
          <a:p>
            <a:pPr algn="ctr"/>
            <a:r>
              <a:rPr lang="bn-BD" sz="2800" dirty="0" smtClean="0">
                <a:solidFill>
                  <a:schemeClr val="accent5">
                    <a:lumMod val="50000"/>
                  </a:schemeClr>
                </a:solidFill>
              </a:rPr>
              <a:t>             *ইলমুল ফারায়েযের গুরুত্ব বর্ণনা করতে পারবে।</a:t>
            </a:r>
          </a:p>
          <a:p>
            <a:pPr algn="ctr"/>
            <a:r>
              <a:rPr lang="bn-BD" sz="2800" dirty="0" smtClean="0">
                <a:solidFill>
                  <a:schemeClr val="accent5">
                    <a:lumMod val="50000"/>
                  </a:schemeClr>
                </a:solidFill>
              </a:rPr>
              <a:t>                     *মৃতব্যক্তির পরিত্যক্ত সম্পদের সাথে সংশ্লিষ্ট হক্বগুলো জানতে পারবে। </a:t>
            </a:r>
          </a:p>
          <a:p>
            <a:pPr algn="ctr"/>
            <a:r>
              <a:rPr lang="bn-BD" sz="2800" dirty="0" smtClean="0"/>
              <a:t> </a:t>
            </a:r>
            <a:endParaRPr lang="en-US" sz="2800" dirty="0"/>
          </a:p>
        </p:txBody>
      </p:sp>
    </p:spTree>
    <p:extLst>
      <p:ext uri="{BB962C8B-B14F-4D97-AF65-F5344CB8AC3E}">
        <p14:creationId xmlns:p14="http://schemas.microsoft.com/office/powerpoint/2010/main" val="3694824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500"/>
            <a:ext cx="12103100" cy="70739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8" y="0"/>
            <a:ext cx="5140036" cy="36991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710" y="96983"/>
            <a:ext cx="6567054" cy="36021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1710" y="3762664"/>
            <a:ext cx="6741390" cy="340821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38" y="3762664"/>
            <a:ext cx="5140036" cy="3247736"/>
          </a:xfrm>
          <a:prstGeom prst="rect">
            <a:avLst/>
          </a:prstGeom>
        </p:spPr>
      </p:pic>
    </p:spTree>
    <p:extLst>
      <p:ext uri="{BB962C8B-B14F-4D97-AF65-F5344CB8AC3E}">
        <p14:creationId xmlns:p14="http://schemas.microsoft.com/office/powerpoint/2010/main" val="3691828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1"/>
          <p:cNvSpPr/>
          <p:nvPr/>
        </p:nvSpPr>
        <p:spPr>
          <a:xfrm>
            <a:off x="1690254" y="762000"/>
            <a:ext cx="7647709" cy="1579418"/>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i="1" dirty="0" smtClean="0">
                <a:solidFill>
                  <a:schemeClr val="accent3">
                    <a:lumMod val="50000"/>
                  </a:schemeClr>
                </a:solidFill>
              </a:rPr>
              <a:t>পাঠ ঘোষণা -</a:t>
            </a:r>
            <a:endParaRPr lang="en-US" sz="4400" b="1" i="1" dirty="0">
              <a:solidFill>
                <a:schemeClr val="accent3">
                  <a:lumMod val="50000"/>
                </a:schemeClr>
              </a:solidFill>
            </a:endParaRPr>
          </a:p>
        </p:txBody>
      </p:sp>
      <p:sp>
        <p:nvSpPr>
          <p:cNvPr id="3" name="Rounded Rectangle 2"/>
          <p:cNvSpPr/>
          <p:nvPr/>
        </p:nvSpPr>
        <p:spPr>
          <a:xfrm>
            <a:off x="1385454" y="3255819"/>
            <a:ext cx="8257310" cy="223058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tx2"/>
                </a:solidFill>
              </a:rPr>
              <a:t>মৃতব্যক্তির পরিত্যক্ত সম্পদের সাথে </a:t>
            </a:r>
            <a:r>
              <a:rPr lang="bn-BD" sz="4400" dirty="0" smtClean="0">
                <a:solidFill>
                  <a:schemeClr val="tx2"/>
                </a:solidFill>
              </a:rPr>
              <a:t>সংশ্লিষ্ট হক্ব বা অধিকার</a:t>
            </a:r>
            <a:endParaRPr lang="en-US" sz="4400" dirty="0">
              <a:solidFill>
                <a:schemeClr val="tx2"/>
              </a:solidFill>
            </a:endParaRPr>
          </a:p>
        </p:txBody>
      </p:sp>
    </p:spTree>
    <p:extLst>
      <p:ext uri="{BB962C8B-B14F-4D97-AF65-F5344CB8AC3E}">
        <p14:creationId xmlns:p14="http://schemas.microsoft.com/office/powerpoint/2010/main" val="939137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600" y="0"/>
            <a:ext cx="12090400" cy="6680200"/>
          </a:xfrm>
          <a:prstGeom prst="rect">
            <a:avLst/>
          </a:prstGeom>
        </p:spPr>
      </p:pic>
      <p:pic>
        <p:nvPicPr>
          <p:cNvPr id="2" name="Picture 1"/>
          <p:cNvPicPr>
            <a:picLocks noChangeAspect="1"/>
          </p:cNvPicPr>
          <p:nvPr/>
        </p:nvPicPr>
        <p:blipFill>
          <a:blip r:embed="rId3"/>
          <a:stretch>
            <a:fillRect/>
          </a:stretch>
        </p:blipFill>
        <p:spPr>
          <a:xfrm>
            <a:off x="203200" y="613456"/>
            <a:ext cx="11887200" cy="3779157"/>
          </a:xfrm>
          <a:prstGeom prst="rect">
            <a:avLst/>
          </a:prstGeom>
        </p:spPr>
      </p:pic>
      <p:pic>
        <p:nvPicPr>
          <p:cNvPr id="4" name="Picture 3"/>
          <p:cNvPicPr>
            <a:picLocks noChangeAspect="1"/>
          </p:cNvPicPr>
          <p:nvPr/>
        </p:nvPicPr>
        <p:blipFill>
          <a:blip r:embed="rId4"/>
          <a:stretch>
            <a:fillRect/>
          </a:stretch>
        </p:blipFill>
        <p:spPr>
          <a:xfrm>
            <a:off x="203200" y="4392613"/>
            <a:ext cx="11887199" cy="2022701"/>
          </a:xfrm>
          <a:prstGeom prst="rect">
            <a:avLst/>
          </a:prstGeom>
        </p:spPr>
      </p:pic>
    </p:spTree>
    <p:extLst>
      <p:ext uri="{BB962C8B-B14F-4D97-AF65-F5344CB8AC3E}">
        <p14:creationId xmlns:p14="http://schemas.microsoft.com/office/powerpoint/2010/main" val="149226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80200"/>
          </a:xfrm>
          <a:prstGeom prst="rect">
            <a:avLst/>
          </a:prstGeom>
        </p:spPr>
      </p:pic>
      <p:sp>
        <p:nvSpPr>
          <p:cNvPr id="3" name="Rounded Rectangle 2"/>
          <p:cNvSpPr/>
          <p:nvPr/>
        </p:nvSpPr>
        <p:spPr>
          <a:xfrm>
            <a:off x="1731819" y="124691"/>
            <a:ext cx="8492836" cy="914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t>علم الفرائض</a:t>
            </a:r>
            <a:r>
              <a:rPr lang="bn-BD" sz="4000" dirty="0"/>
              <a:t> </a:t>
            </a:r>
            <a:r>
              <a:rPr lang="bn-BD" sz="3200" dirty="0" smtClean="0"/>
              <a:t>কী? </a:t>
            </a:r>
            <a:endParaRPr lang="en-US" sz="3200" dirty="0"/>
          </a:p>
        </p:txBody>
      </p:sp>
      <p:sp>
        <p:nvSpPr>
          <p:cNvPr id="5" name="Flowchart: Decision 4"/>
          <p:cNvSpPr/>
          <p:nvPr/>
        </p:nvSpPr>
        <p:spPr>
          <a:xfrm>
            <a:off x="0" y="1163782"/>
            <a:ext cx="12067309" cy="5516418"/>
          </a:xfrm>
          <a:prstGeom prst="flowChartDecisi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ar-SA" sz="3600" dirty="0" smtClean="0">
                <a:solidFill>
                  <a:schemeClr val="bg2">
                    <a:lumMod val="10000"/>
                  </a:schemeClr>
                </a:solidFill>
              </a:rPr>
              <a:t>فرائض</a:t>
            </a:r>
            <a:r>
              <a:rPr lang="bn-BD" sz="3600" dirty="0" smtClean="0">
                <a:solidFill>
                  <a:schemeClr val="bg2">
                    <a:lumMod val="10000"/>
                  </a:schemeClr>
                </a:solidFill>
              </a:rPr>
              <a:t> </a:t>
            </a:r>
            <a:r>
              <a:rPr lang="bn-BD" sz="2800" dirty="0" smtClean="0">
                <a:solidFill>
                  <a:schemeClr val="bg2">
                    <a:lumMod val="10000"/>
                  </a:schemeClr>
                </a:solidFill>
              </a:rPr>
              <a:t>শব্দটি</a:t>
            </a:r>
            <a:r>
              <a:rPr lang="bn-BD" sz="3600" dirty="0" smtClean="0">
                <a:solidFill>
                  <a:schemeClr val="bg2">
                    <a:lumMod val="10000"/>
                  </a:schemeClr>
                </a:solidFill>
              </a:rPr>
              <a:t> </a:t>
            </a:r>
            <a:r>
              <a:rPr lang="ar-SA" sz="3600" dirty="0" smtClean="0">
                <a:solidFill>
                  <a:schemeClr val="bg2">
                    <a:lumMod val="10000"/>
                  </a:schemeClr>
                </a:solidFill>
              </a:rPr>
              <a:t>فريضة</a:t>
            </a:r>
            <a:r>
              <a:rPr lang="bn-BD" sz="3600" dirty="0" smtClean="0">
                <a:solidFill>
                  <a:schemeClr val="bg2">
                    <a:lumMod val="10000"/>
                  </a:schemeClr>
                </a:solidFill>
              </a:rPr>
              <a:t> </a:t>
            </a:r>
            <a:r>
              <a:rPr lang="bn-BD" sz="2800" dirty="0" smtClean="0">
                <a:solidFill>
                  <a:schemeClr val="bg2">
                    <a:lumMod val="10000"/>
                  </a:schemeClr>
                </a:solidFill>
              </a:rPr>
              <a:t>এর বহুবচন।  এর অর্থ অপরিহার্য বিষয়,নির্ধারিত অংশ। পরিভাষায়-যে শাস্ত্র অধ্যয়ন করলে ইসলামী শরিয়ত কর্তৃক নির্ধারিত উত্তরাধিকার সম্পদের বণ্টন  ব্যবস্থা সম্বন্ধে সম্যক জ্ঞানলাভ করা যায় তাকে </a:t>
            </a:r>
            <a:r>
              <a:rPr lang="ar-SA" sz="3600" dirty="0">
                <a:solidFill>
                  <a:schemeClr val="bg2">
                    <a:lumMod val="10000"/>
                  </a:schemeClr>
                </a:solidFill>
              </a:rPr>
              <a:t>علم الفرائض</a:t>
            </a:r>
            <a:r>
              <a:rPr lang="bn-BD" sz="3600" dirty="0">
                <a:solidFill>
                  <a:schemeClr val="bg2">
                    <a:lumMod val="10000"/>
                  </a:schemeClr>
                </a:solidFill>
              </a:rPr>
              <a:t> </a:t>
            </a:r>
            <a:r>
              <a:rPr lang="bn-BD" sz="2800" dirty="0" smtClean="0">
                <a:solidFill>
                  <a:schemeClr val="bg2">
                    <a:lumMod val="10000"/>
                  </a:schemeClr>
                </a:solidFill>
              </a:rPr>
              <a:t>বলে। </a:t>
            </a:r>
            <a:endParaRPr lang="en-US" sz="2800" dirty="0">
              <a:solidFill>
                <a:schemeClr val="bg2">
                  <a:lumMod val="10000"/>
                </a:schemeClr>
              </a:solidFill>
            </a:endParaRPr>
          </a:p>
        </p:txBody>
      </p:sp>
    </p:spTree>
    <p:extLst>
      <p:ext uri="{BB962C8B-B14F-4D97-AF65-F5344CB8AC3E}">
        <p14:creationId xmlns:p14="http://schemas.microsoft.com/office/powerpoint/2010/main" val="2513119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516</Words>
  <Application>Microsoft Office PowerPoint</Application>
  <PresentationFormat>Widescreen</PresentationFormat>
  <Paragraphs>56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 BLANCA</vt:lpstr>
      <vt:lpstr>Arial</vt:lpstr>
      <vt:lpstr>Calibri</vt:lpstr>
      <vt:lpstr>Calibri Light</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Rasel</dc:creator>
  <cp:lastModifiedBy>Rasel</cp:lastModifiedBy>
  <cp:revision>51</cp:revision>
  <dcterms:created xsi:type="dcterms:W3CDTF">2020-07-07T10:09:03Z</dcterms:created>
  <dcterms:modified xsi:type="dcterms:W3CDTF">2020-07-09T13:33:15Z</dcterms:modified>
</cp:coreProperties>
</file>