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75" r:id="rId2"/>
    <p:sldId id="274" r:id="rId3"/>
    <p:sldId id="263" r:id="rId4"/>
    <p:sldId id="264" r:id="rId5"/>
    <p:sldId id="284" r:id="rId6"/>
    <p:sldId id="276" r:id="rId7"/>
    <p:sldId id="267" r:id="rId8"/>
    <p:sldId id="268" r:id="rId9"/>
    <p:sldId id="266" r:id="rId10"/>
    <p:sldId id="282" r:id="rId11"/>
    <p:sldId id="257" r:id="rId12"/>
    <p:sldId id="270" r:id="rId13"/>
    <p:sldId id="278" r:id="rId14"/>
    <p:sldId id="279" r:id="rId15"/>
    <p:sldId id="280" r:id="rId16"/>
    <p:sldId id="281" r:id="rId17"/>
    <p:sldId id="259" r:id="rId18"/>
    <p:sldId id="256" r:id="rId19"/>
    <p:sldId id="269" r:id="rId20"/>
    <p:sldId id="261" r:id="rId21"/>
    <p:sldId id="283" r:id="rId22"/>
    <p:sldId id="271" r:id="rId23"/>
    <p:sldId id="277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1E"/>
    <a:srgbClr val="AA72D4"/>
    <a:srgbClr val="37F9F4"/>
    <a:srgbClr val="FFF981"/>
    <a:srgbClr val="FFFFFF"/>
    <a:srgbClr val="FF0000"/>
    <a:srgbClr val="FC9CF7"/>
    <a:srgbClr val="00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BCD2F-2508-4EA3-8BA1-255D07416B3B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58BC9-756C-45E4-A24D-89E86771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58BC9-756C-45E4-A24D-89E86771E9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CF7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E9DA-39AF-46D6-9D06-9E6E8CB4799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EE20-38CC-4376-ABB5-5F1A9053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664873">
            <a:off x="681280" y="1639539"/>
            <a:ext cx="6718506" cy="315471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cap="none" spc="50" dirty="0">
              <a:ln w="11430"/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r="1882" b="-1760"/>
          <a:stretch/>
        </p:blipFill>
        <p:spPr>
          <a:xfrm>
            <a:off x="-54116" y="0"/>
            <a:ext cx="2563090" cy="1531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2651" y="1413838"/>
            <a:ext cx="3033554" cy="584775"/>
          </a:xfrm>
          <a:prstGeom prst="rect">
            <a:avLst/>
          </a:prstGeom>
          <a:noFill/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/>
              </a:rPr>
              <a:t>জোড়ায়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কাজ</a:t>
            </a:r>
            <a:endParaRPr lang="en-US" sz="32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2587450"/>
            <a:ext cx="7398328" cy="5586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মানুষের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দৃশ্যমান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আলোর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তরঙ্গ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দৈর্ঘ্যের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সীমা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কত</a:t>
            </a:r>
            <a:r>
              <a:rPr lang="en-US" sz="2400" b="1" dirty="0" smtClean="0">
                <a:latin typeface="NikoshBAN"/>
              </a:rPr>
              <a:t> ?</a:t>
            </a:r>
            <a:endParaRPr lang="en-US" sz="24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0" y="3536468"/>
            <a:ext cx="893618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দৃশ্যমান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আলোর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সীমার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পুর্বের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আলোক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রশ্মি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গুলোর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নাম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লিখ</a:t>
            </a:r>
            <a:r>
              <a:rPr lang="en-US" sz="2400" b="1" dirty="0">
                <a:latin typeface="NikoshBAN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287" y="4395457"/>
            <a:ext cx="8936181" cy="461665"/>
          </a:xfrm>
          <a:prstGeom prst="rect">
            <a:avLst/>
          </a:prstGeom>
          <a:solidFill>
            <a:srgbClr val="AA72D4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দৃশ্যমান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আলোর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সীমার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পরের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আলোক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রশ্মি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গুলোর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নাম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লিখ</a:t>
            </a:r>
            <a:r>
              <a:rPr lang="en-US" sz="2400" b="1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716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f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840" y="1177635"/>
            <a:ext cx="8894618" cy="5424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04825"/>
            <a:ext cx="6096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এই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ফিরে আসার ঘটনাকে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বলে?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8519" y="533400"/>
            <a:ext cx="137536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11717" r="34040" b="12728"/>
          <a:stretch/>
        </p:blipFill>
        <p:spPr>
          <a:xfrm rot="10800000">
            <a:off x="6788350" y="2356069"/>
            <a:ext cx="1562741" cy="4188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290943" y="761998"/>
            <a:ext cx="8440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আলোক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রশ্মি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মাধ্যম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থেকে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অন্য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মাধ্যমা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যাওয়ার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সময়</a:t>
            </a:r>
            <a:endParaRPr lang="en-US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২য় </a:t>
            </a:r>
            <a:r>
              <a:rPr lang="en-US" sz="2400" b="1" dirty="0" err="1" smtClean="0">
                <a:latin typeface="NikoshBAN"/>
              </a:rPr>
              <a:t>মাধ্যমের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পৃষ্ঠে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বাধা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পেয়ে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একই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মাধ্যমে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ফিরে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আসার</a:t>
            </a:r>
            <a:endParaRPr lang="en-US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ঘটনাই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হচ্ছে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আলোর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প্রতিফলন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1" y="221667"/>
            <a:ext cx="2776722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NikoshBAN"/>
              </a:rPr>
              <a:t>আলোর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প্রতিফলন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29" t="47216" r="11337" b="42077"/>
          <a:stretch/>
        </p:blipFill>
        <p:spPr>
          <a:xfrm rot="1291753">
            <a:off x="4156224" y="3215162"/>
            <a:ext cx="3535698" cy="727311"/>
          </a:xfrm>
          <a:prstGeom prst="flowChartManualInput">
            <a:avLst/>
          </a:prstGeom>
          <a:effectLst>
            <a:glow>
              <a:srgbClr val="FFFFFF">
                <a:alpha val="40000"/>
              </a:srgbClr>
            </a:glow>
            <a:reflection blurRad="6350" stA="50000" endA="300" endPos="555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28" t="28311" r="-414" b="43085"/>
          <a:stretch/>
        </p:blipFill>
        <p:spPr>
          <a:xfrm rot="9420054">
            <a:off x="458587" y="5351564"/>
            <a:ext cx="7729190" cy="943448"/>
          </a:xfrm>
          <a:prstGeom prst="flowChartManualInpu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" t="55743" r="81555" b="27175"/>
          <a:stretch/>
        </p:blipFill>
        <p:spPr>
          <a:xfrm rot="1395970">
            <a:off x="2932909" y="2337456"/>
            <a:ext cx="1488849" cy="84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18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4" b="26976"/>
          <a:stretch/>
        </p:blipFill>
        <p:spPr>
          <a:xfrm>
            <a:off x="59641" y="-33039"/>
            <a:ext cx="4561827" cy="3455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7" b="19047"/>
          <a:stretch/>
        </p:blipFill>
        <p:spPr>
          <a:xfrm>
            <a:off x="4411146" y="3449783"/>
            <a:ext cx="4710994" cy="343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6073" y="609599"/>
            <a:ext cx="37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চিত্রের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বুস্তুগুলি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স্পষ্টভাবে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দেখা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যাচ্ছেনা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কেন</a:t>
            </a:r>
            <a:r>
              <a:rPr lang="en-US" sz="2400" b="1" dirty="0" smtClean="0">
                <a:latin typeface="NikoshBAN"/>
              </a:rPr>
              <a:t> ?</a:t>
            </a:r>
            <a:endParaRPr lang="en-US" sz="2400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98" y="5043044"/>
            <a:ext cx="26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আলো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নেই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বলে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309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" y="45573"/>
            <a:ext cx="5011118" cy="3334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3488813"/>
            <a:ext cx="5056909" cy="3368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3277" y="928256"/>
            <a:ext cx="37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চিত্রের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বুস্তুগুলি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স্পষ্টভাবে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দেখা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যাচ্ছে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কেন</a:t>
            </a:r>
            <a:r>
              <a:rPr lang="en-US" sz="2400" b="1" dirty="0" smtClean="0">
                <a:latin typeface="NikoshBAN"/>
              </a:rPr>
              <a:t> ?</a:t>
            </a:r>
            <a:endParaRPr lang="en-US" sz="24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8" y="5043044"/>
            <a:ext cx="26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আলো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আছে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বলে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481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281">
              <a:srgbClr val="FBA3E8"/>
            </a:gs>
            <a:gs pos="36287">
              <a:srgbClr val="F9B0CD"/>
            </a:gs>
            <a:gs pos="56610">
              <a:srgbClr val="F8BBB6"/>
            </a:gs>
            <a:gs pos="0">
              <a:srgbClr val="FC9CF7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18" y="2662183"/>
            <a:ext cx="2299855" cy="3012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" t="60697" r="64804" b="22867"/>
          <a:stretch/>
        </p:blipFill>
        <p:spPr>
          <a:xfrm rot="2120915">
            <a:off x="442920" y="1829800"/>
            <a:ext cx="3910535" cy="266644"/>
          </a:xfrm>
          <a:prstGeom prst="rect">
            <a:avLst/>
          </a:prstGeom>
          <a:effectLst>
            <a:glow rad="228600">
              <a:srgbClr val="E6E61E">
                <a:alpha val="4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" t="60697" r="64804" b="22867"/>
          <a:stretch/>
        </p:blipFill>
        <p:spPr>
          <a:xfrm rot="9505977" flipV="1">
            <a:off x="3738116" y="2287832"/>
            <a:ext cx="3534142" cy="24097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0" t="23264" r="30906" b="33552"/>
          <a:stretch/>
        </p:blipFill>
        <p:spPr>
          <a:xfrm flipV="1">
            <a:off x="109084" y="63402"/>
            <a:ext cx="905095" cy="1180559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0838" y="12294"/>
            <a:ext cx="9144000" cy="68234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3939">
            <a:off x="6134634" y="1112814"/>
            <a:ext cx="3249100" cy="1276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814" y="5859609"/>
            <a:ext cx="7936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anose="02000000000000000000"/>
              </a:rPr>
              <a:t>আলোক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রশ্মি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শিশুটি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হতে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প্রতিফলিত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হয়ে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আমাদের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চোখে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পড়ছে</a:t>
            </a:r>
            <a:r>
              <a:rPr lang="en-US" sz="2000" b="1" dirty="0" smtClean="0">
                <a:latin typeface="NikoshBAN" panose="0200000000000000000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/>
              </a:rPr>
              <a:t>যার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কারনে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আমরা</a:t>
            </a:r>
            <a:r>
              <a:rPr lang="en-US" sz="2000" b="1" dirty="0" smtClean="0">
                <a:latin typeface="NikoshBAN" panose="02000000000000000000"/>
              </a:rPr>
              <a:t>  </a:t>
            </a:r>
            <a:r>
              <a:rPr lang="en-US" sz="2000" b="1" dirty="0" err="1" smtClean="0">
                <a:latin typeface="NikoshBAN" panose="02000000000000000000"/>
              </a:rPr>
              <a:t>শিশুটিকে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দেখতে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পারছি</a:t>
            </a:r>
            <a:r>
              <a:rPr lang="en-US" sz="2000" b="1" dirty="0" smtClean="0">
                <a:latin typeface="NikoshBAN" panose="02000000000000000000"/>
              </a:rPr>
              <a:t>। </a:t>
            </a:r>
            <a:endParaRPr lang="en-US" sz="20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169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70725" y="1038988"/>
            <a:ext cx="7992689" cy="5385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কোনো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বস্তুকে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আমরা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কিভাব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দেখতে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পাই</a:t>
            </a:r>
            <a:r>
              <a:rPr lang="en-US" sz="2800" b="1" dirty="0" smtClean="0">
                <a:latin typeface="NikoshBAN"/>
              </a:rPr>
              <a:t> ? </a:t>
            </a:r>
          </a:p>
          <a:p>
            <a:endParaRPr lang="en-US" sz="28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-1" y="2867899"/>
            <a:ext cx="9143999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/>
              </a:rPr>
              <a:t>আলোক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রশ্মি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কোনো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বস্তু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হতে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প্রতিফলিত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হয়ে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আমাদের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চোখে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এসে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পড়ে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তাই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আমরা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বস্তুটিকে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দেখতে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পাই</a:t>
            </a:r>
            <a:r>
              <a:rPr lang="en-US" sz="3200" b="1" dirty="0" smtClean="0">
                <a:latin typeface="NikoshBAN"/>
              </a:rPr>
              <a:t> । </a:t>
            </a:r>
            <a:r>
              <a:rPr lang="en-US" sz="3200" b="1" dirty="0" err="1" smtClean="0">
                <a:latin typeface="NikoshBAN"/>
              </a:rPr>
              <a:t>আর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সূর্য্য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থেকে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আলো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এসে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আমদের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চোখে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পড়ে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তাই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আমরা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সূর্য্যকেও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দেখতে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পাই</a:t>
            </a:r>
            <a:r>
              <a:rPr lang="en-US" sz="3200" b="1" dirty="0" smtClean="0">
                <a:latin typeface="NikoshBAN"/>
              </a:rPr>
              <a:t>।</a:t>
            </a:r>
            <a:endParaRPr lang="en-US" sz="3200" b="1" dirty="0">
              <a:latin typeface="NikoshBAN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3851" y="-8"/>
            <a:ext cx="2535382" cy="678873"/>
          </a:xfrm>
          <a:prstGeom prst="horizontalScroll">
            <a:avLst/>
          </a:prstGeom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একক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কাজ</a:t>
            </a:r>
            <a:endParaRPr lang="en-US" sz="28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33122" y="1963962"/>
            <a:ext cx="1306868" cy="4896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উত্তরঃ</a:t>
            </a:r>
            <a:endParaRPr lang="en-US" sz="2800" b="1" dirty="0" smtClean="0">
              <a:latin typeface="NikoshBAN"/>
            </a:endParaRPr>
          </a:p>
          <a:p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901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2638119" y="3726392"/>
            <a:ext cx="3143250" cy="255075"/>
            <a:chOff x="2895600" y="3267426"/>
            <a:chExt cx="3733800" cy="21307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895600" y="3276600"/>
              <a:ext cx="373380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3048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139722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261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352800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429000" y="3268839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20722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642078" y="3268839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733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22700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927122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035778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1275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203700" y="3280833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295422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6778" y="3280833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508500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5974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6961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7723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8641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989689" y="3267426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771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53378" y="329000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2451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334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425722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547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38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715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8293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928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019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114344" y="3275187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235700" y="3267426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327422" y="3275187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rot="16200000">
            <a:off x="4229467" y="2267480"/>
            <a:ext cx="1445684" cy="14859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235578" y="2054983"/>
            <a:ext cx="7409" cy="166634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52"/>
          <p:cNvGrpSpPr/>
          <p:nvPr/>
        </p:nvGrpSpPr>
        <p:grpSpPr>
          <a:xfrm>
            <a:off x="2819299" y="2245981"/>
            <a:ext cx="1445684" cy="1485900"/>
            <a:chOff x="2667000" y="1295400"/>
            <a:chExt cx="1927578" cy="19812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667000" y="1295400"/>
              <a:ext cx="1927578" cy="19812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33800" y="2391833"/>
              <a:ext cx="83256" cy="762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798130" y="356191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প্রতিফলক পৃষ্ঠ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9390" y="5031238"/>
            <a:ext cx="860367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আপতিত রশ্মি, প্রতিফলিত রশ্মি, অভিলম্ব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একই সমতলে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আপতন বিন্দুতে অবস্থান করে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193" y="885162"/>
            <a:ext cx="1583443" cy="461665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71486" y="3981466"/>
            <a:ext cx="1672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আপতন বিন্দু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511" y="207706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71964" y="272719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38649" y="2702955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আপাতিত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02612" y="207809"/>
            <a:ext cx="324880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প্রতিফলনের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184084" y="3643745"/>
            <a:ext cx="110836" cy="1108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build="p" animBg="1"/>
      <p:bldP spid="47" grpId="0" animBg="1"/>
      <p:bldP spid="48" grpId="0"/>
      <p:bldP spid="49" grpId="0"/>
      <p:bldP spid="50" grpId="0"/>
      <p:bldP spid="5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3" t="11515" r="34444" b="11111"/>
          <a:stretch/>
        </p:blipFill>
        <p:spPr>
          <a:xfrm rot="16200000">
            <a:off x="3089564" y="1523997"/>
            <a:ext cx="2078182" cy="53062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31" y="1676092"/>
            <a:ext cx="5144672" cy="284544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503219" y="4156366"/>
            <a:ext cx="5105400" cy="207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59377" y="1482434"/>
            <a:ext cx="27714" cy="26739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58291" y="1953493"/>
            <a:ext cx="1828800" cy="224443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80154" y="1953493"/>
            <a:ext cx="1905010" cy="22375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659227">
            <a:off x="2044685" y="160713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আপতন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কোণ</a:t>
            </a:r>
            <a:endParaRPr lang="en-US" b="1" dirty="0">
              <a:latin typeface="NikoshBAN"/>
            </a:endParaRPr>
          </a:p>
        </p:txBody>
      </p:sp>
      <p:sp>
        <p:nvSpPr>
          <p:cNvPr id="33" name="TextBox 32"/>
          <p:cNvSpPr txBox="1"/>
          <p:nvPr/>
        </p:nvSpPr>
        <p:spPr>
          <a:xfrm rot="18879770">
            <a:off x="4628049" y="1537858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প্রতিফলন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কোণ</a:t>
            </a:r>
            <a:endParaRPr lang="en-US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072" y="5666512"/>
            <a:ext cx="55585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/>
              </a:rPr>
              <a:t>আপতন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কোণ</a:t>
            </a:r>
            <a:r>
              <a:rPr lang="en-US" sz="2800" b="1" dirty="0" smtClean="0">
                <a:latin typeface="NikoshBAN" panose="02000000000000000000"/>
              </a:rPr>
              <a:t> = </a:t>
            </a:r>
            <a:r>
              <a:rPr lang="en-US" sz="2800" b="1" dirty="0" err="1" smtClean="0">
                <a:latin typeface="NikoshBAN" panose="02000000000000000000"/>
              </a:rPr>
              <a:t>প্রতিফলন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কোণ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964" y="351707"/>
            <a:ext cx="1073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/>
              </a:rPr>
              <a:t>২য় </a:t>
            </a:r>
            <a:r>
              <a:rPr lang="en-US" sz="2000" b="1" dirty="0" err="1" smtClean="0">
                <a:latin typeface="NikoshBAN" panose="02000000000000000000"/>
              </a:rPr>
              <a:t>সূত্র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endParaRPr lang="en-US" sz="2000" b="1" dirty="0"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2612" y="55405"/>
            <a:ext cx="324880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প্রতিফলনের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57" y="2490325"/>
            <a:ext cx="627942" cy="1956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11313" r="34445" b="10909"/>
          <a:stretch/>
        </p:blipFill>
        <p:spPr>
          <a:xfrm rot="10800000">
            <a:off x="5082797" y="1556147"/>
            <a:ext cx="1484257" cy="29881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11313" r="34445" b="10909"/>
          <a:stretch/>
        </p:blipFill>
        <p:spPr>
          <a:xfrm>
            <a:off x="1876707" y="1631228"/>
            <a:ext cx="1454727" cy="2854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944" y="2636750"/>
            <a:ext cx="535643" cy="1664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32" y="3160694"/>
            <a:ext cx="331735" cy="1030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401" y="3048002"/>
            <a:ext cx="390588" cy="1213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82" y="2671825"/>
            <a:ext cx="535643" cy="166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89" y="3048002"/>
            <a:ext cx="390588" cy="1213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081" y="3257979"/>
            <a:ext cx="323002" cy="1003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110" y="207817"/>
            <a:ext cx="8502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anose="02000000000000000000"/>
              </a:rPr>
              <a:t>দুটি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আয়না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পরস্পরের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মুখোমুখি</a:t>
            </a:r>
            <a:r>
              <a:rPr lang="en-US" sz="2000" b="1" dirty="0" smtClean="0">
                <a:latin typeface="NikoshBAN" panose="02000000000000000000"/>
              </a:rPr>
              <a:t> ও </a:t>
            </a:r>
            <a:r>
              <a:rPr lang="en-US" sz="2000" b="1" dirty="0" err="1" smtClean="0">
                <a:latin typeface="NikoshBAN" panose="02000000000000000000"/>
              </a:rPr>
              <a:t>সমান্তরালে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রাখলে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বিম্ব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কোথায়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হবে</a:t>
            </a:r>
            <a:r>
              <a:rPr lang="en-US" sz="2000" b="1" dirty="0" smtClean="0">
                <a:latin typeface="NikoshBAN" panose="0200000000000000000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/>
              </a:rPr>
              <a:t>এবং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কতটি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হবে</a:t>
            </a:r>
            <a:r>
              <a:rPr lang="en-US" sz="2000" b="1" dirty="0" smtClean="0">
                <a:latin typeface="NikoshBAN" panose="02000000000000000000"/>
              </a:rPr>
              <a:t> ?</a:t>
            </a:r>
            <a:endParaRPr lang="en-US" sz="2000" b="1" dirty="0">
              <a:latin typeface="NikoshBAN" panose="0200000000000000000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733309" y="3893127"/>
            <a:ext cx="1039091" cy="1602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5862" y="4045527"/>
            <a:ext cx="1039091" cy="1602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7966" y="5527951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আয়নার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পিছনে</a:t>
            </a:r>
            <a:r>
              <a:rPr lang="en-US" sz="2400" b="1" dirty="0" smtClean="0">
                <a:latin typeface="NikoshBAN" panose="02000000000000000000"/>
              </a:rPr>
              <a:t> । </a:t>
            </a:r>
            <a:r>
              <a:rPr lang="en-US" sz="2400" b="1" dirty="0" err="1" smtClean="0">
                <a:latin typeface="NikoshBAN" panose="02000000000000000000"/>
              </a:rPr>
              <a:t>অসংখ্য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বিম্ব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গঠিত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হবে</a:t>
            </a:r>
            <a:r>
              <a:rPr lang="en-US" sz="2400" b="1" dirty="0" smtClean="0">
                <a:latin typeface="NikoshBAN" panose="0200000000000000000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910" y="5555667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/>
              </a:rPr>
              <a:t>উত্তরঃ</a:t>
            </a:r>
            <a:endParaRPr lang="en-US" sz="2400" b="1" dirty="0" smtClean="0">
              <a:solidFill>
                <a:srgbClr val="00206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035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2" y="-187037"/>
            <a:ext cx="9135028" cy="623097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80" y="990598"/>
            <a:ext cx="2285260" cy="2678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050" y="1226130"/>
            <a:ext cx="3338949" cy="26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271" y="5470816"/>
            <a:ext cx="344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নিয়মিত প্রতিফলন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572" y="5356520"/>
            <a:ext cx="300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ব্যাপ্ত প্রতিফলন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8972" y="2251794"/>
            <a:ext cx="1148741" cy="231792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85852" y="2251794"/>
            <a:ext cx="1148292" cy="233062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35871" y="2137494"/>
            <a:ext cx="1178189" cy="243010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19643" y="538584"/>
            <a:ext cx="65867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প্রতিফলক পৃষ্ঠের প্রকৃতি অনুসারে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আলোর প্রতিফলন ঘটে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85903" y="2137495"/>
            <a:ext cx="1142732" cy="244051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20888" y="2251795"/>
            <a:ext cx="1122365" cy="229235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43140" y="2251794"/>
            <a:ext cx="1128713" cy="231986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15119" y="2251794"/>
            <a:ext cx="1185333" cy="230293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27845" y="2308944"/>
            <a:ext cx="1144058" cy="224578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2673" y="2423244"/>
            <a:ext cx="1042458" cy="210608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1273" y="2423244"/>
            <a:ext cx="1045631" cy="210608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79343" y="2423244"/>
            <a:ext cx="1033992" cy="211878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3177" y="2423244"/>
            <a:ext cx="991133" cy="214647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65131" y="2423244"/>
            <a:ext cx="841904" cy="209109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00078" y="2708994"/>
            <a:ext cx="1639279" cy="1794765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22330" y="2423244"/>
            <a:ext cx="679186" cy="210803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394310" y="2423245"/>
            <a:ext cx="1014413" cy="211455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16"/>
          <p:cNvGrpSpPr/>
          <p:nvPr/>
        </p:nvGrpSpPr>
        <p:grpSpPr>
          <a:xfrm>
            <a:off x="592845" y="4583233"/>
            <a:ext cx="3542171" cy="459486"/>
            <a:chOff x="832555" y="3928760"/>
            <a:chExt cx="3680178" cy="612648"/>
          </a:xfrm>
        </p:grpSpPr>
        <p:sp>
          <p:nvSpPr>
            <p:cNvPr id="22" name="Flowchart: Process 21"/>
            <p:cNvSpPr/>
            <p:nvPr/>
          </p:nvSpPr>
          <p:spPr>
            <a:xfrm>
              <a:off x="832555" y="3928760"/>
              <a:ext cx="3680178" cy="612648"/>
            </a:xfrm>
            <a:prstGeom prst="flowChartProcess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2555" y="3942696"/>
              <a:ext cx="36801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মসৃন তল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117"/>
          <p:cNvGrpSpPr/>
          <p:nvPr/>
        </p:nvGrpSpPr>
        <p:grpSpPr>
          <a:xfrm>
            <a:off x="4804225" y="4275666"/>
            <a:ext cx="3640640" cy="753534"/>
            <a:chOff x="4881627" y="3536696"/>
            <a:chExt cx="3782484" cy="1004712"/>
          </a:xfrm>
        </p:grpSpPr>
        <p:sp>
          <p:nvSpPr>
            <p:cNvPr id="25" name="Freeform 24"/>
            <p:cNvSpPr/>
            <p:nvPr/>
          </p:nvSpPr>
          <p:spPr>
            <a:xfrm>
              <a:off x="4881627" y="3536696"/>
              <a:ext cx="3782484" cy="1004712"/>
            </a:xfrm>
            <a:custGeom>
              <a:avLst/>
              <a:gdLst>
                <a:gd name="connsiteX0" fmla="*/ 56445 w 3172178"/>
                <a:gd name="connsiteY0" fmla="*/ 383823 h 1004712"/>
                <a:gd name="connsiteX1" fmla="*/ 67734 w 3172178"/>
                <a:gd name="connsiteY1" fmla="*/ 327378 h 1004712"/>
                <a:gd name="connsiteX2" fmla="*/ 112889 w 3172178"/>
                <a:gd name="connsiteY2" fmla="*/ 259645 h 1004712"/>
                <a:gd name="connsiteX3" fmla="*/ 158045 w 3172178"/>
                <a:gd name="connsiteY3" fmla="*/ 158045 h 1004712"/>
                <a:gd name="connsiteX4" fmla="*/ 270934 w 3172178"/>
                <a:gd name="connsiteY4" fmla="*/ 191912 h 1004712"/>
                <a:gd name="connsiteX5" fmla="*/ 349956 w 3172178"/>
                <a:gd name="connsiteY5" fmla="*/ 270934 h 1004712"/>
                <a:gd name="connsiteX6" fmla="*/ 383822 w 3172178"/>
                <a:gd name="connsiteY6" fmla="*/ 293512 h 1004712"/>
                <a:gd name="connsiteX7" fmla="*/ 417689 w 3172178"/>
                <a:gd name="connsiteY7" fmla="*/ 361245 h 1004712"/>
                <a:gd name="connsiteX8" fmla="*/ 474134 w 3172178"/>
                <a:gd name="connsiteY8" fmla="*/ 349956 h 1004712"/>
                <a:gd name="connsiteX9" fmla="*/ 485422 w 3172178"/>
                <a:gd name="connsiteY9" fmla="*/ 316089 h 1004712"/>
                <a:gd name="connsiteX10" fmla="*/ 508000 w 3172178"/>
                <a:gd name="connsiteY10" fmla="*/ 282223 h 1004712"/>
                <a:gd name="connsiteX11" fmla="*/ 564445 w 3172178"/>
                <a:gd name="connsiteY11" fmla="*/ 270934 h 1004712"/>
                <a:gd name="connsiteX12" fmla="*/ 598311 w 3172178"/>
                <a:gd name="connsiteY12" fmla="*/ 248356 h 1004712"/>
                <a:gd name="connsiteX13" fmla="*/ 632178 w 3172178"/>
                <a:gd name="connsiteY13" fmla="*/ 237067 h 1004712"/>
                <a:gd name="connsiteX14" fmla="*/ 677334 w 3172178"/>
                <a:gd name="connsiteY14" fmla="*/ 191912 h 1004712"/>
                <a:gd name="connsiteX15" fmla="*/ 745067 w 3172178"/>
                <a:gd name="connsiteY15" fmla="*/ 237067 h 1004712"/>
                <a:gd name="connsiteX16" fmla="*/ 767645 w 3172178"/>
                <a:gd name="connsiteY16" fmla="*/ 327378 h 1004712"/>
                <a:gd name="connsiteX17" fmla="*/ 778934 w 3172178"/>
                <a:gd name="connsiteY17" fmla="*/ 361245 h 1004712"/>
                <a:gd name="connsiteX18" fmla="*/ 846667 w 3172178"/>
                <a:gd name="connsiteY18" fmla="*/ 383823 h 1004712"/>
                <a:gd name="connsiteX19" fmla="*/ 891822 w 3172178"/>
                <a:gd name="connsiteY19" fmla="*/ 316089 h 1004712"/>
                <a:gd name="connsiteX20" fmla="*/ 925689 w 3172178"/>
                <a:gd name="connsiteY20" fmla="*/ 293512 h 1004712"/>
                <a:gd name="connsiteX21" fmla="*/ 959556 w 3172178"/>
                <a:gd name="connsiteY21" fmla="*/ 259645 h 1004712"/>
                <a:gd name="connsiteX22" fmla="*/ 970845 w 3172178"/>
                <a:gd name="connsiteY22" fmla="*/ 203200 h 1004712"/>
                <a:gd name="connsiteX23" fmla="*/ 982134 w 3172178"/>
                <a:gd name="connsiteY23" fmla="*/ 169334 h 1004712"/>
                <a:gd name="connsiteX24" fmla="*/ 1038578 w 3172178"/>
                <a:gd name="connsiteY24" fmla="*/ 180623 h 1004712"/>
                <a:gd name="connsiteX25" fmla="*/ 1072445 w 3172178"/>
                <a:gd name="connsiteY25" fmla="*/ 259645 h 1004712"/>
                <a:gd name="connsiteX26" fmla="*/ 1083734 w 3172178"/>
                <a:gd name="connsiteY26" fmla="*/ 316089 h 1004712"/>
                <a:gd name="connsiteX27" fmla="*/ 1117600 w 3172178"/>
                <a:gd name="connsiteY27" fmla="*/ 338667 h 1004712"/>
                <a:gd name="connsiteX28" fmla="*/ 1196622 w 3172178"/>
                <a:gd name="connsiteY28" fmla="*/ 259645 h 1004712"/>
                <a:gd name="connsiteX29" fmla="*/ 1241778 w 3172178"/>
                <a:gd name="connsiteY29" fmla="*/ 191912 h 1004712"/>
                <a:gd name="connsiteX30" fmla="*/ 1264356 w 3172178"/>
                <a:gd name="connsiteY30" fmla="*/ 158045 h 1004712"/>
                <a:gd name="connsiteX31" fmla="*/ 1286934 w 3172178"/>
                <a:gd name="connsiteY31" fmla="*/ 112889 h 1004712"/>
                <a:gd name="connsiteX32" fmla="*/ 1309511 w 3172178"/>
                <a:gd name="connsiteY32" fmla="*/ 79023 h 1004712"/>
                <a:gd name="connsiteX33" fmla="*/ 1343378 w 3172178"/>
                <a:gd name="connsiteY33" fmla="*/ 11289 h 1004712"/>
                <a:gd name="connsiteX34" fmla="*/ 1377245 w 3172178"/>
                <a:gd name="connsiteY34" fmla="*/ 0 h 1004712"/>
                <a:gd name="connsiteX35" fmla="*/ 1388534 w 3172178"/>
                <a:gd name="connsiteY35" fmla="*/ 124178 h 1004712"/>
                <a:gd name="connsiteX36" fmla="*/ 1399822 w 3172178"/>
                <a:gd name="connsiteY36" fmla="*/ 248356 h 1004712"/>
                <a:gd name="connsiteX37" fmla="*/ 1422400 w 3172178"/>
                <a:gd name="connsiteY37" fmla="*/ 282223 h 1004712"/>
                <a:gd name="connsiteX38" fmla="*/ 1501422 w 3172178"/>
                <a:gd name="connsiteY38" fmla="*/ 293512 h 1004712"/>
                <a:gd name="connsiteX39" fmla="*/ 1580445 w 3172178"/>
                <a:gd name="connsiteY39" fmla="*/ 304800 h 1004712"/>
                <a:gd name="connsiteX40" fmla="*/ 1648178 w 3172178"/>
                <a:gd name="connsiteY40" fmla="*/ 338667 h 1004712"/>
                <a:gd name="connsiteX41" fmla="*/ 1704622 w 3172178"/>
                <a:gd name="connsiteY41" fmla="*/ 406400 h 1004712"/>
                <a:gd name="connsiteX42" fmla="*/ 1738489 w 3172178"/>
                <a:gd name="connsiteY42" fmla="*/ 417689 h 1004712"/>
                <a:gd name="connsiteX43" fmla="*/ 1930400 w 3172178"/>
                <a:gd name="connsiteY43" fmla="*/ 395112 h 1004712"/>
                <a:gd name="connsiteX44" fmla="*/ 1964267 w 3172178"/>
                <a:gd name="connsiteY44" fmla="*/ 383823 h 1004712"/>
                <a:gd name="connsiteX45" fmla="*/ 1975556 w 3172178"/>
                <a:gd name="connsiteY45" fmla="*/ 349956 h 1004712"/>
                <a:gd name="connsiteX46" fmla="*/ 2054578 w 3172178"/>
                <a:gd name="connsiteY46" fmla="*/ 349956 h 1004712"/>
                <a:gd name="connsiteX47" fmla="*/ 2088445 w 3172178"/>
                <a:gd name="connsiteY47" fmla="*/ 372534 h 1004712"/>
                <a:gd name="connsiteX48" fmla="*/ 2314222 w 3172178"/>
                <a:gd name="connsiteY48" fmla="*/ 372534 h 1004712"/>
                <a:gd name="connsiteX49" fmla="*/ 2348089 w 3172178"/>
                <a:gd name="connsiteY49" fmla="*/ 327378 h 1004712"/>
                <a:gd name="connsiteX50" fmla="*/ 2393245 w 3172178"/>
                <a:gd name="connsiteY50" fmla="*/ 259645 h 1004712"/>
                <a:gd name="connsiteX51" fmla="*/ 2460978 w 3172178"/>
                <a:gd name="connsiteY51" fmla="*/ 237067 h 1004712"/>
                <a:gd name="connsiteX52" fmla="*/ 2528711 w 3172178"/>
                <a:gd name="connsiteY52" fmla="*/ 180623 h 1004712"/>
                <a:gd name="connsiteX53" fmla="*/ 2573867 w 3172178"/>
                <a:gd name="connsiteY53" fmla="*/ 248356 h 1004712"/>
                <a:gd name="connsiteX54" fmla="*/ 2596445 w 3172178"/>
                <a:gd name="connsiteY54" fmla="*/ 316089 h 1004712"/>
                <a:gd name="connsiteX55" fmla="*/ 2664178 w 3172178"/>
                <a:gd name="connsiteY55" fmla="*/ 361245 h 1004712"/>
                <a:gd name="connsiteX56" fmla="*/ 2799645 w 3172178"/>
                <a:gd name="connsiteY56" fmla="*/ 349956 h 1004712"/>
                <a:gd name="connsiteX57" fmla="*/ 2867378 w 3172178"/>
                <a:gd name="connsiteY57" fmla="*/ 304800 h 1004712"/>
                <a:gd name="connsiteX58" fmla="*/ 3002845 w 3172178"/>
                <a:gd name="connsiteY58" fmla="*/ 282223 h 1004712"/>
                <a:gd name="connsiteX59" fmla="*/ 3059289 w 3172178"/>
                <a:gd name="connsiteY59" fmla="*/ 304800 h 1004712"/>
                <a:gd name="connsiteX60" fmla="*/ 3070578 w 3172178"/>
                <a:gd name="connsiteY60" fmla="*/ 383823 h 1004712"/>
                <a:gd name="connsiteX61" fmla="*/ 3081867 w 3172178"/>
                <a:gd name="connsiteY61" fmla="*/ 451556 h 1004712"/>
                <a:gd name="connsiteX62" fmla="*/ 3127022 w 3172178"/>
                <a:gd name="connsiteY62" fmla="*/ 462845 h 1004712"/>
                <a:gd name="connsiteX63" fmla="*/ 3127022 w 3172178"/>
                <a:gd name="connsiteY63" fmla="*/ 541867 h 1004712"/>
                <a:gd name="connsiteX64" fmla="*/ 3149600 w 3172178"/>
                <a:gd name="connsiteY64" fmla="*/ 643467 h 1004712"/>
                <a:gd name="connsiteX65" fmla="*/ 3172178 w 3172178"/>
                <a:gd name="connsiteY65" fmla="*/ 677334 h 1004712"/>
                <a:gd name="connsiteX66" fmla="*/ 3149600 w 3172178"/>
                <a:gd name="connsiteY66" fmla="*/ 756356 h 1004712"/>
                <a:gd name="connsiteX67" fmla="*/ 3127022 w 3172178"/>
                <a:gd name="connsiteY67" fmla="*/ 790223 h 1004712"/>
                <a:gd name="connsiteX68" fmla="*/ 2856089 w 3172178"/>
                <a:gd name="connsiteY68" fmla="*/ 993423 h 1004712"/>
                <a:gd name="connsiteX69" fmla="*/ 2822222 w 3172178"/>
                <a:gd name="connsiteY69" fmla="*/ 1004712 h 1004712"/>
                <a:gd name="connsiteX70" fmla="*/ 2156178 w 3172178"/>
                <a:gd name="connsiteY70" fmla="*/ 982134 h 1004712"/>
                <a:gd name="connsiteX71" fmla="*/ 541867 w 3172178"/>
                <a:gd name="connsiteY71" fmla="*/ 1004712 h 1004712"/>
                <a:gd name="connsiteX72" fmla="*/ 146756 w 3172178"/>
                <a:gd name="connsiteY72" fmla="*/ 993423 h 1004712"/>
                <a:gd name="connsiteX73" fmla="*/ 112889 w 3172178"/>
                <a:gd name="connsiteY73" fmla="*/ 982134 h 1004712"/>
                <a:gd name="connsiteX74" fmla="*/ 0 w 3172178"/>
                <a:gd name="connsiteY74" fmla="*/ 970845 h 1004712"/>
                <a:gd name="connsiteX75" fmla="*/ 11289 w 3172178"/>
                <a:gd name="connsiteY75" fmla="*/ 699912 h 1004712"/>
                <a:gd name="connsiteX76" fmla="*/ 33867 w 3172178"/>
                <a:gd name="connsiteY76" fmla="*/ 564445 h 1004712"/>
                <a:gd name="connsiteX77" fmla="*/ 56445 w 3172178"/>
                <a:gd name="connsiteY77" fmla="*/ 383823 h 100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72178" h="1004712">
                  <a:moveTo>
                    <a:pt x="56445" y="383823"/>
                  </a:moveTo>
                  <a:cubicBezTo>
                    <a:pt x="62089" y="344312"/>
                    <a:pt x="59794" y="344846"/>
                    <a:pt x="67734" y="327378"/>
                  </a:cubicBezTo>
                  <a:cubicBezTo>
                    <a:pt x="78962" y="302675"/>
                    <a:pt x="104308" y="285387"/>
                    <a:pt x="112889" y="259645"/>
                  </a:cubicBezTo>
                  <a:cubicBezTo>
                    <a:pt x="139758" y="179041"/>
                    <a:pt x="122266" y="211714"/>
                    <a:pt x="158045" y="158045"/>
                  </a:cubicBezTo>
                  <a:cubicBezTo>
                    <a:pt x="198195" y="163781"/>
                    <a:pt x="241597" y="158384"/>
                    <a:pt x="270934" y="191912"/>
                  </a:cubicBezTo>
                  <a:cubicBezTo>
                    <a:pt x="345524" y="277157"/>
                    <a:pt x="280333" y="247726"/>
                    <a:pt x="349956" y="270934"/>
                  </a:cubicBezTo>
                  <a:cubicBezTo>
                    <a:pt x="361245" y="278460"/>
                    <a:pt x="374228" y="283918"/>
                    <a:pt x="383822" y="293512"/>
                  </a:cubicBezTo>
                  <a:cubicBezTo>
                    <a:pt x="405707" y="315397"/>
                    <a:pt x="408507" y="333699"/>
                    <a:pt x="417689" y="361245"/>
                  </a:cubicBezTo>
                  <a:cubicBezTo>
                    <a:pt x="436504" y="357482"/>
                    <a:pt x="458169" y="360599"/>
                    <a:pt x="474134" y="349956"/>
                  </a:cubicBezTo>
                  <a:cubicBezTo>
                    <a:pt x="484035" y="343355"/>
                    <a:pt x="480100" y="326732"/>
                    <a:pt x="485422" y="316089"/>
                  </a:cubicBezTo>
                  <a:cubicBezTo>
                    <a:pt x="491489" y="303954"/>
                    <a:pt x="496220" y="288954"/>
                    <a:pt x="508000" y="282223"/>
                  </a:cubicBezTo>
                  <a:cubicBezTo>
                    <a:pt x="524660" y="272703"/>
                    <a:pt x="545630" y="274697"/>
                    <a:pt x="564445" y="270934"/>
                  </a:cubicBezTo>
                  <a:cubicBezTo>
                    <a:pt x="575734" y="263408"/>
                    <a:pt x="586176" y="254424"/>
                    <a:pt x="598311" y="248356"/>
                  </a:cubicBezTo>
                  <a:cubicBezTo>
                    <a:pt x="608954" y="243034"/>
                    <a:pt x="623764" y="245481"/>
                    <a:pt x="632178" y="237067"/>
                  </a:cubicBezTo>
                  <a:cubicBezTo>
                    <a:pt x="692384" y="176861"/>
                    <a:pt x="587024" y="222013"/>
                    <a:pt x="677334" y="191912"/>
                  </a:cubicBezTo>
                  <a:cubicBezTo>
                    <a:pt x="717822" y="202033"/>
                    <a:pt x="729475" y="194189"/>
                    <a:pt x="745067" y="237067"/>
                  </a:cubicBezTo>
                  <a:cubicBezTo>
                    <a:pt x="755671" y="266229"/>
                    <a:pt x="757832" y="297940"/>
                    <a:pt x="767645" y="327378"/>
                  </a:cubicBezTo>
                  <a:cubicBezTo>
                    <a:pt x="771408" y="338667"/>
                    <a:pt x="769251" y="354328"/>
                    <a:pt x="778934" y="361245"/>
                  </a:cubicBezTo>
                  <a:cubicBezTo>
                    <a:pt x="798300" y="375078"/>
                    <a:pt x="846667" y="383823"/>
                    <a:pt x="846667" y="383823"/>
                  </a:cubicBezTo>
                  <a:cubicBezTo>
                    <a:pt x="918119" y="360006"/>
                    <a:pt x="846947" y="394620"/>
                    <a:pt x="891822" y="316089"/>
                  </a:cubicBezTo>
                  <a:cubicBezTo>
                    <a:pt x="898553" y="304309"/>
                    <a:pt x="915266" y="302198"/>
                    <a:pt x="925689" y="293512"/>
                  </a:cubicBezTo>
                  <a:cubicBezTo>
                    <a:pt x="937954" y="283292"/>
                    <a:pt x="948267" y="270934"/>
                    <a:pt x="959556" y="259645"/>
                  </a:cubicBezTo>
                  <a:cubicBezTo>
                    <a:pt x="963319" y="240830"/>
                    <a:pt x="966191" y="221815"/>
                    <a:pt x="970845" y="203200"/>
                  </a:cubicBezTo>
                  <a:cubicBezTo>
                    <a:pt x="973731" y="191656"/>
                    <a:pt x="970845" y="173097"/>
                    <a:pt x="982134" y="169334"/>
                  </a:cubicBezTo>
                  <a:cubicBezTo>
                    <a:pt x="1000337" y="163267"/>
                    <a:pt x="1019763" y="176860"/>
                    <a:pt x="1038578" y="180623"/>
                  </a:cubicBezTo>
                  <a:cubicBezTo>
                    <a:pt x="1067638" y="224211"/>
                    <a:pt x="1060295" y="204971"/>
                    <a:pt x="1072445" y="259645"/>
                  </a:cubicBezTo>
                  <a:cubicBezTo>
                    <a:pt x="1076607" y="278375"/>
                    <a:pt x="1074215" y="299430"/>
                    <a:pt x="1083734" y="316089"/>
                  </a:cubicBezTo>
                  <a:cubicBezTo>
                    <a:pt x="1090465" y="327869"/>
                    <a:pt x="1106311" y="331141"/>
                    <a:pt x="1117600" y="338667"/>
                  </a:cubicBezTo>
                  <a:cubicBezTo>
                    <a:pt x="1169357" y="261033"/>
                    <a:pt x="1137013" y="279515"/>
                    <a:pt x="1196622" y="259645"/>
                  </a:cubicBezTo>
                  <a:lnTo>
                    <a:pt x="1241778" y="191912"/>
                  </a:lnTo>
                  <a:cubicBezTo>
                    <a:pt x="1249304" y="180623"/>
                    <a:pt x="1258288" y="170180"/>
                    <a:pt x="1264356" y="158045"/>
                  </a:cubicBezTo>
                  <a:cubicBezTo>
                    <a:pt x="1271882" y="142993"/>
                    <a:pt x="1278585" y="127500"/>
                    <a:pt x="1286934" y="112889"/>
                  </a:cubicBezTo>
                  <a:cubicBezTo>
                    <a:pt x="1293665" y="101109"/>
                    <a:pt x="1303444" y="91158"/>
                    <a:pt x="1309511" y="79023"/>
                  </a:cubicBezTo>
                  <a:cubicBezTo>
                    <a:pt x="1323145" y="51755"/>
                    <a:pt x="1316418" y="32857"/>
                    <a:pt x="1343378" y="11289"/>
                  </a:cubicBezTo>
                  <a:cubicBezTo>
                    <a:pt x="1352670" y="3855"/>
                    <a:pt x="1365956" y="3763"/>
                    <a:pt x="1377245" y="0"/>
                  </a:cubicBezTo>
                  <a:cubicBezTo>
                    <a:pt x="1422451" y="67811"/>
                    <a:pt x="1388534" y="947"/>
                    <a:pt x="1388534" y="124178"/>
                  </a:cubicBezTo>
                  <a:cubicBezTo>
                    <a:pt x="1388534" y="165741"/>
                    <a:pt x="1391113" y="207715"/>
                    <a:pt x="1399822" y="248356"/>
                  </a:cubicBezTo>
                  <a:cubicBezTo>
                    <a:pt x="1402665" y="261623"/>
                    <a:pt x="1410002" y="276713"/>
                    <a:pt x="1422400" y="282223"/>
                  </a:cubicBezTo>
                  <a:cubicBezTo>
                    <a:pt x="1446715" y="293030"/>
                    <a:pt x="1475081" y="289749"/>
                    <a:pt x="1501422" y="293512"/>
                  </a:cubicBezTo>
                  <a:cubicBezTo>
                    <a:pt x="1567323" y="337444"/>
                    <a:pt x="1500256" y="304800"/>
                    <a:pt x="1580445" y="304800"/>
                  </a:cubicBezTo>
                  <a:cubicBezTo>
                    <a:pt x="1603813" y="304800"/>
                    <a:pt x="1631056" y="327252"/>
                    <a:pt x="1648178" y="338667"/>
                  </a:cubicBezTo>
                  <a:cubicBezTo>
                    <a:pt x="1664837" y="363656"/>
                    <a:pt x="1678546" y="389016"/>
                    <a:pt x="1704622" y="406400"/>
                  </a:cubicBezTo>
                  <a:cubicBezTo>
                    <a:pt x="1714523" y="413001"/>
                    <a:pt x="1727200" y="413926"/>
                    <a:pt x="1738489" y="417689"/>
                  </a:cubicBezTo>
                  <a:cubicBezTo>
                    <a:pt x="1783257" y="413212"/>
                    <a:pt x="1880499" y="405092"/>
                    <a:pt x="1930400" y="395112"/>
                  </a:cubicBezTo>
                  <a:cubicBezTo>
                    <a:pt x="1942069" y="392778"/>
                    <a:pt x="1952978" y="387586"/>
                    <a:pt x="1964267" y="383823"/>
                  </a:cubicBezTo>
                  <a:cubicBezTo>
                    <a:pt x="1968030" y="372534"/>
                    <a:pt x="1967142" y="358370"/>
                    <a:pt x="1975556" y="349956"/>
                  </a:cubicBezTo>
                  <a:cubicBezTo>
                    <a:pt x="1998229" y="327283"/>
                    <a:pt x="2031664" y="344227"/>
                    <a:pt x="2054578" y="349956"/>
                  </a:cubicBezTo>
                  <a:cubicBezTo>
                    <a:pt x="2065867" y="357482"/>
                    <a:pt x="2075741" y="367770"/>
                    <a:pt x="2088445" y="372534"/>
                  </a:cubicBezTo>
                  <a:cubicBezTo>
                    <a:pt x="2156017" y="397874"/>
                    <a:pt x="2256481" y="376383"/>
                    <a:pt x="2314222" y="372534"/>
                  </a:cubicBezTo>
                  <a:cubicBezTo>
                    <a:pt x="2325511" y="357482"/>
                    <a:pt x="2338754" y="343714"/>
                    <a:pt x="2348089" y="327378"/>
                  </a:cubicBezTo>
                  <a:cubicBezTo>
                    <a:pt x="2369798" y="289388"/>
                    <a:pt x="2343758" y="287138"/>
                    <a:pt x="2393245" y="259645"/>
                  </a:cubicBezTo>
                  <a:cubicBezTo>
                    <a:pt x="2414049" y="248087"/>
                    <a:pt x="2441176" y="250268"/>
                    <a:pt x="2460978" y="237067"/>
                  </a:cubicBezTo>
                  <a:cubicBezTo>
                    <a:pt x="2508128" y="205633"/>
                    <a:pt x="2485251" y="224083"/>
                    <a:pt x="2528711" y="180623"/>
                  </a:cubicBezTo>
                  <a:cubicBezTo>
                    <a:pt x="2543763" y="203201"/>
                    <a:pt x="2565286" y="222613"/>
                    <a:pt x="2573867" y="248356"/>
                  </a:cubicBezTo>
                  <a:cubicBezTo>
                    <a:pt x="2581393" y="270934"/>
                    <a:pt x="2576643" y="302888"/>
                    <a:pt x="2596445" y="316089"/>
                  </a:cubicBezTo>
                  <a:lnTo>
                    <a:pt x="2664178" y="361245"/>
                  </a:lnTo>
                  <a:cubicBezTo>
                    <a:pt x="2709334" y="357482"/>
                    <a:pt x="2755986" y="362084"/>
                    <a:pt x="2799645" y="349956"/>
                  </a:cubicBezTo>
                  <a:cubicBezTo>
                    <a:pt x="2825790" y="342693"/>
                    <a:pt x="2841635" y="313380"/>
                    <a:pt x="2867378" y="304800"/>
                  </a:cubicBezTo>
                  <a:cubicBezTo>
                    <a:pt x="2933572" y="282737"/>
                    <a:pt x="2889418" y="294826"/>
                    <a:pt x="3002845" y="282223"/>
                  </a:cubicBezTo>
                  <a:cubicBezTo>
                    <a:pt x="3021660" y="289749"/>
                    <a:pt x="3048049" y="287939"/>
                    <a:pt x="3059289" y="304800"/>
                  </a:cubicBezTo>
                  <a:cubicBezTo>
                    <a:pt x="3074049" y="326940"/>
                    <a:pt x="3066532" y="357524"/>
                    <a:pt x="3070578" y="383823"/>
                  </a:cubicBezTo>
                  <a:cubicBezTo>
                    <a:pt x="3074058" y="406446"/>
                    <a:pt x="3068563" y="432930"/>
                    <a:pt x="3081867" y="451556"/>
                  </a:cubicBezTo>
                  <a:cubicBezTo>
                    <a:pt x="3090885" y="464181"/>
                    <a:pt x="3111970" y="459082"/>
                    <a:pt x="3127022" y="462845"/>
                  </a:cubicBezTo>
                  <a:cubicBezTo>
                    <a:pt x="3162313" y="604005"/>
                    <a:pt x="3127022" y="428502"/>
                    <a:pt x="3127022" y="541867"/>
                  </a:cubicBezTo>
                  <a:cubicBezTo>
                    <a:pt x="3127022" y="559210"/>
                    <a:pt x="3137959" y="620185"/>
                    <a:pt x="3149600" y="643467"/>
                  </a:cubicBezTo>
                  <a:cubicBezTo>
                    <a:pt x="3155668" y="655602"/>
                    <a:pt x="3164652" y="666045"/>
                    <a:pt x="3172178" y="677334"/>
                  </a:cubicBezTo>
                  <a:cubicBezTo>
                    <a:pt x="3168561" y="691801"/>
                    <a:pt x="3157697" y="740161"/>
                    <a:pt x="3149600" y="756356"/>
                  </a:cubicBezTo>
                  <a:cubicBezTo>
                    <a:pt x="3143532" y="768491"/>
                    <a:pt x="3134548" y="778934"/>
                    <a:pt x="3127022" y="790223"/>
                  </a:cubicBezTo>
                  <a:cubicBezTo>
                    <a:pt x="3110174" y="1076658"/>
                    <a:pt x="3180394" y="968476"/>
                    <a:pt x="2856089" y="993423"/>
                  </a:cubicBezTo>
                  <a:cubicBezTo>
                    <a:pt x="2844224" y="994336"/>
                    <a:pt x="2833511" y="1000949"/>
                    <a:pt x="2822222" y="1004712"/>
                  </a:cubicBezTo>
                  <a:lnTo>
                    <a:pt x="2156178" y="982134"/>
                  </a:lnTo>
                  <a:cubicBezTo>
                    <a:pt x="1583749" y="982134"/>
                    <a:pt x="1098310" y="993583"/>
                    <a:pt x="541867" y="1004712"/>
                  </a:cubicBezTo>
                  <a:cubicBezTo>
                    <a:pt x="410163" y="1000949"/>
                    <a:pt x="278331" y="1000348"/>
                    <a:pt x="146756" y="993423"/>
                  </a:cubicBezTo>
                  <a:cubicBezTo>
                    <a:pt x="134873" y="992798"/>
                    <a:pt x="124650" y="983943"/>
                    <a:pt x="112889" y="982134"/>
                  </a:cubicBezTo>
                  <a:cubicBezTo>
                    <a:pt x="75511" y="976384"/>
                    <a:pt x="37630" y="974608"/>
                    <a:pt x="0" y="970845"/>
                  </a:cubicBezTo>
                  <a:cubicBezTo>
                    <a:pt x="60972" y="848900"/>
                    <a:pt x="2394" y="984545"/>
                    <a:pt x="11289" y="699912"/>
                  </a:cubicBezTo>
                  <a:cubicBezTo>
                    <a:pt x="12719" y="654156"/>
                    <a:pt x="29722" y="610036"/>
                    <a:pt x="33867" y="564445"/>
                  </a:cubicBezTo>
                  <a:cubicBezTo>
                    <a:pt x="46519" y="425277"/>
                    <a:pt x="50801" y="423334"/>
                    <a:pt x="56445" y="383823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32780" y="3923115"/>
              <a:ext cx="368017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অমসৃন তল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83719" y="1790269"/>
            <a:ext cx="12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সূর্য রশ্মি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1302328"/>
            <a:ext cx="8312728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/>
              </a:rPr>
              <a:t>নিয়মিত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প্রতিফলনের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জন্য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কোন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ধরনের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প্রতিফলক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পৃষ্ঠ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প্রয়োজন</a:t>
            </a:r>
            <a:r>
              <a:rPr lang="en-US" sz="3200" b="1" dirty="0" smtClean="0">
                <a:latin typeface="NikoshBAN" panose="02000000000000000000"/>
              </a:rPr>
              <a:t> ?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5" y="4073233"/>
            <a:ext cx="8312728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/>
              </a:rPr>
              <a:t>অনিয়মিত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বা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ব্যপ্ত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প্রতিফলনের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জন্য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কোন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ধরনের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প্রতিফলক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পৃষ্ঠ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প্রয়োজন</a:t>
            </a:r>
            <a:r>
              <a:rPr lang="en-US" sz="3200" b="1" dirty="0" smtClean="0">
                <a:latin typeface="NikoshBAN" panose="02000000000000000000"/>
              </a:rPr>
              <a:t> ?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3851" y="27702"/>
            <a:ext cx="2535382" cy="678873"/>
          </a:xfrm>
          <a:prstGeom prst="horizontalScroll">
            <a:avLst/>
          </a:prstGeom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একক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কাজ</a:t>
            </a:r>
            <a:endParaRPr lang="en-US" sz="2800" b="1" dirty="0">
              <a:solidFill>
                <a:srgbClr val="00206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919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2" y="83125"/>
            <a:ext cx="16850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মুল্যায়নঃ</a:t>
            </a:r>
            <a:endParaRPr lang="en-US" sz="28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2" y="928251"/>
            <a:ext cx="58400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আলোর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প্রতি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ফলনের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সূত্র</a:t>
            </a:r>
            <a:r>
              <a:rPr lang="en-US" sz="2800" b="1" dirty="0" smtClean="0">
                <a:latin typeface="NikoshBAN"/>
              </a:rPr>
              <a:t> ২টি </a:t>
            </a:r>
            <a:r>
              <a:rPr lang="en-US" sz="2800" b="1" dirty="0" err="1" smtClean="0">
                <a:latin typeface="NikoshBAN"/>
              </a:rPr>
              <a:t>বল</a:t>
            </a:r>
            <a:r>
              <a:rPr lang="en-US" sz="2800" b="1" dirty="0" smtClean="0">
                <a:latin typeface="NikoshBAN"/>
              </a:rPr>
              <a:t> </a:t>
            </a:r>
            <a:endParaRPr lang="en-US" sz="28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70" y="1981200"/>
            <a:ext cx="891603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আপতিত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রশ্মি, প্রতিফলিত রশ্মি, অভিলম্ব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আপতন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বিন্দুতে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অবস্থান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/>
              </a:rPr>
              <a:t>   ২।প্রতিফলন </a:t>
            </a:r>
            <a:r>
              <a:rPr lang="en-US" sz="2400" dirty="0" err="1">
                <a:latin typeface="NikoshBAN" panose="02000000000000000000"/>
              </a:rPr>
              <a:t>কোণ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আপতন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কোনের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2" y="3394359"/>
            <a:ext cx="811472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সাধারনত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আমরা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কত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তরঙ্গ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দৈর্ঘ্যের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আলো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দেখতে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পাই</a:t>
            </a:r>
            <a:r>
              <a:rPr lang="en-US" sz="2400" b="1" dirty="0" smtClean="0">
                <a:latin typeface="NikoshBAN" panose="02000000000000000000"/>
              </a:rPr>
              <a:t> ?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43" y="464127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650618"/>
            <a:ext cx="8894617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সাধারনত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nm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700nm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তরঙ্গ</a:t>
            </a:r>
            <a:r>
              <a:rPr lang="en-US" sz="2800" b="1" dirty="0" smtClean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দৈর্ঘ্যের</a:t>
            </a:r>
            <a:r>
              <a:rPr lang="en-US" sz="2800" b="1" dirty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আলো</a:t>
            </a:r>
            <a:r>
              <a:rPr lang="en-US" sz="2800" b="1" dirty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আমরা</a:t>
            </a:r>
            <a:r>
              <a:rPr lang="en-US" sz="2800" b="1" dirty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দেখতে</a:t>
            </a:r>
            <a:r>
              <a:rPr lang="en-US" sz="2800" b="1" dirty="0" smtClean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পায়</a:t>
            </a:r>
            <a:r>
              <a:rPr lang="en-US" sz="2800" b="1" dirty="0">
                <a:solidFill>
                  <a:srgbClr val="002060"/>
                </a:solidFill>
                <a:latin typeface="NikoshBAN"/>
                <a:cs typeface="Times New Roman" panose="02020603050405020304" pitchFamily="18" charset="0"/>
              </a:rPr>
              <a:t>।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070" y="4045524"/>
            <a:ext cx="1200165" cy="523220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/>
              </a:rPr>
              <a:t>উত্তর</a:t>
            </a:r>
            <a:r>
              <a:rPr lang="en-US" sz="2800" b="1" dirty="0" err="1">
                <a:latin typeface="NikoshBAN" panose="02000000000000000000"/>
              </a:rPr>
              <a:t>ঃ</a:t>
            </a:r>
            <a:endParaRPr lang="en-US" sz="28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24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8" t="4494" r="2069" b="10112"/>
          <a:stretch/>
        </p:blipFill>
        <p:spPr>
          <a:xfrm>
            <a:off x="1112921" y="1733774"/>
            <a:ext cx="6918158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591580"/>
            <a:ext cx="849913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581400"/>
            <a:ext cx="88998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901" y="4603107"/>
            <a:ext cx="874309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চেহারা দেখার জন্য ১নং চিত্রের দর্পণটি উত্তম—বিশ্লেষণ কর।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81000"/>
            <a:ext cx="19335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954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876039"/>
            <a:ext cx="4552075" cy="4178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434" y="304795"/>
            <a:ext cx="6858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কোন ঘটনার জন্য </a:t>
            </a:r>
            <a:r>
              <a:rPr lang="en-US" sz="24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4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0" t="1939" r="5818" b="-1939"/>
          <a:stretch/>
        </p:blipFill>
        <p:spPr>
          <a:xfrm>
            <a:off x="5475361" y="1815740"/>
            <a:ext cx="3308429" cy="43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8782371" cy="66294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-1"/>
            <a:ext cx="9144000" cy="7119759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2775" y="1370295"/>
            <a:ext cx="50292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</a:t>
            </a:r>
            <a:endParaRPr lang="en-US" sz="48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584" y="2216724"/>
            <a:ext cx="5278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/>
              </a:rPr>
              <a:t>অষ্টম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/>
              </a:rPr>
              <a:t>অধ্যায়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/>
              </a:rPr>
              <a:t>আলোরপ্রতিফলন</a:t>
            </a:r>
            <a:endParaRPr lang="en-US" sz="3600" b="1" dirty="0">
              <a:solidFill>
                <a:srgbClr val="FFC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500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7" y="2341418"/>
            <a:ext cx="431881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245625"/>
            <a:ext cx="55626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 ব্যাখ্যা করতে পারবে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13521"/>
            <a:ext cx="52578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প্রকৃতি ব্যাখ্যা করতে</a:t>
            </a:r>
            <a:r>
              <a:rPr lang="en-US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039196"/>
            <a:ext cx="62484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প্রতিফলনের সূত্র</a:t>
            </a:r>
            <a:r>
              <a:rPr lang="en-US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 flipH="1">
            <a:off x="304800" y="187827"/>
            <a:ext cx="3685308" cy="601886"/>
          </a:xfrm>
          <a:prstGeom prst="cloudCallout">
            <a:avLst>
              <a:gd name="adj1" fmla="val -41133"/>
              <a:gd name="adj2" fmla="val 274270"/>
            </a:avLst>
          </a:prstGeom>
          <a:solidFill>
            <a:srgbClr val="37F9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/>
              </a:rPr>
              <a:t>শিখনফল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901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7784" y="27708"/>
            <a:ext cx="27570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আলোর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প্রকৃতি</a:t>
            </a:r>
            <a:endParaRPr lang="en-US" sz="2800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725" y="845135"/>
            <a:ext cx="5775439" cy="41549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আলো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হচ্ছেএক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ধরনের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বিদ্যু</a:t>
            </a:r>
            <a:r>
              <a:rPr lang="en-US" sz="2400" b="1" dirty="0" smtClean="0">
                <a:latin typeface="NikoshBAN"/>
              </a:rPr>
              <a:t>ৎ                 </a:t>
            </a:r>
            <a:r>
              <a:rPr lang="en-US" sz="2400" b="1" dirty="0" err="1" smtClean="0">
                <a:latin typeface="NikoshBAN"/>
              </a:rPr>
              <a:t>চৌম্বকীয়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তরঙ্গ</a:t>
            </a:r>
            <a:r>
              <a:rPr lang="en-US" sz="2400" b="1" dirty="0" smtClean="0">
                <a:latin typeface="NikoshBAN"/>
              </a:rPr>
              <a:t> । </a:t>
            </a:r>
            <a:r>
              <a:rPr lang="en-US" sz="2400" b="1" dirty="0" err="1" smtClean="0">
                <a:latin typeface="NikoshBAN"/>
              </a:rPr>
              <a:t>প্রত্যেক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তরঙ্গেরই</a:t>
            </a:r>
            <a:endParaRPr lang="en-US" sz="2400" b="1" dirty="0">
              <a:latin typeface="NikoshBAN"/>
            </a:endParaRPr>
          </a:p>
          <a:p>
            <a:r>
              <a:rPr lang="en-US" sz="2400" b="1" dirty="0" err="1" smtClean="0">
                <a:latin typeface="NikoshBAN"/>
              </a:rPr>
              <a:t>একটা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দৈর্ঘ্য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থাকে</a:t>
            </a:r>
            <a:r>
              <a:rPr lang="en-US" sz="2400" b="1" dirty="0" smtClean="0">
                <a:latin typeface="NikoshBAN"/>
              </a:rPr>
              <a:t>, </a:t>
            </a:r>
            <a:r>
              <a:rPr lang="en-US" sz="2400" b="1" dirty="0" err="1" smtClean="0">
                <a:latin typeface="NikoshBAN"/>
              </a:rPr>
              <a:t>আলোক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তরঙ্গের</a:t>
            </a:r>
            <a:r>
              <a:rPr lang="en-US" sz="2400" b="1" dirty="0" smtClean="0">
                <a:latin typeface="NikoshBAN"/>
              </a:rPr>
              <a:t> ও </a:t>
            </a:r>
            <a:r>
              <a:rPr lang="en-US" sz="2400" b="1" dirty="0" err="1" smtClean="0">
                <a:latin typeface="NikoshBAN"/>
              </a:rPr>
              <a:t>দৈর্ঘ্য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আছে</a:t>
            </a:r>
            <a:r>
              <a:rPr lang="en-US" sz="2400" b="1" dirty="0" smtClean="0">
                <a:latin typeface="NikoshBAN"/>
              </a:rPr>
              <a:t>। </a:t>
            </a:r>
            <a:r>
              <a:rPr lang="en-US" sz="2400" b="1" dirty="0" err="1" smtClean="0">
                <a:latin typeface="NikoshBAN"/>
              </a:rPr>
              <a:t>এর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দৈর্ঘ্য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smtClean="0">
                <a:latin typeface="NikoshBAN"/>
              </a:rPr>
              <a:t>১ </a:t>
            </a:r>
            <a:r>
              <a:rPr lang="en-US" sz="2400" b="1" dirty="0" err="1" smtClean="0">
                <a:latin typeface="NikoshBAN"/>
              </a:rPr>
              <a:t>মিটারের</a:t>
            </a:r>
            <a:r>
              <a:rPr lang="en-US" sz="2400" b="1" dirty="0" smtClean="0">
                <a:latin typeface="NikoshBAN"/>
              </a:rPr>
              <a:t> </a:t>
            </a:r>
          </a:p>
          <a:p>
            <a:r>
              <a:rPr lang="en-US" sz="2400" b="1" dirty="0" err="1" smtClean="0">
                <a:latin typeface="NikoshBAN"/>
              </a:rPr>
              <a:t>ট্রিলিয়ন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ট্রিলিয়ন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ভাগের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একভাগ</a:t>
            </a:r>
            <a:endParaRPr lang="en-US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কয়েক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কিলোমিটার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পর্যন্ত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হতে</a:t>
            </a:r>
            <a:endParaRPr lang="en-US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পারে</a:t>
            </a:r>
            <a:r>
              <a:rPr lang="en-US" sz="2400" b="1" dirty="0" smtClean="0">
                <a:latin typeface="NikoshBAN"/>
              </a:rPr>
              <a:t>। </a:t>
            </a:r>
            <a:r>
              <a:rPr lang="en-US" sz="2400" b="1" dirty="0" err="1" smtClean="0">
                <a:latin typeface="NikoshBAN"/>
              </a:rPr>
              <a:t>এই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বিশাল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তরঙ্গ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দৈর্ঘ্যের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ছোট্ট</a:t>
            </a:r>
            <a:r>
              <a:rPr lang="en-US" sz="2400" b="1" dirty="0" smtClean="0">
                <a:latin typeface="NikoshBAN"/>
              </a:rPr>
              <a:t> </a:t>
            </a:r>
          </a:p>
          <a:p>
            <a:r>
              <a:rPr lang="en-US" sz="2400" b="1" dirty="0" err="1" smtClean="0">
                <a:latin typeface="NikoshBAN"/>
              </a:rPr>
              <a:t>একটা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অংশ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আমরা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দেখতেপাই</a:t>
            </a:r>
            <a:r>
              <a:rPr lang="en-US" sz="2400" b="1" dirty="0" smtClean="0">
                <a:latin typeface="NikoshBAN"/>
              </a:rPr>
              <a:t>।</a:t>
            </a:r>
          </a:p>
          <a:p>
            <a:r>
              <a:rPr lang="en-US" sz="2400" b="1" dirty="0" err="1" smtClean="0">
                <a:latin typeface="NikoshBAN"/>
              </a:rPr>
              <a:t>সাধারনত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আমরা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nm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থেকে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700nm</a:t>
            </a:r>
          </a:p>
          <a:p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তরঙ্গ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দৈর্ঘ্যের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আলো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আমরা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দেখতে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/>
                <a:cs typeface="Times New Roman" panose="02020603050405020304" pitchFamily="18" charset="0"/>
              </a:rPr>
              <a:t>পায়</a:t>
            </a:r>
            <a:r>
              <a:rPr lang="en-US" sz="2400" b="1" dirty="0" smtClean="0">
                <a:latin typeface="NikoshBAN"/>
                <a:cs typeface="Times New Roman" panose="02020603050405020304" pitchFamily="18" charset="0"/>
              </a:rPr>
              <a:t>।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47" y="585976"/>
            <a:ext cx="2179980" cy="2226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157" y="3073645"/>
            <a:ext cx="2088063" cy="2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15" y="83121"/>
            <a:ext cx="394050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anose="02000000000000000000"/>
              </a:rPr>
              <a:t>বিভিন্ন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তরঙ্গ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দৈর্ঘের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আলোর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রঙ</a:t>
            </a:r>
            <a:endParaRPr lang="en-US" sz="2000" b="1" dirty="0">
              <a:latin typeface="NikoshBAN" panose="020000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258" y="831273"/>
            <a:ext cx="816001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আমরা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চোখে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নানা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রং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দেখতে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পাই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সেগুলোআসলে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বিভিন্ন</a:t>
            </a:r>
            <a:r>
              <a:rPr lang="en-US" sz="2400" b="1" dirty="0" smtClean="0">
                <a:latin typeface="NikoshBAN" panose="02000000000000000000"/>
              </a:rPr>
              <a:t>  </a:t>
            </a:r>
            <a:r>
              <a:rPr lang="en-US" sz="2400" b="1" dirty="0" err="1" smtClean="0">
                <a:latin typeface="NikoshBAN" panose="02000000000000000000"/>
              </a:rPr>
              <a:t>দৃশ্যমান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তরঙ্গ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দৈর্ঘ্যের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আলো।সবচেয়ে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ছোট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দৈর্ঘের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রং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বেগুনী</a:t>
            </a:r>
            <a:r>
              <a:rPr lang="en-US" sz="2400" b="1" dirty="0" smtClean="0">
                <a:latin typeface="NikoshBAN" panose="02000000000000000000"/>
              </a:rPr>
              <a:t>। </a:t>
            </a:r>
            <a:r>
              <a:rPr lang="en-US" sz="2400" b="1" dirty="0" err="1" smtClean="0">
                <a:latin typeface="NikoshBAN" panose="02000000000000000000"/>
              </a:rPr>
              <a:t>যখন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এর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দৈর্ঘ্য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বাড়তে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থাকে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তখন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পর্যায়ক্রমে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নীল,সবুজ,হলুদ</a:t>
            </a:r>
            <a:r>
              <a:rPr lang="en-US" sz="2400" b="1" dirty="0" smtClean="0">
                <a:latin typeface="NikoshBAN" panose="02000000000000000000"/>
              </a:rPr>
              <a:t>, </a:t>
            </a:r>
            <a:r>
              <a:rPr lang="en-US" sz="2400" b="1" dirty="0" err="1" smtClean="0">
                <a:latin typeface="NikoshBAN" panose="02000000000000000000"/>
              </a:rPr>
              <a:t>কমলা,লাল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হয়ে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চোখের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কাছে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অদৃশ্য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হয়ে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যায়</a:t>
            </a:r>
            <a:r>
              <a:rPr lang="en-US" sz="2400" b="1" dirty="0" smtClean="0">
                <a:latin typeface="NikoshBAN" panose="02000000000000000000"/>
              </a:rPr>
              <a:t>।</a:t>
            </a:r>
            <a:endParaRPr lang="en-US" sz="2400" b="1" dirty="0"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26232" r="3350" b="45011"/>
          <a:stretch/>
        </p:blipFill>
        <p:spPr>
          <a:xfrm>
            <a:off x="-1" y="3373580"/>
            <a:ext cx="9144001" cy="35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87921" y="748133"/>
            <a:ext cx="8395851" cy="983516"/>
            <a:chOff x="387921" y="2355269"/>
            <a:chExt cx="8395851" cy="983516"/>
          </a:xfrm>
        </p:grpSpPr>
        <p:grpSp>
          <p:nvGrpSpPr>
            <p:cNvPr id="27" name="Group 26"/>
            <p:cNvGrpSpPr/>
            <p:nvPr/>
          </p:nvGrpSpPr>
          <p:grpSpPr>
            <a:xfrm>
              <a:off x="387921" y="2826316"/>
              <a:ext cx="8395851" cy="512469"/>
              <a:chOff x="1116486" y="2826316"/>
              <a:chExt cx="6938720" cy="51246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16486" y="2826316"/>
                <a:ext cx="6938720" cy="55430"/>
                <a:chOff x="387921" y="2909443"/>
                <a:chExt cx="8395851" cy="55430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V="1">
                  <a:off x="1496291" y="2923309"/>
                  <a:ext cx="6206836" cy="415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387921" y="2964868"/>
                  <a:ext cx="983670" cy="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7800103" y="2909443"/>
                  <a:ext cx="983669" cy="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flipV="1">
                <a:off x="6629558" y="2873143"/>
                <a:ext cx="1045" cy="3816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057213" y="2859283"/>
                <a:ext cx="2890" cy="3826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743911" y="2873137"/>
                <a:ext cx="1845" cy="4093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173409" y="2859277"/>
                <a:ext cx="1" cy="3826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4812457" y="2901892"/>
                <a:ext cx="2652" cy="436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5264885" y="2859274"/>
                <a:ext cx="11163" cy="4519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956101" y="2886992"/>
                <a:ext cx="564" cy="3549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4386164" y="2873132"/>
                <a:ext cx="5038" cy="3826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069972" y="2881789"/>
                <a:ext cx="5737" cy="379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496527" y="2873127"/>
                <a:ext cx="2945" cy="3878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2161450" y="2873127"/>
                <a:ext cx="6655" cy="4519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590949" y="2873122"/>
                <a:ext cx="11163" cy="4381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flipH="1">
                  <a:off x="1260756" y="2396842"/>
                  <a:ext cx="74814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0756" y="2396842"/>
                  <a:ext cx="748147" cy="470000"/>
                </a:xfrm>
                <a:prstGeom prst="rect">
                  <a:avLst/>
                </a:prstGeom>
                <a:blipFill>
                  <a:blip r:embed="rId2"/>
                  <a:stretch>
                    <a:fillRect l="-2439" r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flipH="1">
                  <a:off x="2424538" y="2410689"/>
                  <a:ext cx="74814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424538" y="2410689"/>
                  <a:ext cx="748147" cy="470000"/>
                </a:xfrm>
                <a:prstGeom prst="rect">
                  <a:avLst/>
                </a:prstGeom>
                <a:blipFill>
                  <a:blip r:embed="rId3"/>
                  <a:stretch>
                    <a:fillRect l="-2459" r="-30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flipH="1">
                  <a:off x="3629889" y="2369129"/>
                  <a:ext cx="74814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629889" y="2369129"/>
                  <a:ext cx="748147" cy="470000"/>
                </a:xfrm>
                <a:prstGeom prst="rect">
                  <a:avLst/>
                </a:prstGeom>
                <a:blipFill>
                  <a:blip r:embed="rId4"/>
                  <a:stretch>
                    <a:fillRect l="-1626" r="-113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 flipH="1">
                  <a:off x="4572006" y="2396834"/>
                  <a:ext cx="74814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572006" y="2396834"/>
                  <a:ext cx="748147" cy="470000"/>
                </a:xfrm>
                <a:prstGeom prst="rect">
                  <a:avLst/>
                </a:prstGeom>
                <a:blipFill>
                  <a:blip r:embed="rId5"/>
                  <a:stretch>
                    <a:fillRect l="-1626" r="-113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flipH="1">
                  <a:off x="5666525" y="2369129"/>
                  <a:ext cx="74814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66525" y="2369129"/>
                  <a:ext cx="748147" cy="47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flipH="1">
                  <a:off x="6761034" y="2355269"/>
                  <a:ext cx="74814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761034" y="2355269"/>
                  <a:ext cx="748147" cy="470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 rot="5400000">
            <a:off x="6068280" y="2424550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রেডিও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ও</a:t>
            </a:r>
            <a:r>
              <a:rPr lang="en-US" b="1" dirty="0" err="1" smtClean="0">
                <a:latin typeface="NikoshBAN"/>
              </a:rPr>
              <a:t>য়েভ</a:t>
            </a:r>
            <a:endParaRPr lang="en-US" b="1" dirty="0">
              <a:latin typeface="NikoshBAN"/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3941762" y="2652761"/>
            <a:ext cx="189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মাইক্রো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ও</a:t>
            </a:r>
            <a:r>
              <a:rPr lang="en-US" b="1" dirty="0" err="1" smtClean="0">
                <a:latin typeface="NikoshBAN"/>
              </a:rPr>
              <a:t>য়েভ</a:t>
            </a:r>
            <a:endParaRPr lang="en-US" b="1" dirty="0">
              <a:latin typeface="NikoshBAN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3551071" y="2555394"/>
            <a:ext cx="171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ইনফ্রারেড</a:t>
            </a:r>
            <a:endParaRPr lang="en-US" b="1" dirty="0">
              <a:latin typeface="NikoshBAN"/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2528448" y="2672267"/>
            <a:ext cx="209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আলট্রাভায়োলেট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2288548" y="2190469"/>
            <a:ext cx="1032786" cy="37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এক্স-রে</a:t>
            </a:r>
            <a:r>
              <a:rPr lang="en-US" b="1" dirty="0" smtClean="0">
                <a:latin typeface="NikoshBAN"/>
              </a:rPr>
              <a:t> </a:t>
            </a:r>
            <a:endParaRPr lang="en-US" b="1" dirty="0">
              <a:latin typeface="NikoshBAN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1112397" y="2378424"/>
            <a:ext cx="12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গামা-রে</a:t>
            </a:r>
            <a:endParaRPr lang="en-US" b="1" dirty="0">
              <a:latin typeface="NikoshBAN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06" y="4003823"/>
            <a:ext cx="5166493" cy="2517903"/>
          </a:xfrm>
          <a:prstGeom prst="rect">
            <a:avLst/>
          </a:prstGeom>
        </p:spPr>
      </p:pic>
      <p:sp>
        <p:nvSpPr>
          <p:cNvPr id="58" name="Down Arrow 57"/>
          <p:cNvSpPr/>
          <p:nvPr/>
        </p:nvSpPr>
        <p:spPr>
          <a:xfrm>
            <a:off x="3782289" y="1924193"/>
            <a:ext cx="236056" cy="2102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208994" y="55420"/>
            <a:ext cx="242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আলোর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প্রকৃতি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03349" y="4308760"/>
            <a:ext cx="242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দৃশ্যমান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আলো</a:t>
            </a:r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368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473</Words>
  <Application>Microsoft Office PowerPoint</Application>
  <PresentationFormat>On-screen Show (4:3)</PresentationFormat>
  <Paragraphs>96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Shafiqul</dc:creator>
  <cp:lastModifiedBy>Shafiqul</cp:lastModifiedBy>
  <cp:revision>157</cp:revision>
  <dcterms:created xsi:type="dcterms:W3CDTF">2020-07-03T04:55:59Z</dcterms:created>
  <dcterms:modified xsi:type="dcterms:W3CDTF">2020-07-10T15:05:41Z</dcterms:modified>
</cp:coreProperties>
</file>