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7" r:id="rId3"/>
    <p:sldId id="272" r:id="rId4"/>
    <p:sldId id="27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63BB-2F2A-472C-9E2F-EF78C8C8435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5E82-54FD-471F-A328-1BB375EE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35B6-AAAF-4AF2-B0FE-0F3F3690E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tx1">
                <a:lumMod val="65000"/>
                <a:lumOff val="35000"/>
              </a:schemeClr>
            </a:gs>
            <a:gs pos="28000">
              <a:schemeClr val="accent6">
                <a:lumMod val="50000"/>
              </a:schemeClr>
            </a:gs>
            <a:gs pos="15000">
              <a:srgbClr val="85AA91"/>
            </a:gs>
            <a:gs pos="0">
              <a:srgbClr val="92D050"/>
            </a:gs>
            <a:gs pos="75000">
              <a:schemeClr val="accent3">
                <a:lumMod val="75000"/>
              </a:schemeClr>
            </a:gs>
            <a:gs pos="59000">
              <a:schemeClr val="accent6">
                <a:lumMod val="50000"/>
              </a:schemeClr>
            </a:gs>
            <a:gs pos="9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34B4-893C-43B7-82E9-89F241BA5B1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366C-0353-4DC8-B916-1B6AEBDF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96"/>
            <a:ext cx="12192000" cy="69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769883"/>
            <a:ext cx="12191999" cy="3154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atin typeface="SutonnyMJ" pitchFamily="2" charset="0"/>
              </a:rPr>
              <a:t>অনলাইন</a:t>
            </a:r>
            <a:r>
              <a:rPr lang="en-US" sz="19900" b="1" dirty="0" smtClean="0">
                <a:latin typeface="SutonnyMJ" pitchFamily="2" charset="0"/>
              </a:rPr>
              <a:t> </a:t>
            </a:r>
            <a:r>
              <a:rPr lang="en-US" sz="19900" b="1" dirty="0" err="1" smtClean="0">
                <a:latin typeface="SutonnyMJ" pitchFamily="2" charset="0"/>
              </a:rPr>
              <a:t>ক্লাস</a:t>
            </a:r>
            <a:endParaRPr lang="en-US" sz="19900" b="1" dirty="0" smtClean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8405" y="155395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</p:spTree>
    <p:extLst>
      <p:ext uri="{BB962C8B-B14F-4D97-AF65-F5344CB8AC3E}">
        <p14:creationId xmlns:p14="http://schemas.microsoft.com/office/powerpoint/2010/main" val="8482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61011" y="612518"/>
            <a:ext cx="2358686" cy="71033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প্রোগ্রাম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শুরু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করি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7860451" y="1689235"/>
            <a:ext cx="3169499" cy="791570"/>
          </a:xfrm>
          <a:prstGeom prst="parallelogram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6697871" y="4219619"/>
            <a:ext cx="2166515" cy="589551"/>
          </a:xfrm>
          <a:prstGeom prst="parallelogram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39884" y="6107283"/>
            <a:ext cx="2476967" cy="71033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প্রোগ্রাম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শেষ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করি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543214" y="1264727"/>
            <a:ext cx="1" cy="3772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59284" y="2467633"/>
            <a:ext cx="1" cy="3772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540351" y="5918645"/>
            <a:ext cx="38016" cy="36785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078" y="1362299"/>
            <a:ext cx="64388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SutonnyMJ" pitchFamily="2" charset="0"/>
              </a:rPr>
              <a:t>এলগরিদম</a:t>
            </a:r>
            <a:endParaRPr lang="en-US" sz="8800" dirty="0" smtClean="0">
              <a:latin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</a:rPr>
              <a:t>ধাপ</a:t>
            </a:r>
            <a:r>
              <a:rPr lang="en-US" sz="3200" dirty="0" smtClean="0">
                <a:latin typeface="SutonnyMJ" pitchFamily="2" charset="0"/>
              </a:rPr>
              <a:t> ১: </a:t>
            </a:r>
            <a:r>
              <a:rPr lang="en-US" sz="3200" dirty="0" err="1" smtClean="0">
                <a:latin typeface="SutonnyMJ" pitchFamily="2" charset="0"/>
              </a:rPr>
              <a:t>প্রোগ্রাম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শুরু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করি</a:t>
            </a:r>
            <a:r>
              <a:rPr lang="en-US" sz="3200" dirty="0" smtClean="0">
                <a:latin typeface="SutonnyMJ" pitchFamily="2" charset="0"/>
              </a:rPr>
              <a:t>।</a:t>
            </a:r>
          </a:p>
          <a:p>
            <a:r>
              <a:rPr lang="en-US" sz="3200" dirty="0" err="1" smtClean="0">
                <a:latin typeface="SutonnyMJ" pitchFamily="2" charset="0"/>
              </a:rPr>
              <a:t>ধাপ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২:n </a:t>
            </a:r>
            <a:r>
              <a:rPr lang="en-US" sz="3200" dirty="0" err="1" smtClean="0"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Times New Roman" panose="02020603050405020304" pitchFamily="18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প্রবেশ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করাই</a:t>
            </a:r>
            <a:endParaRPr lang="en-US" sz="3200" dirty="0">
              <a:latin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</a:rPr>
              <a:t>ধাপ</a:t>
            </a:r>
            <a:r>
              <a:rPr lang="en-US" sz="3200" dirty="0" smtClean="0">
                <a:latin typeface="SutonnyMJ" pitchFamily="2" charset="0"/>
              </a:rPr>
              <a:t> ৩: </a:t>
            </a:r>
            <a:r>
              <a:rPr lang="en-US" sz="3200" dirty="0" err="1" smtClean="0">
                <a:latin typeface="SutonnyMJ" pitchFamily="2" charset="0"/>
              </a:rPr>
              <a:t>hw</a:t>
            </a:r>
            <a:r>
              <a:rPr lang="en-US" sz="3200" dirty="0" smtClean="0">
                <a:latin typeface="SutonnyMJ" pitchFamily="2" charset="0"/>
              </a:rPr>
              <a:t>`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n%==0 </a:t>
            </a:r>
            <a:r>
              <a:rPr lang="en-US" sz="3200" dirty="0" smtClean="0">
                <a:latin typeface="SutonnyMJ" pitchFamily="2" charset="0"/>
              </a:rPr>
              <a:t>nq </a:t>
            </a:r>
            <a:r>
              <a:rPr lang="en-US" sz="3200" dirty="0" err="1" smtClean="0">
                <a:latin typeface="SutonnyMJ" pitchFamily="2" charset="0"/>
              </a:rPr>
              <a:t>Z‡e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smtClean="0">
                <a:latin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</a:rPr>
              <a:t>Rvo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wcÖ›U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</a:rPr>
              <a:t> Ab¨_</a:t>
            </a:r>
            <a:r>
              <a:rPr lang="en-US" sz="3200" dirty="0" err="1" smtClean="0">
                <a:latin typeface="SutonnyMJ" pitchFamily="2" charset="0"/>
              </a:rPr>
              <a:t>vq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we‡Rvo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</a:rPr>
              <a:t>। </a:t>
            </a:r>
          </a:p>
          <a:p>
            <a:r>
              <a:rPr lang="en-US" sz="3200" dirty="0" err="1" smtClean="0">
                <a:latin typeface="SutonnyMJ" pitchFamily="2" charset="0"/>
              </a:rPr>
              <a:t>ধাপ</a:t>
            </a:r>
            <a:r>
              <a:rPr lang="en-US" sz="3200" dirty="0" smtClean="0">
                <a:latin typeface="SutonnyMJ" pitchFamily="2" charset="0"/>
              </a:rPr>
              <a:t> 4: </a:t>
            </a:r>
            <a:r>
              <a:rPr lang="en-US" sz="3200" dirty="0" err="1" smtClean="0">
                <a:latin typeface="SutonnyMJ" pitchFamily="2" charset="0"/>
              </a:rPr>
              <a:t>প্রোগ্রাম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শেষ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করি</a:t>
            </a:r>
            <a:r>
              <a:rPr lang="en-US" sz="3200" dirty="0" smtClean="0">
                <a:latin typeface="SutonnyMJ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449843" y="868590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  <p:sp>
        <p:nvSpPr>
          <p:cNvPr id="7" name="Diamond 6"/>
          <p:cNvSpPr/>
          <p:nvPr/>
        </p:nvSpPr>
        <p:spPr>
          <a:xfrm>
            <a:off x="8361011" y="2852886"/>
            <a:ext cx="2326811" cy="1870748"/>
          </a:xfrm>
          <a:prstGeom prst="diamon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N%2==0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745778" y="3788260"/>
            <a:ext cx="971195" cy="377275"/>
            <a:chOff x="7745778" y="3788260"/>
            <a:chExt cx="971195" cy="37727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745778" y="3788260"/>
              <a:ext cx="1" cy="37727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752871" y="3788260"/>
              <a:ext cx="96410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369454" y="3788260"/>
            <a:ext cx="964102" cy="377275"/>
            <a:chOff x="10956467" y="3756107"/>
            <a:chExt cx="964102" cy="377275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10956467" y="3756107"/>
              <a:ext cx="96410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1913476" y="3756107"/>
              <a:ext cx="1" cy="37727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arallelogram 26"/>
          <p:cNvSpPr/>
          <p:nvPr/>
        </p:nvSpPr>
        <p:spPr>
          <a:xfrm>
            <a:off x="10003808" y="4173513"/>
            <a:ext cx="2347415" cy="642986"/>
          </a:xfrm>
          <a:prstGeom prst="parallelogram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is odd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40315" y="5374090"/>
            <a:ext cx="600075" cy="6000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840390" y="4816499"/>
            <a:ext cx="1371412" cy="857629"/>
            <a:chOff x="9840390" y="4816499"/>
            <a:chExt cx="1371412" cy="857629"/>
          </a:xfrm>
        </p:grpSpPr>
        <p:cxnSp>
          <p:nvCxnSpPr>
            <p:cNvPr id="31" name="Straight Connector 30"/>
            <p:cNvCxnSpPr>
              <a:stCxn id="27" idx="4"/>
            </p:cNvCxnSpPr>
            <p:nvPr/>
          </p:nvCxnSpPr>
          <p:spPr>
            <a:xfrm>
              <a:off x="11177516" y="4816499"/>
              <a:ext cx="34286" cy="857628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14" idx="6"/>
            </p:cNvCxnSpPr>
            <p:nvPr/>
          </p:nvCxnSpPr>
          <p:spPr>
            <a:xfrm flipH="1">
              <a:off x="9840390" y="5674127"/>
              <a:ext cx="1371412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flipH="1">
            <a:off x="7860451" y="4736845"/>
            <a:ext cx="1319960" cy="996600"/>
            <a:chOff x="9840390" y="4677528"/>
            <a:chExt cx="1371412" cy="996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211802" y="4677528"/>
              <a:ext cx="0" cy="99659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9840390" y="5674127"/>
              <a:ext cx="1371412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640847" y="32277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26096" y="31106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531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4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4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7" grpId="0" animBg="1"/>
      <p:bldP spid="27" grpId="0" animBg="1"/>
      <p:bldP spid="14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tx1">
                <a:lumMod val="65000"/>
                <a:lumOff val="35000"/>
              </a:schemeClr>
            </a:gs>
            <a:gs pos="28000">
              <a:schemeClr val="bg1"/>
            </a:gs>
            <a:gs pos="15000">
              <a:srgbClr val="85AA91"/>
            </a:gs>
            <a:gs pos="0">
              <a:srgbClr val="92D050"/>
            </a:gs>
            <a:gs pos="75000">
              <a:schemeClr val="accent3">
                <a:lumMod val="75000"/>
              </a:schemeClr>
            </a:gs>
            <a:gs pos="5900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72422" y="309032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6661" y="137699"/>
            <a:ext cx="100300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#include&lt;</a:t>
            </a:r>
            <a:r>
              <a:rPr lang="en-US" sz="3600" dirty="0" err="1"/>
              <a:t>stdio.h</a:t>
            </a:r>
            <a:r>
              <a:rPr lang="en-US" sz="3600" dirty="0"/>
              <a:t>&gt;</a:t>
            </a:r>
          </a:p>
          <a:p>
            <a:r>
              <a:rPr lang="en-US" sz="3600" dirty="0"/>
              <a:t>main()</a:t>
            </a:r>
          </a:p>
          <a:p>
            <a:r>
              <a:rPr lang="en-US" sz="3600" dirty="0"/>
              <a:t>{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int</a:t>
            </a:r>
            <a:r>
              <a:rPr lang="en-US" sz="3600" dirty="0"/>
              <a:t> n;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printf</a:t>
            </a:r>
            <a:r>
              <a:rPr lang="en-US" sz="3600" dirty="0"/>
              <a:t>("Enter The Number: ");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scanf</a:t>
            </a:r>
            <a:r>
              <a:rPr lang="en-US" sz="3600" dirty="0"/>
              <a:t>("%</a:t>
            </a:r>
            <a:r>
              <a:rPr lang="en-US" sz="3600" dirty="0" err="1"/>
              <a:t>d",&amp;n</a:t>
            </a:r>
            <a:r>
              <a:rPr lang="en-US" sz="3600" dirty="0"/>
              <a:t>);</a:t>
            </a:r>
          </a:p>
          <a:p>
            <a:r>
              <a:rPr lang="en-US" sz="3600" dirty="0"/>
              <a:t>	if(n%2==0)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printf</a:t>
            </a:r>
            <a:r>
              <a:rPr lang="en-US" sz="3600" dirty="0"/>
              <a:t>("%d   is Even </a:t>
            </a:r>
            <a:r>
              <a:rPr lang="en-US" sz="3600" dirty="0" err="1"/>
              <a:t>Number",n</a:t>
            </a:r>
            <a:r>
              <a:rPr lang="en-US" sz="3600" dirty="0"/>
              <a:t>);</a:t>
            </a:r>
          </a:p>
          <a:p>
            <a:r>
              <a:rPr lang="en-US" sz="3600" dirty="0"/>
              <a:t>	else 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printf</a:t>
            </a:r>
            <a:r>
              <a:rPr lang="en-US" sz="3600" dirty="0"/>
              <a:t>("%d   is Odd </a:t>
            </a:r>
            <a:r>
              <a:rPr lang="en-US" sz="3600" dirty="0" err="1"/>
              <a:t>Number",n</a:t>
            </a:r>
            <a:r>
              <a:rPr lang="en-US" sz="3600" dirty="0"/>
              <a:t>);</a:t>
            </a:r>
          </a:p>
          <a:p>
            <a:r>
              <a:rPr lang="en-US" sz="3600" dirty="0"/>
              <a:t>	return 0;</a:t>
            </a:r>
          </a:p>
          <a:p>
            <a:r>
              <a:rPr lang="en-US" sz="3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13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2798">
            <a:off x="1888583" y="1295125"/>
            <a:ext cx="88938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7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7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54639"/>
            <a:ext cx="12192000" cy="130336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1189" y="5453540"/>
            <a:ext cx="7249100" cy="1569660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সাথে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থাকার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71330" y="228600"/>
            <a:ext cx="169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Al-Amin</a:t>
            </a:r>
          </a:p>
        </p:txBody>
      </p:sp>
    </p:spTree>
    <p:extLst>
      <p:ext uri="{BB962C8B-B14F-4D97-AF65-F5344CB8AC3E}">
        <p14:creationId xmlns:p14="http://schemas.microsoft.com/office/powerpoint/2010/main" val="239381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 smtClean="0">
            <a:latin typeface="Sutonny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85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Al-Amin</cp:lastModifiedBy>
  <cp:revision>242</cp:revision>
  <dcterms:created xsi:type="dcterms:W3CDTF">2020-05-12T17:32:57Z</dcterms:created>
  <dcterms:modified xsi:type="dcterms:W3CDTF">2020-07-10T06:58:52Z</dcterms:modified>
</cp:coreProperties>
</file>