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70" r:id="rId4"/>
    <p:sldMasterId id="2147483672" r:id="rId5"/>
    <p:sldMasterId id="2147483674" r:id="rId6"/>
    <p:sldMasterId id="2147483676" r:id="rId7"/>
  </p:sldMasterIdLst>
  <p:notesMasterIdLst>
    <p:notesMasterId r:id="rId28"/>
  </p:notesMasterIdLst>
  <p:sldIdLst>
    <p:sldId id="303" r:id="rId8"/>
    <p:sldId id="301" r:id="rId9"/>
    <p:sldId id="302" r:id="rId10"/>
    <p:sldId id="258" r:id="rId11"/>
    <p:sldId id="280" r:id="rId12"/>
    <p:sldId id="281" r:id="rId13"/>
    <p:sldId id="278" r:id="rId14"/>
    <p:sldId id="266" r:id="rId15"/>
    <p:sldId id="273" r:id="rId16"/>
    <p:sldId id="277" r:id="rId17"/>
    <p:sldId id="286" r:id="rId18"/>
    <p:sldId id="297" r:id="rId19"/>
    <p:sldId id="261" r:id="rId20"/>
    <p:sldId id="288" r:id="rId21"/>
    <p:sldId id="292" r:id="rId22"/>
    <p:sldId id="299" r:id="rId23"/>
    <p:sldId id="296" r:id="rId24"/>
    <p:sldId id="298" r:id="rId25"/>
    <p:sldId id="295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6918" autoAdjust="0"/>
  </p:normalViewPr>
  <p:slideViewPr>
    <p:cSldViewPr>
      <p:cViewPr>
        <p:scale>
          <a:sx n="69" d="100"/>
          <a:sy n="69" d="100"/>
        </p:scale>
        <p:origin x="-119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269E-508A-41C6-8E78-015B301B3DFC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6263-EE97-46B0-B53E-4C83377B7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52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07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15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500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71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7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50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9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10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11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55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দ্বিতীয়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বিষয় শিক্ষক অন্য কোন যুক্তিযুক্ত উপায় যেমন লোহার কোরের দুই প্রান্তে তামার অন্তরিত তার পেঁচিয়ে  একপ্রান্তে ব্যাটারির সাহায্যে বিদ্যুৎ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প্রবাহিত অন্য প্রান্তে গ্যালভেনোমিটার-এর বিক্ষেপ দেখিয়ে এ কাজটি করতে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82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দ্বিতীয় শিখনফল অর্জনের উদ্দেশ্যে এই স্লাইডটি প্রদর্শন করা হয়েছে। শিক্ষর্থীর সক্রিয় অংশগ্রহণ নিশ্চিত করতে  স্লাইডে প্রদর্শিত এনিমেশনটি দেখিয়ে স্লাইডে উল্লেখিত বর্ণনা প্রশ্নোত্তরের মাধ্যমে উপস্থাপন করতে পারেন । বিষয় শিক্ষক অন্য কোন যুক্তিযুক্ত উপায় যেমন লোহার কোরের দুই প্রান্তে তামার অন্তরিত তার পেঁচিয়ে  একপ্রান্তে ব্যাটারির সাহায্যে বিদ্যুৎ প্রবাহিত অন্য প্রান্তে গ্যালভেনোমিটার-এর বিক্ষেপ দেখিয়ে এ কাজটি করতে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25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6263-EE97-46B0-B53E-4C83377B74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25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A337B-1BE7-4DAC-8AB0-BE035444199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50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2A22-99E5-420C-90FB-A82CB3E69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7F0F-6720-4CA8-BFDF-6A22D2B1E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1.bin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_05_UP06_02_telvent_Rural_Electrical_Subs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10600" cy="5943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19300" y="1191161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8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1395757" y="2875489"/>
            <a:ext cx="2239239" cy="1807302"/>
            <a:chOff x="1395757" y="2875489"/>
            <a:chExt cx="2239239" cy="1807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15845" y="287548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21753" y="330131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3716687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414262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5757" y="4555850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grpSp>
        <p:nvGrpSpPr>
          <p:cNvPr id="4" name="Group 26"/>
          <p:cNvGrpSpPr/>
          <p:nvPr/>
        </p:nvGrpSpPr>
        <p:grpSpPr>
          <a:xfrm>
            <a:off x="5135530" y="2870796"/>
            <a:ext cx="2239239" cy="1807302"/>
            <a:chOff x="5135530" y="2870796"/>
            <a:chExt cx="2239239" cy="18073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45920" y="287079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40012" y="3296621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35530" y="371199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35530" y="413793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135530" y="4551157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Core.png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grpSp>
        <p:nvGrpSpPr>
          <p:cNvPr id="6" name="Group 41"/>
          <p:cNvGrpSpPr/>
          <p:nvPr/>
        </p:nvGrpSpPr>
        <p:grpSpPr>
          <a:xfrm>
            <a:off x="3418868" y="3181821"/>
            <a:ext cx="437202" cy="351522"/>
            <a:chOff x="4689231" y="2362200"/>
            <a:chExt cx="437202" cy="351522"/>
          </a:xfrm>
        </p:grpSpPr>
        <p:sp>
          <p:nvSpPr>
            <p:cNvPr id="31" name="Oval 3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3418868" y="3579811"/>
            <a:ext cx="437202" cy="351522"/>
            <a:chOff x="4689231" y="2362200"/>
            <a:chExt cx="437202" cy="351522"/>
          </a:xfrm>
        </p:grpSpPr>
        <p:sp>
          <p:nvSpPr>
            <p:cNvPr id="35" name="Oval 3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3418868" y="4023136"/>
            <a:ext cx="437202" cy="351522"/>
            <a:chOff x="4689231" y="2362200"/>
            <a:chExt cx="437202" cy="351522"/>
          </a:xfrm>
        </p:grpSpPr>
        <p:sp>
          <p:nvSpPr>
            <p:cNvPr id="39" name="Oval 3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53"/>
          <p:cNvGrpSpPr/>
          <p:nvPr/>
        </p:nvGrpSpPr>
        <p:grpSpPr>
          <a:xfrm>
            <a:off x="3418868" y="4449078"/>
            <a:ext cx="437202" cy="351522"/>
            <a:chOff x="4689231" y="2362200"/>
            <a:chExt cx="437202" cy="351522"/>
          </a:xfrm>
        </p:grpSpPr>
        <p:sp>
          <p:nvSpPr>
            <p:cNvPr id="43" name="Oval 42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7"/>
          <p:cNvGrpSpPr/>
          <p:nvPr/>
        </p:nvGrpSpPr>
        <p:grpSpPr>
          <a:xfrm flipH="1">
            <a:off x="2589210" y="2953081"/>
            <a:ext cx="437202" cy="351522"/>
            <a:chOff x="4689231" y="2362200"/>
            <a:chExt cx="437202" cy="351522"/>
          </a:xfrm>
        </p:grpSpPr>
        <p:sp>
          <p:nvSpPr>
            <p:cNvPr id="47" name="Oval 46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61"/>
          <p:cNvGrpSpPr/>
          <p:nvPr/>
        </p:nvGrpSpPr>
        <p:grpSpPr>
          <a:xfrm flipH="1">
            <a:off x="2588326" y="3373448"/>
            <a:ext cx="437202" cy="351522"/>
            <a:chOff x="4689231" y="2362200"/>
            <a:chExt cx="437202" cy="351522"/>
          </a:xfrm>
        </p:grpSpPr>
        <p:sp>
          <p:nvSpPr>
            <p:cNvPr id="51" name="Oval 5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66"/>
          <p:cNvGrpSpPr/>
          <p:nvPr/>
        </p:nvGrpSpPr>
        <p:grpSpPr>
          <a:xfrm flipH="1">
            <a:off x="2572847" y="3785935"/>
            <a:ext cx="437202" cy="351522"/>
            <a:chOff x="4689231" y="2362200"/>
            <a:chExt cx="437202" cy="351522"/>
          </a:xfrm>
        </p:grpSpPr>
        <p:sp>
          <p:nvSpPr>
            <p:cNvPr id="55" name="Oval 5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77"/>
          <p:cNvGrpSpPr/>
          <p:nvPr/>
        </p:nvGrpSpPr>
        <p:grpSpPr>
          <a:xfrm flipH="1">
            <a:off x="2589877" y="4168295"/>
            <a:ext cx="437202" cy="351522"/>
            <a:chOff x="4689231" y="2362200"/>
            <a:chExt cx="437202" cy="351522"/>
          </a:xfrm>
        </p:grpSpPr>
        <p:sp>
          <p:nvSpPr>
            <p:cNvPr id="59" name="Oval 5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3209264" y="2309035"/>
            <a:ext cx="2362200" cy="28956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 rot="16200000" flipH="1">
            <a:off x="3581400" y="2231066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 flipV="1">
            <a:off x="3134833" y="47244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>
            <a:off x="5497033" y="26670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16200000" flipH="1" flipV="1">
            <a:off x="5029200" y="5116033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92"/>
          <p:cNvGrpSpPr/>
          <p:nvPr/>
        </p:nvGrpSpPr>
        <p:grpSpPr>
          <a:xfrm>
            <a:off x="1398864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grpSp>
        <p:nvGrpSpPr>
          <p:cNvPr id="15" name="Group 86"/>
          <p:cNvGrpSpPr/>
          <p:nvPr/>
        </p:nvGrpSpPr>
        <p:grpSpPr>
          <a:xfrm flipH="1">
            <a:off x="5124897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sp>
        <p:nvSpPr>
          <p:cNvPr id="114" name="Right Arrow 113"/>
          <p:cNvSpPr/>
          <p:nvPr/>
        </p:nvSpPr>
        <p:spPr>
          <a:xfrm flipH="1">
            <a:off x="1434060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11700000">
            <a:off x="2825548" y="310111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>
            <a:off x="2574381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 rot="11700000">
            <a:off x="2808585" y="3515016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11700000">
            <a:off x="2808584" y="3928017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11700000">
            <a:off x="2805512" y="4361176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/>
          <p:cNvSpPr/>
          <p:nvPr/>
        </p:nvSpPr>
        <p:spPr>
          <a:xfrm flipH="1">
            <a:off x="5324562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/>
          <p:cNvSpPr/>
          <p:nvPr/>
        </p:nvSpPr>
        <p:spPr>
          <a:xfrm rot="-1140000" flipH="1">
            <a:off x="5192860" y="3263200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/>
          <p:cNvSpPr/>
          <p:nvPr/>
        </p:nvSpPr>
        <p:spPr>
          <a:xfrm>
            <a:off x="6934200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 rot="-1140000" flipH="1">
            <a:off x="5175897" y="367709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-1140000" flipH="1">
            <a:off x="5175896" y="4090099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-960000" flipH="1">
            <a:off x="5172824" y="452325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88"/>
          <p:cNvGrpSpPr/>
          <p:nvPr/>
        </p:nvGrpSpPr>
        <p:grpSpPr>
          <a:xfrm>
            <a:off x="1447800" y="3045370"/>
            <a:ext cx="162906" cy="1389996"/>
            <a:chOff x="1447800" y="714702"/>
            <a:chExt cx="162906" cy="138999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524000" y="762000"/>
              <a:ext cx="0" cy="129540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1447800" y="71470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58306" y="1952298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09298" y="3429000"/>
            <a:ext cx="130035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87594" y="1066800"/>
            <a:ext cx="570380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বিদ্যুৎ প্রবাহের অভিমূখ পরিবর্তন করলে কী ঘটবে?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24" dur="200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833 0.02222 " pathEditMode="relative" ptsTypes="AA">
                                      <p:cBhvr>
                                        <p:cTn id="26" dur="2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28" dur="2000" spd="-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30" dur="20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32" dur="2000" spd="-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6667 -0.00301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122 0.3 " pathEditMode="relative" rAng="0" ptsTypes="AA">
                                      <p:cBhvr>
                                        <p:cTn id="87" dur="10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5833 3.7037E-7 " pathEditMode="relative" ptsTypes="AA">
                                      <p:cBhvr>
                                        <p:cTn id="89" dur="10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4.72222E-6 -0.31111 " pathEditMode="relative" ptsTypes="AA">
                                      <p:cBhvr>
                                        <p:cTn id="91" dur="1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107" dur="2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2 0.00162 L 0.05504 -0.02685 " pathEditMode="relative" rAng="0" ptsTypes="AA">
                                      <p:cBhvr>
                                        <p:cTn id="109" dur="2000" spd="-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2.96296E-6 L 0.06407 -0.02199 " pathEditMode="relative" rAng="0" ptsTypes="AA">
                                      <p:cBhvr>
                                        <p:cTn id="111" dur="2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0.00324 L 0.05573 -0.02338 " pathEditMode="relative" rAng="0" ptsTypes="AA">
                                      <p:cBhvr>
                                        <p:cTn id="113" dur="2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0.0007 L 0.05503 -0.02245 " pathEditMode="relative" rAng="0" ptsTypes="AA">
                                      <p:cBhvr>
                                        <p:cTn id="115" dur="2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117" dur="2000" spd="-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 animBg="1"/>
      <p:bldP spid="87" grpId="1" animBg="1"/>
      <p:bldP spid="92" grpId="0" animBg="1"/>
      <p:bldP spid="92" grpId="1" animBg="1"/>
      <p:bldP spid="93" grpId="0" animBg="1"/>
      <p:bldP spid="93" grpId="1" animBg="1"/>
      <p:bldP spid="99" grpId="0" animBg="1"/>
      <p:bldP spid="99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1395757" y="2875489"/>
            <a:ext cx="2239239" cy="1807302"/>
            <a:chOff x="1395757" y="2875489"/>
            <a:chExt cx="2239239" cy="1807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15845" y="287548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21753" y="330131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3716687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414262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5757" y="4555850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8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grpSp>
        <p:nvGrpSpPr>
          <p:cNvPr id="4" name="Group 26"/>
          <p:cNvGrpSpPr/>
          <p:nvPr/>
        </p:nvGrpSpPr>
        <p:grpSpPr>
          <a:xfrm>
            <a:off x="5135530" y="2870796"/>
            <a:ext cx="2239239" cy="1807302"/>
            <a:chOff x="5135530" y="2870796"/>
            <a:chExt cx="2239239" cy="18073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45920" y="287079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40012" y="3296621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35530" y="371199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35530" y="413793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135530" y="4551157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Core.png"/>
          <p:cNvPicPr>
            <a:picLocks noChangeAspect="1"/>
          </p:cNvPicPr>
          <p:nvPr/>
        </p:nvPicPr>
        <p:blipFill>
          <a:blip r:embed="rId8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grpSp>
        <p:nvGrpSpPr>
          <p:cNvPr id="14" name="Group 92"/>
          <p:cNvGrpSpPr/>
          <p:nvPr/>
        </p:nvGrpSpPr>
        <p:grpSpPr>
          <a:xfrm>
            <a:off x="1398864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grpSp>
        <p:nvGrpSpPr>
          <p:cNvPr id="15" name="Group 86"/>
          <p:cNvGrpSpPr/>
          <p:nvPr/>
        </p:nvGrpSpPr>
        <p:grpSpPr>
          <a:xfrm flipH="1">
            <a:off x="5124897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sp>
        <p:nvSpPr>
          <p:cNvPr id="89" name="TextBox 88"/>
          <p:cNvSpPr txBox="1"/>
          <p:nvPr/>
        </p:nvSpPr>
        <p:spPr>
          <a:xfrm>
            <a:off x="851369" y="710625"/>
            <a:ext cx="723627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মূখ্য কুন্ডলী ও গৌণ কুন্ডলীর ক্ষমতা সব সময় সমান থাকে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852204" y="2895600"/>
            <a:ext cx="1224996" cy="1718266"/>
            <a:chOff x="6852204" y="2895600"/>
            <a:chExt cx="1224996" cy="1718266"/>
          </a:xfrm>
        </p:grpSpPr>
        <p:sp>
          <p:nvSpPr>
            <p:cNvPr id="54" name="Right Arrow 53"/>
            <p:cNvSpPr/>
            <p:nvPr/>
          </p:nvSpPr>
          <p:spPr>
            <a:xfrm>
              <a:off x="7696200" y="3657600"/>
              <a:ext cx="381000" cy="3048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852204" y="2895600"/>
              <a:ext cx="920196" cy="1718266"/>
              <a:chOff x="6852204" y="2895600"/>
              <a:chExt cx="920196" cy="1718266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H="1">
                <a:off x="7315200" y="2895600"/>
                <a:ext cx="3107" cy="171826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6852204" y="3352800"/>
                <a:ext cx="920196" cy="8382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AC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914400" y="2901055"/>
            <a:ext cx="1219200" cy="1718266"/>
            <a:chOff x="914400" y="2901055"/>
            <a:chExt cx="1219200" cy="1718266"/>
          </a:xfrm>
        </p:grpSpPr>
        <p:sp>
          <p:nvSpPr>
            <p:cNvPr id="53" name="Right Arrow 52"/>
            <p:cNvSpPr/>
            <p:nvPr/>
          </p:nvSpPr>
          <p:spPr>
            <a:xfrm>
              <a:off x="1752600" y="3657600"/>
              <a:ext cx="381000" cy="3048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914400" y="2901055"/>
              <a:ext cx="920196" cy="1718266"/>
              <a:chOff x="914400" y="2901055"/>
              <a:chExt cx="920196" cy="1718266"/>
            </a:xfrm>
          </p:grpSpPr>
          <p:cxnSp>
            <p:nvCxnSpPr>
              <p:cNvPr id="95" name="Straight Arrow Connector 94"/>
              <p:cNvCxnSpPr>
                <a:stCxn id="103" idx="1"/>
                <a:endCxn id="25" idx="1"/>
              </p:cNvCxnSpPr>
              <p:nvPr/>
            </p:nvCxnSpPr>
            <p:spPr>
              <a:xfrm flipH="1">
                <a:off x="1395757" y="2901055"/>
                <a:ext cx="3107" cy="171826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914400" y="3397468"/>
                <a:ext cx="920196" cy="8382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AC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990600" y="1981200"/>
            <a:ext cx="1370888" cy="838200"/>
            <a:chOff x="990600" y="1981200"/>
            <a:chExt cx="1370888" cy="838200"/>
          </a:xfrm>
        </p:grpSpPr>
        <p:cxnSp>
          <p:nvCxnSpPr>
            <p:cNvPr id="39" name="Straight Arrow Connector 38"/>
            <p:cNvCxnSpPr>
              <a:stCxn id="36" idx="2"/>
            </p:cNvCxnSpPr>
            <p:nvPr/>
          </p:nvCxnSpPr>
          <p:spPr>
            <a:xfrm>
              <a:off x="1676044" y="2504420"/>
              <a:ext cx="356" cy="3149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90600" y="1981200"/>
              <a:ext cx="1370888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মুখ্য কুণ্ডলী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72200" y="1981200"/>
            <a:ext cx="1412566" cy="824630"/>
            <a:chOff x="6172200" y="1981200"/>
            <a:chExt cx="1412566" cy="82463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934200" y="2490850"/>
              <a:ext cx="356" cy="3149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172200" y="1981200"/>
              <a:ext cx="1412566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গৌণ কুণ্ডলী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16944" y="3002475"/>
            <a:ext cx="1673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তড়িৎ শক্তি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23938" y="2973775"/>
            <a:ext cx="1677062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তড়িৎ শক্তি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3400" y="4114800"/>
            <a:ext cx="237116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কুণ্ডলীর পাক সংখ্যা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000" baseline="-25000" dirty="0" err="1" smtClean="0">
                <a:latin typeface="NikoshBAN" pitchFamily="2" charset="0"/>
                <a:cs typeface="NikoshBAN" pitchFamily="2" charset="0"/>
              </a:rPr>
              <a:t>P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4038600"/>
            <a:ext cx="2371162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কুণ্ডলীর পাক সংখ্যা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3400" y="4800600"/>
            <a:ext cx="219322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মুখ্য কুণ্ডলীর প্রবাহ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19800" y="4800600"/>
            <a:ext cx="2193229" cy="461665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মুখ্য কুণ্ডলীর প্রবাহ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baseline="-25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33800" y="2971800"/>
          <a:ext cx="1371600" cy="1463675"/>
        </p:xfrm>
        <a:graphic>
          <a:graphicData uri="http://schemas.openxmlformats.org/presentationml/2006/ole">
            <p:oleObj spid="_x0000_s2058" name="Equation" r:id="rId11" imgW="571500" imgH="457200" progId="Equation.3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577594" y="5531068"/>
            <a:ext cx="383897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aseline="-25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 =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S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4400" baseline="-25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04800"/>
            <a:ext cx="201208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648200"/>
            <a:ext cx="49936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যন্ত্রটির মূলনীতি সংক্ষেপে লিখ?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0" y="1676400"/>
            <a:ext cx="4602480" cy="2470448"/>
            <a:chOff x="1417320" y="1737359"/>
            <a:chExt cx="6217920" cy="3337561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52" t="3016" r="4704" b="4286"/>
            <a:stretch/>
          </p:blipFill>
          <p:spPr bwMode="auto">
            <a:xfrm>
              <a:off x="1417320" y="1737359"/>
              <a:ext cx="6217920" cy="3337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1447800" y="3627118"/>
              <a:ext cx="152400" cy="182882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44740" y="3200400"/>
              <a:ext cx="152400" cy="182882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417320" y="3200400"/>
              <a:ext cx="152400" cy="182882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482840" y="3703318"/>
              <a:ext cx="152400" cy="182882"/>
            </a:xfrm>
            <a:prstGeom prst="ellipse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04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458" y="1240249"/>
            <a:ext cx="2831746" cy="3111111"/>
          </a:xfrm>
          <a:prstGeom prst="rect">
            <a:avLst/>
          </a:prstGeom>
        </p:spPr>
      </p:pic>
      <p:pic>
        <p:nvPicPr>
          <p:cNvPr id="4" name="Picture 3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8956" y="1303360"/>
            <a:ext cx="2831746" cy="3111111"/>
          </a:xfrm>
          <a:prstGeom prst="rect">
            <a:avLst/>
          </a:prstGeom>
        </p:spPr>
      </p:pic>
      <p:pic>
        <p:nvPicPr>
          <p:cNvPr id="9" name="Picture 8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96" y="1363640"/>
            <a:ext cx="2831746" cy="3111111"/>
          </a:xfrm>
          <a:prstGeom prst="rect">
            <a:avLst/>
          </a:prstGeom>
        </p:spPr>
      </p:pic>
      <p:pic>
        <p:nvPicPr>
          <p:cNvPr id="10" name="Picture 9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596" y="1447800"/>
            <a:ext cx="2831746" cy="3111111"/>
          </a:xfrm>
          <a:prstGeom prst="rect">
            <a:avLst/>
          </a:prstGeom>
        </p:spPr>
      </p:pic>
      <p:pic>
        <p:nvPicPr>
          <p:cNvPr id="11" name="Picture 10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0356" y="1516040"/>
            <a:ext cx="2831746" cy="3111111"/>
          </a:xfrm>
          <a:prstGeom prst="rect">
            <a:avLst/>
          </a:prstGeom>
        </p:spPr>
      </p:pic>
      <p:pic>
        <p:nvPicPr>
          <p:cNvPr id="12" name="Picture 11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4156" y="1613848"/>
            <a:ext cx="2831746" cy="3111111"/>
          </a:xfrm>
          <a:prstGeom prst="rect">
            <a:avLst/>
          </a:prstGeom>
        </p:spPr>
      </p:pic>
      <p:pic>
        <p:nvPicPr>
          <p:cNvPr id="13" name="Picture 12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956" y="1703696"/>
            <a:ext cx="2831746" cy="3111111"/>
          </a:xfrm>
          <a:prstGeom prst="rect">
            <a:avLst/>
          </a:prstGeom>
        </p:spPr>
      </p:pic>
      <p:pic>
        <p:nvPicPr>
          <p:cNvPr id="14" name="Picture 13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8314" y="1774208"/>
            <a:ext cx="2831746" cy="3111111"/>
          </a:xfrm>
          <a:prstGeom prst="rect">
            <a:avLst/>
          </a:prstGeom>
        </p:spPr>
      </p:pic>
      <p:pic>
        <p:nvPicPr>
          <p:cNvPr id="15" name="Picture 14" descr="C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6068" y="1820840"/>
            <a:ext cx="2831746" cy="3111111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93355" y="1295401"/>
            <a:ext cx="3448050" cy="762000"/>
            <a:chOff x="4953000" y="1828800"/>
            <a:chExt cx="3762381" cy="1095381"/>
          </a:xfrm>
        </p:grpSpPr>
        <p:sp>
          <p:nvSpPr>
            <p:cNvPr id="23" name="Freeform 22"/>
            <p:cNvSpPr/>
            <p:nvPr/>
          </p:nvSpPr>
          <p:spPr>
            <a:xfrm>
              <a:off x="4953000" y="1828800"/>
              <a:ext cx="3762381" cy="1095381"/>
            </a:xfrm>
            <a:custGeom>
              <a:avLst/>
              <a:gdLst>
                <a:gd name="connsiteX0" fmla="*/ 0 w 3505200"/>
                <a:gd name="connsiteY0" fmla="*/ 152403 h 914400"/>
                <a:gd name="connsiteX1" fmla="*/ 44638 w 3505200"/>
                <a:gd name="connsiteY1" fmla="*/ 44638 h 914400"/>
                <a:gd name="connsiteX2" fmla="*/ 152403 w 3505200"/>
                <a:gd name="connsiteY2" fmla="*/ 0 h 914400"/>
                <a:gd name="connsiteX3" fmla="*/ 3352797 w 3505200"/>
                <a:gd name="connsiteY3" fmla="*/ 0 h 914400"/>
                <a:gd name="connsiteX4" fmla="*/ 3460562 w 3505200"/>
                <a:gd name="connsiteY4" fmla="*/ 44638 h 914400"/>
                <a:gd name="connsiteX5" fmla="*/ 3505200 w 3505200"/>
                <a:gd name="connsiteY5" fmla="*/ 152403 h 914400"/>
                <a:gd name="connsiteX6" fmla="*/ 3505200 w 3505200"/>
                <a:gd name="connsiteY6" fmla="*/ 761997 h 914400"/>
                <a:gd name="connsiteX7" fmla="*/ 3460562 w 3505200"/>
                <a:gd name="connsiteY7" fmla="*/ 869762 h 914400"/>
                <a:gd name="connsiteX8" fmla="*/ 3352797 w 3505200"/>
                <a:gd name="connsiteY8" fmla="*/ 914400 h 914400"/>
                <a:gd name="connsiteX9" fmla="*/ 152403 w 3505200"/>
                <a:gd name="connsiteY9" fmla="*/ 914400 h 914400"/>
                <a:gd name="connsiteX10" fmla="*/ 44638 w 3505200"/>
                <a:gd name="connsiteY10" fmla="*/ 869762 h 914400"/>
                <a:gd name="connsiteX11" fmla="*/ 0 w 3505200"/>
                <a:gd name="connsiteY11" fmla="*/ 761997 h 914400"/>
                <a:gd name="connsiteX12" fmla="*/ 0 w 3505200"/>
                <a:gd name="connsiteY12" fmla="*/ 152403 h 914400"/>
                <a:gd name="connsiteX0" fmla="*/ 257181 w 3762381"/>
                <a:gd name="connsiteY0" fmla="*/ 152403 h 1095381"/>
                <a:gd name="connsiteX1" fmla="*/ 301819 w 3762381"/>
                <a:gd name="connsiteY1" fmla="*/ 44638 h 1095381"/>
                <a:gd name="connsiteX2" fmla="*/ 409584 w 3762381"/>
                <a:gd name="connsiteY2" fmla="*/ 0 h 1095381"/>
                <a:gd name="connsiteX3" fmla="*/ 3609978 w 3762381"/>
                <a:gd name="connsiteY3" fmla="*/ 0 h 1095381"/>
                <a:gd name="connsiteX4" fmla="*/ 3717743 w 3762381"/>
                <a:gd name="connsiteY4" fmla="*/ 44638 h 1095381"/>
                <a:gd name="connsiteX5" fmla="*/ 3762381 w 3762381"/>
                <a:gd name="connsiteY5" fmla="*/ 152403 h 1095381"/>
                <a:gd name="connsiteX6" fmla="*/ 3762381 w 3762381"/>
                <a:gd name="connsiteY6" fmla="*/ 761997 h 1095381"/>
                <a:gd name="connsiteX7" fmla="*/ 3717743 w 3762381"/>
                <a:gd name="connsiteY7" fmla="*/ 869762 h 1095381"/>
                <a:gd name="connsiteX8" fmla="*/ 3609978 w 3762381"/>
                <a:gd name="connsiteY8" fmla="*/ 914400 h 1095381"/>
                <a:gd name="connsiteX9" fmla="*/ 409584 w 3762381"/>
                <a:gd name="connsiteY9" fmla="*/ 914400 h 1095381"/>
                <a:gd name="connsiteX10" fmla="*/ 28581 w 3762381"/>
                <a:gd name="connsiteY10" fmla="*/ 1066800 h 1095381"/>
                <a:gd name="connsiteX11" fmla="*/ 257181 w 3762381"/>
                <a:gd name="connsiteY11" fmla="*/ 761997 h 1095381"/>
                <a:gd name="connsiteX12" fmla="*/ 257181 w 3762381"/>
                <a:gd name="connsiteY12" fmla="*/ 152403 h 109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2381" h="1095381">
                  <a:moveTo>
                    <a:pt x="257181" y="152403"/>
                  </a:moveTo>
                  <a:cubicBezTo>
                    <a:pt x="257181" y="111983"/>
                    <a:pt x="273238" y="73219"/>
                    <a:pt x="301819" y="44638"/>
                  </a:cubicBezTo>
                  <a:cubicBezTo>
                    <a:pt x="330400" y="16057"/>
                    <a:pt x="369164" y="0"/>
                    <a:pt x="409584" y="0"/>
                  </a:cubicBezTo>
                  <a:lnTo>
                    <a:pt x="3609978" y="0"/>
                  </a:lnTo>
                  <a:cubicBezTo>
                    <a:pt x="3650398" y="0"/>
                    <a:pt x="3689162" y="16057"/>
                    <a:pt x="3717743" y="44638"/>
                  </a:cubicBezTo>
                  <a:cubicBezTo>
                    <a:pt x="3746324" y="73219"/>
                    <a:pt x="3762381" y="111983"/>
                    <a:pt x="3762381" y="152403"/>
                  </a:cubicBezTo>
                  <a:lnTo>
                    <a:pt x="3762381" y="761997"/>
                  </a:lnTo>
                  <a:cubicBezTo>
                    <a:pt x="3762381" y="802417"/>
                    <a:pt x="3746324" y="841181"/>
                    <a:pt x="3717743" y="869762"/>
                  </a:cubicBezTo>
                  <a:cubicBezTo>
                    <a:pt x="3689162" y="898343"/>
                    <a:pt x="3650398" y="914400"/>
                    <a:pt x="3609978" y="914400"/>
                  </a:cubicBezTo>
                  <a:lnTo>
                    <a:pt x="409584" y="914400"/>
                  </a:lnTo>
                  <a:cubicBezTo>
                    <a:pt x="369164" y="914400"/>
                    <a:pt x="57162" y="1095381"/>
                    <a:pt x="28581" y="1066800"/>
                  </a:cubicBezTo>
                  <a:cubicBezTo>
                    <a:pt x="0" y="1038219"/>
                    <a:pt x="257181" y="802417"/>
                    <a:pt x="257181" y="761997"/>
                  </a:cubicBezTo>
                  <a:lnTo>
                    <a:pt x="257181" y="15240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17531" y="1997320"/>
              <a:ext cx="3065263" cy="57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spc="-150" dirty="0" smtClean="0">
                  <a:latin typeface="NikoshBAN" pitchFamily="2" charset="0"/>
                  <a:cs typeface="NikoshBAN" pitchFamily="2" charset="0"/>
                </a:rPr>
                <a:t>কাচা লোহার আয়তাকার পাত</a:t>
              </a:r>
              <a:endParaRPr lang="en-US" sz="28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83804" y="2743200"/>
            <a:ext cx="3657600" cy="990600"/>
            <a:chOff x="4724400" y="3981450"/>
            <a:chExt cx="3657600" cy="1238250"/>
          </a:xfrm>
        </p:grpSpPr>
        <p:sp>
          <p:nvSpPr>
            <p:cNvPr id="29" name="Left Arrow 28"/>
            <p:cNvSpPr/>
            <p:nvPr/>
          </p:nvSpPr>
          <p:spPr>
            <a:xfrm>
              <a:off x="4724400" y="3981450"/>
              <a:ext cx="3657600" cy="1238250"/>
            </a:xfrm>
            <a:prstGeom prst="lef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32736" y="4343400"/>
              <a:ext cx="3220753" cy="6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spc="-150" dirty="0" smtClean="0">
                  <a:latin typeface="NikoshBAN" pitchFamily="2" charset="0"/>
                  <a:cs typeface="NikoshBAN" pitchFamily="2" charset="0"/>
                </a:rPr>
                <a:t>কাচা লোহার আয়তাকার  মজ্জা</a:t>
              </a:r>
              <a:endParaRPr lang="en-US" sz="28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200400" y="381000"/>
            <a:ext cx="289374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ট্রান্সফর্মারের 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Coil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204" y="2180094"/>
            <a:ext cx="2158730" cy="2273016"/>
          </a:xfrm>
          <a:prstGeom prst="rect">
            <a:avLst/>
          </a:prstGeom>
        </p:spPr>
      </p:pic>
      <p:pic>
        <p:nvPicPr>
          <p:cNvPr id="22" name="Picture 21" descr="transformer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276600"/>
            <a:ext cx="2895600" cy="3151674"/>
          </a:xfrm>
          <a:prstGeom prst="rect">
            <a:avLst/>
          </a:prstGeom>
        </p:spPr>
      </p:pic>
      <p:pic>
        <p:nvPicPr>
          <p:cNvPr id="25" name="Picture 24" descr="Transformer-14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9435" y="828972"/>
            <a:ext cx="2946730" cy="267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1400300" y="2783791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24100" y="676523"/>
            <a:ext cx="5023334" cy="3691702"/>
            <a:chOff x="609600" y="1240249"/>
            <a:chExt cx="5023334" cy="3691702"/>
          </a:xfrm>
        </p:grpSpPr>
        <p:pic>
          <p:nvPicPr>
            <p:cNvPr id="2" name="Picture 1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6458" y="1240249"/>
              <a:ext cx="2831746" cy="3111111"/>
            </a:xfrm>
            <a:prstGeom prst="rect">
              <a:avLst/>
            </a:prstGeom>
          </p:spPr>
        </p:pic>
        <p:pic>
          <p:nvPicPr>
            <p:cNvPr id="4" name="Picture 3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8956" y="1303360"/>
              <a:ext cx="2831746" cy="3111111"/>
            </a:xfrm>
            <a:prstGeom prst="rect">
              <a:avLst/>
            </a:prstGeom>
          </p:spPr>
        </p:pic>
        <p:pic>
          <p:nvPicPr>
            <p:cNvPr id="9" name="Picture 8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4796" y="1363640"/>
              <a:ext cx="2831746" cy="3111111"/>
            </a:xfrm>
            <a:prstGeom prst="rect">
              <a:avLst/>
            </a:prstGeom>
          </p:spPr>
        </p:pic>
        <p:pic>
          <p:nvPicPr>
            <p:cNvPr id="10" name="Picture 9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8596" y="1447800"/>
              <a:ext cx="2831746" cy="3111111"/>
            </a:xfrm>
            <a:prstGeom prst="rect">
              <a:avLst/>
            </a:prstGeom>
          </p:spPr>
        </p:pic>
        <p:pic>
          <p:nvPicPr>
            <p:cNvPr id="11" name="Picture 10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356" y="1516040"/>
              <a:ext cx="2831746" cy="3111111"/>
            </a:xfrm>
            <a:prstGeom prst="rect">
              <a:avLst/>
            </a:prstGeom>
          </p:spPr>
        </p:pic>
        <p:pic>
          <p:nvPicPr>
            <p:cNvPr id="12" name="Picture 11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4156" y="1613848"/>
              <a:ext cx="2831746" cy="3111111"/>
            </a:xfrm>
            <a:prstGeom prst="rect">
              <a:avLst/>
            </a:prstGeom>
          </p:spPr>
        </p:pic>
        <p:pic>
          <p:nvPicPr>
            <p:cNvPr id="13" name="Picture 12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7956" y="1703696"/>
              <a:ext cx="2831746" cy="3111111"/>
            </a:xfrm>
            <a:prstGeom prst="rect">
              <a:avLst/>
            </a:prstGeom>
          </p:spPr>
        </p:pic>
        <p:pic>
          <p:nvPicPr>
            <p:cNvPr id="14" name="Picture 13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8314" y="1774208"/>
              <a:ext cx="2831746" cy="3111111"/>
            </a:xfrm>
            <a:prstGeom prst="rect">
              <a:avLst/>
            </a:prstGeom>
          </p:spPr>
        </p:pic>
        <p:pic>
          <p:nvPicPr>
            <p:cNvPr id="15" name="Picture 14" descr="Co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6068" y="1820840"/>
              <a:ext cx="2831746" cy="3111111"/>
            </a:xfrm>
            <a:prstGeom prst="rect">
              <a:avLst/>
            </a:prstGeom>
          </p:spPr>
        </p:pic>
        <p:pic>
          <p:nvPicPr>
            <p:cNvPr id="20" name="Picture 19" descr="Coil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712204"/>
              <a:ext cx="2057143" cy="1739683"/>
            </a:xfrm>
            <a:prstGeom prst="rect">
              <a:avLst/>
            </a:prstGeom>
          </p:spPr>
        </p:pic>
        <p:pic>
          <p:nvPicPr>
            <p:cNvPr id="21" name="Picture 20" descr="Coil_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4204" y="2180094"/>
              <a:ext cx="2158730" cy="2273016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2895600" y="304800"/>
            <a:ext cx="384271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ট্রান্সফর্মারের কার্যপ্রণালি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38200" y="2246500"/>
            <a:ext cx="939683" cy="1650794"/>
            <a:chOff x="1495300" y="2450275"/>
            <a:chExt cx="939683" cy="1650794"/>
          </a:xfrm>
        </p:grpSpPr>
        <p:pic>
          <p:nvPicPr>
            <p:cNvPr id="43" name="Picture 42" descr="Acin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5300" y="2450275"/>
              <a:ext cx="939683" cy="1650794"/>
            </a:xfrm>
            <a:prstGeom prst="rect">
              <a:avLst/>
            </a:prstGeom>
          </p:spPr>
        </p:pic>
        <p:pic>
          <p:nvPicPr>
            <p:cNvPr id="44" name="Picture 43" descr="Ac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400" y="3024250"/>
              <a:ext cx="507937" cy="330159"/>
            </a:xfrm>
            <a:prstGeom prst="rect">
              <a:avLst/>
            </a:prstGeom>
          </p:spPr>
        </p:pic>
      </p:grpSp>
      <p:sp>
        <p:nvSpPr>
          <p:cNvPr id="47" name="Oval 46"/>
          <p:cNvSpPr/>
          <p:nvPr/>
        </p:nvSpPr>
        <p:spPr>
          <a:xfrm>
            <a:off x="909450" y="2598800"/>
            <a:ext cx="795650" cy="79565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9600" y="4435366"/>
            <a:ext cx="502573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তারের পাক সংখ্যা কম?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19900" y="1570091"/>
            <a:ext cx="1015873" cy="1828572"/>
            <a:chOff x="7010400" y="1828800"/>
            <a:chExt cx="1015873" cy="1828572"/>
          </a:xfrm>
        </p:grpSpPr>
        <p:pic>
          <p:nvPicPr>
            <p:cNvPr id="56" name="Picture 55" descr="AC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5470" y="2303819"/>
              <a:ext cx="355556" cy="711111"/>
            </a:xfrm>
            <a:prstGeom prst="rect">
              <a:avLst/>
            </a:prstGeom>
          </p:spPr>
        </p:pic>
        <p:pic>
          <p:nvPicPr>
            <p:cNvPr id="57" name="Picture 56" descr="dc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400" y="1828800"/>
              <a:ext cx="1015873" cy="1828572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5638800" y="4435366"/>
            <a:ext cx="172354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1396425"/>
            <a:ext cx="1371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1981200"/>
            <a:ext cx="1371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E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62800" y="2575034"/>
            <a:ext cx="1371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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600" y="4435366"/>
            <a:ext cx="4943982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চালক শক্তি কম?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38800" y="4435366"/>
            <a:ext cx="17235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4419600"/>
            <a:ext cx="431720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প্রবাহ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4419600"/>
            <a:ext cx="17235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6000" y="5257800"/>
            <a:ext cx="456887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ট্রান্সফর্মারটি কী ধরনের কাজ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499360" y="3840480"/>
            <a:ext cx="396240" cy="523220"/>
            <a:chOff x="7833360" y="4663440"/>
            <a:chExt cx="396240" cy="523220"/>
          </a:xfrm>
        </p:grpSpPr>
        <p:sp>
          <p:nvSpPr>
            <p:cNvPr id="36" name="Oval 35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14800" y="3840480"/>
            <a:ext cx="396240" cy="523220"/>
            <a:chOff x="7833360" y="4663440"/>
            <a:chExt cx="396240" cy="523220"/>
          </a:xfrm>
        </p:grpSpPr>
        <p:sp>
          <p:nvSpPr>
            <p:cNvPr id="39" name="Oval 38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905000" y="2362200"/>
            <a:ext cx="5757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800" baseline="-25000" dirty="0" err="1" smtClean="0">
                <a:latin typeface="NikoshBAN" pitchFamily="2" charset="0"/>
                <a:cs typeface="NikoshBAN" pitchFamily="2" charset="0"/>
              </a:rPr>
              <a:t>P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81600" y="1905000"/>
            <a:ext cx="5325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81600" y="2590800"/>
            <a:ext cx="55656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05000" y="3200400"/>
            <a:ext cx="5998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3 0 " pathEditMode="relative" ptsTypes="AA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47" grpId="0" animBg="1"/>
      <p:bldP spid="47" grpId="1" animBg="1"/>
      <p:bldP spid="4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42" grpId="0" animBg="1"/>
      <p:bldP spid="46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1324100" y="676523"/>
            <a:ext cx="5023334" cy="3691702"/>
            <a:chOff x="609600" y="1240249"/>
            <a:chExt cx="5023334" cy="3691702"/>
          </a:xfrm>
        </p:grpSpPr>
        <p:pic>
          <p:nvPicPr>
            <p:cNvPr id="2" name="Picture 1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6458" y="1240249"/>
              <a:ext cx="2831746" cy="3111111"/>
            </a:xfrm>
            <a:prstGeom prst="rect">
              <a:avLst/>
            </a:prstGeom>
          </p:spPr>
        </p:pic>
        <p:pic>
          <p:nvPicPr>
            <p:cNvPr id="4" name="Picture 3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8956" y="1303360"/>
              <a:ext cx="2831746" cy="3111111"/>
            </a:xfrm>
            <a:prstGeom prst="rect">
              <a:avLst/>
            </a:prstGeom>
          </p:spPr>
        </p:pic>
        <p:pic>
          <p:nvPicPr>
            <p:cNvPr id="9" name="Picture 8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4796" y="1363640"/>
              <a:ext cx="2831746" cy="3111111"/>
            </a:xfrm>
            <a:prstGeom prst="rect">
              <a:avLst/>
            </a:prstGeom>
          </p:spPr>
        </p:pic>
        <p:pic>
          <p:nvPicPr>
            <p:cNvPr id="10" name="Picture 9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8596" y="1447800"/>
              <a:ext cx="2831746" cy="3111111"/>
            </a:xfrm>
            <a:prstGeom prst="rect">
              <a:avLst/>
            </a:prstGeom>
          </p:spPr>
        </p:pic>
        <p:pic>
          <p:nvPicPr>
            <p:cNvPr id="11" name="Picture 10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0356" y="1516040"/>
              <a:ext cx="2831746" cy="3111111"/>
            </a:xfrm>
            <a:prstGeom prst="rect">
              <a:avLst/>
            </a:prstGeom>
          </p:spPr>
        </p:pic>
        <p:pic>
          <p:nvPicPr>
            <p:cNvPr id="12" name="Picture 11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4156" y="1613848"/>
              <a:ext cx="2831746" cy="3111111"/>
            </a:xfrm>
            <a:prstGeom prst="rect">
              <a:avLst/>
            </a:prstGeom>
          </p:spPr>
        </p:pic>
        <p:pic>
          <p:nvPicPr>
            <p:cNvPr id="13" name="Picture 12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7956" y="1703696"/>
              <a:ext cx="2831746" cy="3111111"/>
            </a:xfrm>
            <a:prstGeom prst="rect">
              <a:avLst/>
            </a:prstGeom>
          </p:spPr>
        </p:pic>
        <p:pic>
          <p:nvPicPr>
            <p:cNvPr id="14" name="Picture 13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8314" y="1774208"/>
              <a:ext cx="2831746" cy="3111111"/>
            </a:xfrm>
            <a:prstGeom prst="rect">
              <a:avLst/>
            </a:prstGeom>
          </p:spPr>
        </p:pic>
        <p:pic>
          <p:nvPicPr>
            <p:cNvPr id="15" name="Picture 14" descr="Cor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6068" y="1820840"/>
              <a:ext cx="2831746" cy="3111111"/>
            </a:xfrm>
            <a:prstGeom prst="rect">
              <a:avLst/>
            </a:prstGeom>
          </p:spPr>
        </p:pic>
        <p:pic>
          <p:nvPicPr>
            <p:cNvPr id="20" name="Picture 19" descr="Coil_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712204"/>
              <a:ext cx="2057143" cy="1739683"/>
            </a:xfrm>
            <a:prstGeom prst="rect">
              <a:avLst/>
            </a:prstGeom>
          </p:spPr>
        </p:pic>
        <p:pic>
          <p:nvPicPr>
            <p:cNvPr id="21" name="Picture 20" descr="Coil_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204" y="2180094"/>
              <a:ext cx="2158730" cy="2273016"/>
            </a:xfrm>
            <a:prstGeom prst="rect">
              <a:avLst/>
            </a:prstGeom>
          </p:spPr>
        </p:pic>
      </p:grpSp>
      <p:sp>
        <p:nvSpPr>
          <p:cNvPr id="55" name="Right Arrow 54"/>
          <p:cNvSpPr/>
          <p:nvPr/>
        </p:nvSpPr>
        <p:spPr>
          <a:xfrm flipH="1">
            <a:off x="5638800" y="2209800"/>
            <a:ext cx="5334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4435366"/>
            <a:ext cx="516679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তারের পাক সংখ্যা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91200" y="1570091"/>
            <a:ext cx="1015873" cy="1828572"/>
            <a:chOff x="5791200" y="1570091"/>
            <a:chExt cx="1015873" cy="1828572"/>
          </a:xfrm>
        </p:grpSpPr>
        <p:pic>
          <p:nvPicPr>
            <p:cNvPr id="57" name="Picture 56" descr="dc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200" y="1570091"/>
              <a:ext cx="1015873" cy="1828572"/>
            </a:xfrm>
            <a:prstGeom prst="rect">
              <a:avLst/>
            </a:prstGeom>
          </p:spPr>
        </p:pic>
        <p:pic>
          <p:nvPicPr>
            <p:cNvPr id="56" name="Picture 55" descr="AC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2237827"/>
              <a:ext cx="494526" cy="321441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5638800" y="4435366"/>
            <a:ext cx="172354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1396425"/>
            <a:ext cx="1371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n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1981200"/>
            <a:ext cx="1371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E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62800" y="2575034"/>
            <a:ext cx="1371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9600" y="4444425"/>
            <a:ext cx="508504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চালক শক্তি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38800" y="4444425"/>
            <a:ext cx="17716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মুখ্য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4419600"/>
            <a:ext cx="431720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কুণ্ডলীর তড়িৎ প্রবাহ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05400" y="4419600"/>
            <a:ext cx="17716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গৌণ কুণ্ডলীর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6000" y="5130225"/>
            <a:ext cx="456887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ট্রান্সফর্মারটি কী ধরনের কাজ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943600" y="1981200"/>
            <a:ext cx="795650" cy="79565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38200" y="2246500"/>
            <a:ext cx="939683" cy="1650794"/>
            <a:chOff x="838200" y="2246500"/>
            <a:chExt cx="939683" cy="1650794"/>
          </a:xfrm>
        </p:grpSpPr>
        <p:pic>
          <p:nvPicPr>
            <p:cNvPr id="43" name="Picture 42" descr="Acin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00" y="2246500"/>
              <a:ext cx="939683" cy="1650794"/>
            </a:xfrm>
            <a:prstGeom prst="rect">
              <a:avLst/>
            </a:prstGeom>
          </p:spPr>
        </p:pic>
        <p:pic>
          <p:nvPicPr>
            <p:cNvPr id="36" name="Picture 35" descr="AC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4532" y="2669630"/>
              <a:ext cx="355556" cy="71111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499360" y="3840480"/>
            <a:ext cx="396240" cy="523220"/>
            <a:chOff x="7833360" y="4663440"/>
            <a:chExt cx="396240" cy="523220"/>
          </a:xfrm>
        </p:grpSpPr>
        <p:sp>
          <p:nvSpPr>
            <p:cNvPr id="35" name="Oval 34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14800" y="3840480"/>
            <a:ext cx="396240" cy="523220"/>
            <a:chOff x="7833360" y="4663440"/>
            <a:chExt cx="396240" cy="523220"/>
          </a:xfrm>
        </p:grpSpPr>
        <p:sp>
          <p:nvSpPr>
            <p:cNvPr id="40" name="Oval 39"/>
            <p:cNvSpPr/>
            <p:nvPr/>
          </p:nvSpPr>
          <p:spPr>
            <a:xfrm>
              <a:off x="78486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33360" y="466344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 L 0.00417 0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4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47" grpId="0" animBg="1"/>
      <p:bldP spid="4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04800"/>
            <a:ext cx="187423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371600" y="1295400"/>
            <a:ext cx="5638800" cy="2743200"/>
            <a:chOff x="1295400" y="1295400"/>
            <a:chExt cx="5638800" cy="2743200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1295400"/>
              <a:ext cx="47290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295400" y="1371600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পাক সংখ্যা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3155" y="1371600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পাক সংখ্যা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5165" y="4267200"/>
            <a:ext cx="75344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ট্রান্সফর্মার থেকে কী পরিমাণ ভোল্টেজ পাওয়া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304800" y="1143000"/>
            <a:ext cx="8521885" cy="1676400"/>
            <a:chOff x="660907" y="751820"/>
            <a:chExt cx="8521885" cy="1676400"/>
          </a:xfrm>
        </p:grpSpPr>
        <p:sp>
          <p:nvSpPr>
            <p:cNvPr id="3" name="TextBox 2"/>
            <p:cNvSpPr txBox="1"/>
            <p:nvPr/>
          </p:nvSpPr>
          <p:spPr>
            <a:xfrm>
              <a:off x="660907" y="751820"/>
              <a:ext cx="852188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একটি ট্রান্সফর্মারের মুখ্য কুন্ডলীর পাকসংখ্যা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এবং তড়িৎ প্রবাহমাত্রা ৫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ট্রান্সফর্মারটির গৌণ কুন্ডলীর পাকসংখ্যা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75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হলে এর প্রবাহমাত্রা কত হবে?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914400" y="1905000"/>
              <a:ext cx="6947916" cy="523220"/>
              <a:chOff x="914400" y="2438400"/>
              <a:chExt cx="6947916" cy="523220"/>
            </a:xfrm>
          </p:grpSpPr>
          <p:sp>
            <p:nvSpPr>
              <p:cNvPr id="10" name="TextBox 8"/>
              <p:cNvSpPr txBox="1"/>
              <p:nvPr/>
            </p:nvSpPr>
            <p:spPr>
              <a:xfrm>
                <a:off x="914400" y="2438400"/>
                <a:ext cx="1616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en-US" sz="2800" dirty="0" smtClean="0"/>
                  <a:t>0</a:t>
                </a:r>
                <a:r>
                  <a:rPr lang="en-US" sz="2800" dirty="0" smtClean="0">
                    <a:sym typeface="Symbol"/>
                  </a:rPr>
                  <a:t></a:t>
                </a:r>
                <a:r>
                  <a:rPr lang="en-US" sz="2800" dirty="0" smtClean="0"/>
                  <a:t>83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93231" y="2438400"/>
                <a:ext cx="1577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en-US" sz="2800" dirty="0" smtClean="0"/>
                  <a:t>0</a:t>
                </a:r>
                <a:r>
                  <a:rPr lang="en-US" sz="2800" dirty="0" smtClean="0">
                    <a:sym typeface="Symbol"/>
                  </a:rPr>
                  <a:t></a:t>
                </a:r>
                <a:r>
                  <a:rPr lang="en-US" sz="2800" dirty="0" smtClean="0"/>
                  <a:t>88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8905" y="2438400"/>
                <a:ext cx="1111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en-US" sz="2800" dirty="0" smtClean="0"/>
                  <a:t>3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77000" y="243840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en-US" sz="2800" dirty="0" smtClean="0"/>
                  <a:t>8.3 A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4" name="Freeform 13"/>
          <p:cNvSpPr/>
          <p:nvPr/>
        </p:nvSpPr>
        <p:spPr>
          <a:xfrm>
            <a:off x="2559269" y="235169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228600"/>
            <a:ext cx="1398140" cy="70788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" name="Group 15"/>
          <p:cNvGrpSpPr/>
          <p:nvPr/>
        </p:nvGrpSpPr>
        <p:grpSpPr>
          <a:xfrm>
            <a:off x="304800" y="3820180"/>
            <a:ext cx="8541121" cy="1209020"/>
            <a:chOff x="685800" y="990600"/>
            <a:chExt cx="8541121" cy="1209020"/>
          </a:xfrm>
        </p:grpSpPr>
        <p:sp>
          <p:nvSpPr>
            <p:cNvPr id="26" name="TextBox 25"/>
            <p:cNvSpPr txBox="1"/>
            <p:nvPr/>
          </p:nvSpPr>
          <p:spPr>
            <a:xfrm>
              <a:off x="685800" y="990600"/>
              <a:ext cx="8541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অবরোহী ট্রান্সফর্মারের মুখ্য কুন্ডলীর চেয়ে গৌণ কুন্ডলীতে তারের পাক সংখ্যা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894043" y="1636335"/>
              <a:ext cx="6788736" cy="563285"/>
              <a:chOff x="1122643" y="3846135"/>
              <a:chExt cx="6788736" cy="56328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122643" y="3886200"/>
                <a:ext cx="10871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কম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95600" y="3846135"/>
                <a:ext cx="1250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সমান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24400" y="3886200"/>
                <a:ext cx="1159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বেশি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05600" y="3886200"/>
                <a:ext cx="1205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দ্বিগুণ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2" name="Freeform 31"/>
          <p:cNvSpPr/>
          <p:nvPr/>
        </p:nvSpPr>
        <p:spPr>
          <a:xfrm>
            <a:off x="4267200" y="4557355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" name="Group 15"/>
          <p:cNvGrpSpPr/>
          <p:nvPr/>
        </p:nvGrpSpPr>
        <p:grpSpPr>
          <a:xfrm>
            <a:off x="546430" y="1371600"/>
            <a:ext cx="8140370" cy="3114020"/>
            <a:chOff x="685800" y="990600"/>
            <a:chExt cx="8140370" cy="3114020"/>
          </a:xfrm>
        </p:grpSpPr>
        <p:sp>
          <p:nvSpPr>
            <p:cNvPr id="26" name="TextBox 25"/>
            <p:cNvSpPr txBox="1"/>
            <p:nvPr/>
          </p:nvSpPr>
          <p:spPr>
            <a:xfrm>
              <a:off x="685800" y="990600"/>
              <a:ext cx="81403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ট্রান্সফর্মারের মুখ্য কুন্ডলীর তড়িৎ প্রবাহ ক্রমাগত পরিবর্তন করলে কী ঘটে?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1010724" y="1676400"/>
              <a:ext cx="4780476" cy="2428220"/>
              <a:chOff x="1239324" y="3886200"/>
              <a:chExt cx="4780476" cy="242822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239324" y="3886200"/>
                <a:ext cx="2885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কুন্ডলী নষ্ট হয়ে যাবে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39324" y="4495800"/>
                <a:ext cx="39180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গ্যালভানোমিটার বিক্ষেপ দিবে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39324" y="5105400"/>
                <a:ext cx="4687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গ্যালভানোমিটার কোনো পাঠ দিবে না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39324" y="5791200"/>
                <a:ext cx="4780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ধীরে ধীরে তড়িচ্চালক শক্তি  হ্রাস পাবে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2" name="Freeform 31"/>
          <p:cNvSpPr/>
          <p:nvPr/>
        </p:nvSpPr>
        <p:spPr>
          <a:xfrm>
            <a:off x="927430" y="273269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81000"/>
            <a:ext cx="18149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679" y="1328678"/>
            <a:ext cx="787266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পুর এলাকার একটি ট্রান্সফর্মার বজ্রপাতে ক্ষতিগ্রস্থ হলো।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বিদ্যুৎ উন্নয়ন বোর্ডের কর্মকর্তা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আরিফ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সাহেব সরেজমিনে গিয়ে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দেখতে পেলেন এর গৌণ কুন্ডলীর পাকসংখ্যা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NikoshBAN" pitchFamily="2" charset="0"/>
              </a:rPr>
              <a:t>200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এবং ভোল্টেজ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NikoshBAN" pitchFamily="2" charset="0"/>
              </a:rPr>
              <a:t>300</a:t>
            </a:r>
            <a:r>
              <a:rPr lang="bn-BD" sz="30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ভোল্ট  আর মুখ্য কুন্ডলীর ভোল্টেজ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ভোল্ট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হলেও সে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পুড়ে যাওয়া মুখ্য কুন্ডলীর পাকসংখ্যা স্পষ্ট বুঝতে না পেরে চিন্তিত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হয়ে পড়লেন।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774282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 আরোহী ট্রান্সফর্মারে মুখ্য কুন্ডলীর চেয়ে গৌণ কুন্ডলীর পাকসংখ্যা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বেশি থাকে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496580"/>
            <a:ext cx="80249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আফজাল সাহেবের দেখা ট্রান্সফর্মারের মুখ্য কুন্ডলীর পাকসংখ্যা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74" y="381000"/>
            <a:ext cx="4114801" cy="5257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5674" y="5742056"/>
            <a:ext cx="8689725" cy="1039744"/>
            <a:chOff x="533400" y="5742056"/>
            <a:chExt cx="8229600" cy="1039744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5791200"/>
              <a:ext cx="6934200" cy="83099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চাঁদপুর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জনতা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হাইস্কুল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3400" y="5742056"/>
              <a:ext cx="1295400" cy="1039744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4572000" y="381000"/>
            <a:ext cx="4343400" cy="507831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জামাল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সপ্তাহ-২০১৮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মোবাইলঃ০১৭১২-১৫৯৪৯০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E-mail: masterjamal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88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_station_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277091"/>
            <a:ext cx="6172200" cy="26670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946509"/>
            <a:ext cx="6567310" cy="4616091"/>
            <a:chOff x="2051756" y="1556109"/>
            <a:chExt cx="6567310" cy="4616091"/>
          </a:xfrm>
        </p:grpSpPr>
        <p:sp>
          <p:nvSpPr>
            <p:cNvPr id="4" name="Rounded Rectangle 3"/>
            <p:cNvSpPr/>
            <p:nvPr/>
          </p:nvSpPr>
          <p:spPr>
            <a:xfrm>
              <a:off x="2051756" y="2283542"/>
              <a:ext cx="6567310" cy="3888658"/>
            </a:xfrm>
            <a:prstGeom prst="roundRect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600" dirty="0" smtClean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3600" dirty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55</a:t>
              </a:r>
              <a:r>
                <a:rPr lang="bn-IN" sz="3600" dirty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মিনি</a:t>
              </a:r>
              <a:r>
                <a:rPr lang="bn-IN" sz="4000" dirty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ট</a:t>
              </a:r>
              <a:endParaRPr lang="bn-BD" sz="40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তারিখঃ </a:t>
              </a:r>
              <a:r>
                <a:rPr lang="en-US" sz="3600" dirty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12</a:t>
              </a:r>
              <a:r>
                <a:rPr lang="bn-BD" sz="3600" dirty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/০</a:t>
              </a:r>
              <a:r>
                <a:rPr lang="en-US" sz="3600" dirty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sz="3600" dirty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/২০১</a:t>
              </a:r>
              <a:r>
                <a:rPr lang="en-US" sz="3600" dirty="0">
                  <a:ln w="1905"/>
                  <a:solidFill>
                    <a:srgbClr val="00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8</a:t>
              </a:r>
              <a:endParaRPr lang="bn-BD" sz="36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84600" y="1556109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7434" y="2286000"/>
            <a:ext cx="3104420" cy="121248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দশম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দ্বাদশ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তড়িতের চৌম্বক ক্রিয়া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62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11_05_UP06_02_telvent_Rural_Electrical_Subs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32326"/>
            <a:ext cx="4267200" cy="279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_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2026"/>
            <a:ext cx="4292600" cy="2695901"/>
          </a:xfrm>
          <a:prstGeom prst="rect">
            <a:avLst/>
          </a:prstGeom>
        </p:spPr>
      </p:pic>
      <p:pic>
        <p:nvPicPr>
          <p:cNvPr id="15" name="Picture 14" descr="Power_station_1.jpg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tretch>
            <a:fillRect/>
          </a:stretch>
        </p:blipFill>
        <p:spPr>
          <a:xfrm>
            <a:off x="304800" y="304800"/>
            <a:ext cx="4267200" cy="27031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8290" y="417127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বিদ্যুৎ উৎপাদন কেন্দ্র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9522" y="340927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জাতীয় বৈদ্যুতিক গ্রিড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1636327"/>
            <a:ext cx="178446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৩৩০০০ 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4929619"/>
            <a:ext cx="151996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১১০০ 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220V Transform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710419"/>
            <a:ext cx="4267200" cy="28427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5257800"/>
            <a:ext cx="139012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২২০ 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6268" y="3079532"/>
            <a:ext cx="679224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পর্যায়ক্রমে ধাপগুলোর পরিবর্তন কীভাবে করা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01" t="-1806" r="-3200" b="-152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5200" y="381000"/>
            <a:ext cx="2698175" cy="110799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ট্রান্সফর্মার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" y="1296412"/>
            <a:ext cx="704850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ধারণা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মূলনীতি ব্যাখ্যা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গঠন বর্ণনা করতে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ট্রান্সফরমারের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কার্যপ্রণালী বর্ণনা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72068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00037"/>
            <a:ext cx="4343400" cy="2443163"/>
          </a:xfrm>
          <a:prstGeom prst="rect">
            <a:avLst/>
          </a:prstGeom>
        </p:spPr>
      </p:pic>
      <p:pic>
        <p:nvPicPr>
          <p:cNvPr id="8" name="Picture 7" descr="electrical-transform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094971"/>
            <a:ext cx="3817988" cy="32296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086600" y="914400"/>
            <a:ext cx="533400" cy="707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5600" y="4191000"/>
            <a:ext cx="10668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7068" y="304800"/>
            <a:ext cx="4320538" cy="2468880"/>
            <a:chOff x="197068" y="304800"/>
            <a:chExt cx="4320538" cy="2468880"/>
          </a:xfrm>
        </p:grpSpPr>
        <p:pic>
          <p:nvPicPr>
            <p:cNvPr id="10" name="Picture 9" descr="Power Plan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97068" y="304800"/>
              <a:ext cx="4320538" cy="24688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19200" y="457200"/>
              <a:ext cx="18998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জলবিদ্যুৎ প্রকল্প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834" y="320566"/>
            <a:ext cx="4334935" cy="2438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7400" y="265093"/>
            <a:ext cx="30480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জলবিদ্যুৎ প্রকল্পে নিম্ন বিভবের বিদ্যুৎ উৎপন্ন হয়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304800"/>
            <a:ext cx="25146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ট্রান্সফর্মার উচ্চ বিভবে রুপান্তর করছে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0" y="3096639"/>
            <a:ext cx="4127936" cy="3227961"/>
            <a:chOff x="3048000" y="3096639"/>
            <a:chExt cx="4127936" cy="3227961"/>
          </a:xfrm>
        </p:grpSpPr>
        <p:sp>
          <p:nvSpPr>
            <p:cNvPr id="20" name="Rectangle 19"/>
            <p:cNvSpPr/>
            <p:nvPr/>
          </p:nvSpPr>
          <p:spPr>
            <a:xfrm>
              <a:off x="3048000" y="3111064"/>
              <a:ext cx="1981200" cy="3200400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Picture1.png"/>
            <p:cNvPicPr>
              <a:picLocks noChangeAspect="1"/>
            </p:cNvPicPr>
            <p:nvPr/>
          </p:nvPicPr>
          <p:blipFill>
            <a:blip r:embed="rId7" cstate="print"/>
            <a:srcRect t="2703" r="3349"/>
            <a:stretch>
              <a:fillRect/>
            </a:stretch>
          </p:blipFill>
          <p:spPr>
            <a:xfrm>
              <a:off x="3061136" y="3096639"/>
              <a:ext cx="4114800" cy="322796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" name="Freeform 24"/>
          <p:cNvSpPr/>
          <p:nvPr/>
        </p:nvSpPr>
        <p:spPr>
          <a:xfrm>
            <a:off x="4683318" y="3228230"/>
            <a:ext cx="1941538" cy="246490"/>
          </a:xfrm>
          <a:custGeom>
            <a:avLst/>
            <a:gdLst>
              <a:gd name="connsiteX0" fmla="*/ 0 w 1941538"/>
              <a:gd name="connsiteY0" fmla="*/ 0 h 246490"/>
              <a:gd name="connsiteX1" fmla="*/ 0 w 1941538"/>
              <a:gd name="connsiteY1" fmla="*/ 0 h 246490"/>
              <a:gd name="connsiteX2" fmla="*/ 71562 w 1941538"/>
              <a:gd name="connsiteY2" fmla="*/ 15902 h 246490"/>
              <a:gd name="connsiteX3" fmla="*/ 95416 w 1941538"/>
              <a:gd name="connsiteY3" fmla="*/ 23853 h 246490"/>
              <a:gd name="connsiteX4" fmla="*/ 143124 w 1941538"/>
              <a:gd name="connsiteY4" fmla="*/ 47707 h 246490"/>
              <a:gd name="connsiteX5" fmla="*/ 166978 w 1941538"/>
              <a:gd name="connsiteY5" fmla="*/ 63610 h 246490"/>
              <a:gd name="connsiteX6" fmla="*/ 214685 w 1941538"/>
              <a:gd name="connsiteY6" fmla="*/ 79513 h 246490"/>
              <a:gd name="connsiteX7" fmla="*/ 262393 w 1941538"/>
              <a:gd name="connsiteY7" fmla="*/ 103367 h 246490"/>
              <a:gd name="connsiteX8" fmla="*/ 294199 w 1941538"/>
              <a:gd name="connsiteY8" fmla="*/ 119269 h 246490"/>
              <a:gd name="connsiteX9" fmla="*/ 341906 w 1941538"/>
              <a:gd name="connsiteY9" fmla="*/ 127220 h 246490"/>
              <a:gd name="connsiteX10" fmla="*/ 381663 w 1941538"/>
              <a:gd name="connsiteY10" fmla="*/ 135172 h 246490"/>
              <a:gd name="connsiteX11" fmla="*/ 429371 w 1941538"/>
              <a:gd name="connsiteY11" fmla="*/ 151074 h 246490"/>
              <a:gd name="connsiteX12" fmla="*/ 596348 w 1941538"/>
              <a:gd name="connsiteY12" fmla="*/ 174928 h 246490"/>
              <a:gd name="connsiteX13" fmla="*/ 636105 w 1941538"/>
              <a:gd name="connsiteY13" fmla="*/ 182880 h 246490"/>
              <a:gd name="connsiteX14" fmla="*/ 667910 w 1941538"/>
              <a:gd name="connsiteY14" fmla="*/ 190831 h 246490"/>
              <a:gd name="connsiteX15" fmla="*/ 739472 w 1941538"/>
              <a:gd name="connsiteY15" fmla="*/ 198782 h 246490"/>
              <a:gd name="connsiteX16" fmla="*/ 866692 w 1941538"/>
              <a:gd name="connsiteY16" fmla="*/ 222636 h 246490"/>
              <a:gd name="connsiteX17" fmla="*/ 898498 w 1941538"/>
              <a:gd name="connsiteY17" fmla="*/ 230587 h 246490"/>
              <a:gd name="connsiteX18" fmla="*/ 1057524 w 1941538"/>
              <a:gd name="connsiteY18" fmla="*/ 246490 h 246490"/>
              <a:gd name="connsiteX19" fmla="*/ 1502797 w 1941538"/>
              <a:gd name="connsiteY19" fmla="*/ 238539 h 246490"/>
              <a:gd name="connsiteX20" fmla="*/ 1542553 w 1941538"/>
              <a:gd name="connsiteY20" fmla="*/ 230587 h 246490"/>
              <a:gd name="connsiteX21" fmla="*/ 1590261 w 1941538"/>
              <a:gd name="connsiteY21" fmla="*/ 214685 h 246490"/>
              <a:gd name="connsiteX22" fmla="*/ 1677725 w 1941538"/>
              <a:gd name="connsiteY22" fmla="*/ 190831 h 246490"/>
              <a:gd name="connsiteX23" fmla="*/ 1709531 w 1941538"/>
              <a:gd name="connsiteY23" fmla="*/ 182880 h 246490"/>
              <a:gd name="connsiteX24" fmla="*/ 1757239 w 1941538"/>
              <a:gd name="connsiteY24" fmla="*/ 166977 h 246490"/>
              <a:gd name="connsiteX25" fmla="*/ 1789044 w 1941538"/>
              <a:gd name="connsiteY25" fmla="*/ 159026 h 246490"/>
              <a:gd name="connsiteX26" fmla="*/ 1836752 w 1941538"/>
              <a:gd name="connsiteY26" fmla="*/ 143123 h 246490"/>
              <a:gd name="connsiteX27" fmla="*/ 1860605 w 1941538"/>
              <a:gd name="connsiteY27" fmla="*/ 127220 h 246490"/>
              <a:gd name="connsiteX28" fmla="*/ 1908313 w 1941538"/>
              <a:gd name="connsiteY28" fmla="*/ 103367 h 246490"/>
              <a:gd name="connsiteX29" fmla="*/ 1924216 w 1941538"/>
              <a:gd name="connsiteY29" fmla="*/ 63610 h 2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41538" h="246490">
                <a:moveTo>
                  <a:pt x="0" y="0"/>
                </a:moveTo>
                <a:lnTo>
                  <a:pt x="0" y="0"/>
                </a:lnTo>
                <a:cubicBezTo>
                  <a:pt x="23854" y="5301"/>
                  <a:pt x="47856" y="9976"/>
                  <a:pt x="71562" y="15902"/>
                </a:cubicBezTo>
                <a:cubicBezTo>
                  <a:pt x="79693" y="17935"/>
                  <a:pt x="87919" y="20105"/>
                  <a:pt x="95416" y="23853"/>
                </a:cubicBezTo>
                <a:cubicBezTo>
                  <a:pt x="157071" y="54681"/>
                  <a:pt x="83167" y="27722"/>
                  <a:pt x="143124" y="47707"/>
                </a:cubicBezTo>
                <a:cubicBezTo>
                  <a:pt x="151075" y="53008"/>
                  <a:pt x="158245" y="59729"/>
                  <a:pt x="166978" y="63610"/>
                </a:cubicBezTo>
                <a:cubicBezTo>
                  <a:pt x="182296" y="70418"/>
                  <a:pt x="200737" y="70215"/>
                  <a:pt x="214685" y="79513"/>
                </a:cubicBezTo>
                <a:cubicBezTo>
                  <a:pt x="260523" y="110070"/>
                  <a:pt x="216309" y="83617"/>
                  <a:pt x="262393" y="103367"/>
                </a:cubicBezTo>
                <a:cubicBezTo>
                  <a:pt x="273288" y="108036"/>
                  <a:pt x="282846" y="115863"/>
                  <a:pt x="294199" y="119269"/>
                </a:cubicBezTo>
                <a:cubicBezTo>
                  <a:pt x="309641" y="123901"/>
                  <a:pt x="326044" y="124336"/>
                  <a:pt x="341906" y="127220"/>
                </a:cubicBezTo>
                <a:cubicBezTo>
                  <a:pt x="355203" y="129638"/>
                  <a:pt x="368624" y="131616"/>
                  <a:pt x="381663" y="135172"/>
                </a:cubicBezTo>
                <a:cubicBezTo>
                  <a:pt x="397835" y="139583"/>
                  <a:pt x="412879" y="148075"/>
                  <a:pt x="429371" y="151074"/>
                </a:cubicBezTo>
                <a:cubicBezTo>
                  <a:pt x="543042" y="171742"/>
                  <a:pt x="487349" y="164029"/>
                  <a:pt x="596348" y="174928"/>
                </a:cubicBezTo>
                <a:cubicBezTo>
                  <a:pt x="609600" y="177579"/>
                  <a:pt x="622912" y="179948"/>
                  <a:pt x="636105" y="182880"/>
                </a:cubicBezTo>
                <a:cubicBezTo>
                  <a:pt x="646773" y="185251"/>
                  <a:pt x="657109" y="189169"/>
                  <a:pt x="667910" y="190831"/>
                </a:cubicBezTo>
                <a:cubicBezTo>
                  <a:pt x="691632" y="194480"/>
                  <a:pt x="715618" y="196132"/>
                  <a:pt x="739472" y="198782"/>
                </a:cubicBezTo>
                <a:cubicBezTo>
                  <a:pt x="812449" y="223109"/>
                  <a:pt x="770500" y="213017"/>
                  <a:pt x="866692" y="222636"/>
                </a:cubicBezTo>
                <a:cubicBezTo>
                  <a:pt x="877294" y="225286"/>
                  <a:pt x="887746" y="228632"/>
                  <a:pt x="898498" y="230587"/>
                </a:cubicBezTo>
                <a:cubicBezTo>
                  <a:pt x="954997" y="240860"/>
                  <a:pt x="997001" y="241835"/>
                  <a:pt x="1057524" y="246490"/>
                </a:cubicBezTo>
                <a:lnTo>
                  <a:pt x="1502797" y="238539"/>
                </a:lnTo>
                <a:cubicBezTo>
                  <a:pt x="1516304" y="238096"/>
                  <a:pt x="1529515" y="234143"/>
                  <a:pt x="1542553" y="230587"/>
                </a:cubicBezTo>
                <a:cubicBezTo>
                  <a:pt x="1558725" y="226176"/>
                  <a:pt x="1573824" y="217973"/>
                  <a:pt x="1590261" y="214685"/>
                </a:cubicBezTo>
                <a:cubicBezTo>
                  <a:pt x="1727849" y="187165"/>
                  <a:pt x="1516243" y="231199"/>
                  <a:pt x="1677725" y="190831"/>
                </a:cubicBezTo>
                <a:cubicBezTo>
                  <a:pt x="1688327" y="188181"/>
                  <a:pt x="1699064" y="186020"/>
                  <a:pt x="1709531" y="182880"/>
                </a:cubicBezTo>
                <a:cubicBezTo>
                  <a:pt x="1725587" y="178063"/>
                  <a:pt x="1740977" y="171042"/>
                  <a:pt x="1757239" y="166977"/>
                </a:cubicBezTo>
                <a:cubicBezTo>
                  <a:pt x="1767841" y="164327"/>
                  <a:pt x="1778577" y="162166"/>
                  <a:pt x="1789044" y="159026"/>
                </a:cubicBezTo>
                <a:cubicBezTo>
                  <a:pt x="1805100" y="154209"/>
                  <a:pt x="1836752" y="143123"/>
                  <a:pt x="1836752" y="143123"/>
                </a:cubicBezTo>
                <a:cubicBezTo>
                  <a:pt x="1844703" y="137822"/>
                  <a:pt x="1852058" y="131494"/>
                  <a:pt x="1860605" y="127220"/>
                </a:cubicBezTo>
                <a:cubicBezTo>
                  <a:pt x="1926457" y="94293"/>
                  <a:pt x="1839937" y="148949"/>
                  <a:pt x="1908313" y="103367"/>
                </a:cubicBezTo>
                <a:cubicBezTo>
                  <a:pt x="1934416" y="68562"/>
                  <a:pt x="1941538" y="80932"/>
                  <a:pt x="1924216" y="6361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041127" y="3457777"/>
            <a:ext cx="1820849" cy="199823"/>
          </a:xfrm>
          <a:custGeom>
            <a:avLst/>
            <a:gdLst>
              <a:gd name="connsiteX0" fmla="*/ 0 w 1820849"/>
              <a:gd name="connsiteY0" fmla="*/ 80553 h 199823"/>
              <a:gd name="connsiteX1" fmla="*/ 0 w 1820849"/>
              <a:gd name="connsiteY1" fmla="*/ 80553 h 199823"/>
              <a:gd name="connsiteX2" fmla="*/ 55659 w 1820849"/>
              <a:gd name="connsiteY2" fmla="*/ 128261 h 199823"/>
              <a:gd name="connsiteX3" fmla="*/ 135172 w 1820849"/>
              <a:gd name="connsiteY3" fmla="*/ 144164 h 199823"/>
              <a:gd name="connsiteX4" fmla="*/ 445273 w 1820849"/>
              <a:gd name="connsiteY4" fmla="*/ 168018 h 199823"/>
              <a:gd name="connsiteX5" fmla="*/ 580445 w 1820849"/>
              <a:gd name="connsiteY5" fmla="*/ 183920 h 199823"/>
              <a:gd name="connsiteX6" fmla="*/ 699715 w 1820849"/>
              <a:gd name="connsiteY6" fmla="*/ 199823 h 199823"/>
              <a:gd name="connsiteX7" fmla="*/ 1264257 w 1820849"/>
              <a:gd name="connsiteY7" fmla="*/ 191872 h 199823"/>
              <a:gd name="connsiteX8" fmla="*/ 1343770 w 1820849"/>
              <a:gd name="connsiteY8" fmla="*/ 168018 h 199823"/>
              <a:gd name="connsiteX9" fmla="*/ 1415332 w 1820849"/>
              <a:gd name="connsiteY9" fmla="*/ 160066 h 199823"/>
              <a:gd name="connsiteX10" fmla="*/ 1447137 w 1820849"/>
              <a:gd name="connsiteY10" fmla="*/ 152115 h 199823"/>
              <a:gd name="connsiteX11" fmla="*/ 1518699 w 1820849"/>
              <a:gd name="connsiteY11" fmla="*/ 128261 h 199823"/>
              <a:gd name="connsiteX12" fmla="*/ 1598212 w 1820849"/>
              <a:gd name="connsiteY12" fmla="*/ 112359 h 199823"/>
              <a:gd name="connsiteX13" fmla="*/ 1677725 w 1820849"/>
              <a:gd name="connsiteY13" fmla="*/ 72602 h 199823"/>
              <a:gd name="connsiteX14" fmla="*/ 1725433 w 1820849"/>
              <a:gd name="connsiteY14" fmla="*/ 32846 h 199823"/>
              <a:gd name="connsiteX15" fmla="*/ 1757238 w 1820849"/>
              <a:gd name="connsiteY15" fmla="*/ 24894 h 199823"/>
              <a:gd name="connsiteX16" fmla="*/ 1804946 w 1820849"/>
              <a:gd name="connsiteY16" fmla="*/ 1040 h 199823"/>
              <a:gd name="connsiteX17" fmla="*/ 1820849 w 1820849"/>
              <a:gd name="connsiteY17" fmla="*/ 1040 h 1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20849" h="199823">
                <a:moveTo>
                  <a:pt x="0" y="80553"/>
                </a:moveTo>
                <a:lnTo>
                  <a:pt x="0" y="80553"/>
                </a:lnTo>
                <a:cubicBezTo>
                  <a:pt x="18553" y="96456"/>
                  <a:pt x="35044" y="115142"/>
                  <a:pt x="55659" y="128261"/>
                </a:cubicBezTo>
                <a:cubicBezTo>
                  <a:pt x="64108" y="133638"/>
                  <a:pt x="134216" y="143985"/>
                  <a:pt x="135172" y="144164"/>
                </a:cubicBezTo>
                <a:cubicBezTo>
                  <a:pt x="302757" y="175585"/>
                  <a:pt x="151659" y="157892"/>
                  <a:pt x="445273" y="168018"/>
                </a:cubicBezTo>
                <a:cubicBezTo>
                  <a:pt x="549074" y="185318"/>
                  <a:pt x="427504" y="166273"/>
                  <a:pt x="580445" y="183920"/>
                </a:cubicBezTo>
                <a:cubicBezTo>
                  <a:pt x="620289" y="188517"/>
                  <a:pt x="659958" y="194522"/>
                  <a:pt x="699715" y="199823"/>
                </a:cubicBezTo>
                <a:lnTo>
                  <a:pt x="1264257" y="191872"/>
                </a:lnTo>
                <a:cubicBezTo>
                  <a:pt x="1284821" y="191324"/>
                  <a:pt x="1327882" y="169783"/>
                  <a:pt x="1343770" y="168018"/>
                </a:cubicBezTo>
                <a:lnTo>
                  <a:pt x="1415332" y="160066"/>
                </a:lnTo>
                <a:cubicBezTo>
                  <a:pt x="1425934" y="157416"/>
                  <a:pt x="1436692" y="155329"/>
                  <a:pt x="1447137" y="152115"/>
                </a:cubicBezTo>
                <a:cubicBezTo>
                  <a:pt x="1471169" y="144720"/>
                  <a:pt x="1494043" y="133192"/>
                  <a:pt x="1518699" y="128261"/>
                </a:cubicBezTo>
                <a:lnTo>
                  <a:pt x="1598212" y="112359"/>
                </a:lnTo>
                <a:cubicBezTo>
                  <a:pt x="1655013" y="74491"/>
                  <a:pt x="1627378" y="85188"/>
                  <a:pt x="1677725" y="72602"/>
                </a:cubicBezTo>
                <a:cubicBezTo>
                  <a:pt x="1692055" y="58272"/>
                  <a:pt x="1706059" y="41149"/>
                  <a:pt x="1725433" y="32846"/>
                </a:cubicBezTo>
                <a:cubicBezTo>
                  <a:pt x="1735477" y="28541"/>
                  <a:pt x="1746636" y="27545"/>
                  <a:pt x="1757238" y="24894"/>
                </a:cubicBezTo>
                <a:cubicBezTo>
                  <a:pt x="1777340" y="11493"/>
                  <a:pt x="1781434" y="5743"/>
                  <a:pt x="1804946" y="1040"/>
                </a:cubicBezTo>
                <a:cubicBezTo>
                  <a:pt x="1810144" y="0"/>
                  <a:pt x="1815548" y="1040"/>
                  <a:pt x="1820849" y="1040"/>
                </a:cubicBezTo>
              </a:path>
            </a:pathLst>
          </a:cu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15000" y="3611217"/>
            <a:ext cx="1319917" cy="198783"/>
          </a:xfrm>
          <a:custGeom>
            <a:avLst/>
            <a:gdLst>
              <a:gd name="connsiteX0" fmla="*/ 0 w 1319917"/>
              <a:gd name="connsiteY0" fmla="*/ 174929 h 198783"/>
              <a:gd name="connsiteX1" fmla="*/ 0 w 1319917"/>
              <a:gd name="connsiteY1" fmla="*/ 174929 h 198783"/>
              <a:gd name="connsiteX2" fmla="*/ 182880 w 1319917"/>
              <a:gd name="connsiteY2" fmla="*/ 198783 h 198783"/>
              <a:gd name="connsiteX3" fmla="*/ 365760 w 1319917"/>
              <a:gd name="connsiteY3" fmla="*/ 190831 h 198783"/>
              <a:gd name="connsiteX4" fmla="*/ 405517 w 1319917"/>
              <a:gd name="connsiteY4" fmla="*/ 182880 h 198783"/>
              <a:gd name="connsiteX5" fmla="*/ 492981 w 1319917"/>
              <a:gd name="connsiteY5" fmla="*/ 174929 h 198783"/>
              <a:gd name="connsiteX6" fmla="*/ 564543 w 1319917"/>
              <a:gd name="connsiteY6" fmla="*/ 166977 h 198783"/>
              <a:gd name="connsiteX7" fmla="*/ 659959 w 1319917"/>
              <a:gd name="connsiteY7" fmla="*/ 151075 h 198783"/>
              <a:gd name="connsiteX8" fmla="*/ 842839 w 1319917"/>
              <a:gd name="connsiteY8" fmla="*/ 143124 h 198783"/>
              <a:gd name="connsiteX9" fmla="*/ 898498 w 1319917"/>
              <a:gd name="connsiteY9" fmla="*/ 135172 h 198783"/>
              <a:gd name="connsiteX10" fmla="*/ 946206 w 1319917"/>
              <a:gd name="connsiteY10" fmla="*/ 119270 h 198783"/>
              <a:gd name="connsiteX11" fmla="*/ 978011 w 1319917"/>
              <a:gd name="connsiteY11" fmla="*/ 111318 h 198783"/>
              <a:gd name="connsiteX12" fmla="*/ 1025719 w 1319917"/>
              <a:gd name="connsiteY12" fmla="*/ 95416 h 198783"/>
              <a:gd name="connsiteX13" fmla="*/ 1097280 w 1319917"/>
              <a:gd name="connsiteY13" fmla="*/ 87464 h 198783"/>
              <a:gd name="connsiteX14" fmla="*/ 1144988 w 1319917"/>
              <a:gd name="connsiteY14" fmla="*/ 71562 h 198783"/>
              <a:gd name="connsiteX15" fmla="*/ 1160891 w 1319917"/>
              <a:gd name="connsiteY15" fmla="*/ 47708 h 198783"/>
              <a:gd name="connsiteX16" fmla="*/ 1248355 w 1319917"/>
              <a:gd name="connsiteY16" fmla="*/ 23854 h 198783"/>
              <a:gd name="connsiteX17" fmla="*/ 1304014 w 1319917"/>
              <a:gd name="connsiteY17" fmla="*/ 7951 h 198783"/>
              <a:gd name="connsiteX18" fmla="*/ 1319917 w 1319917"/>
              <a:gd name="connsiteY18" fmla="*/ 0 h 19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9917" h="198783">
                <a:moveTo>
                  <a:pt x="0" y="174929"/>
                </a:moveTo>
                <a:lnTo>
                  <a:pt x="0" y="174929"/>
                </a:lnTo>
                <a:lnTo>
                  <a:pt x="182880" y="198783"/>
                </a:lnTo>
                <a:cubicBezTo>
                  <a:pt x="243840" y="196132"/>
                  <a:pt x="304897" y="195178"/>
                  <a:pt x="365760" y="190831"/>
                </a:cubicBezTo>
                <a:cubicBezTo>
                  <a:pt x="379240" y="189868"/>
                  <a:pt x="392107" y="184556"/>
                  <a:pt x="405517" y="182880"/>
                </a:cubicBezTo>
                <a:cubicBezTo>
                  <a:pt x="434566" y="179249"/>
                  <a:pt x="463851" y="177842"/>
                  <a:pt x="492981" y="174929"/>
                </a:cubicBezTo>
                <a:cubicBezTo>
                  <a:pt x="516863" y="172541"/>
                  <a:pt x="540783" y="170371"/>
                  <a:pt x="564543" y="166977"/>
                </a:cubicBezTo>
                <a:cubicBezTo>
                  <a:pt x="596463" y="162417"/>
                  <a:pt x="627745" y="152476"/>
                  <a:pt x="659959" y="151075"/>
                </a:cubicBezTo>
                <a:lnTo>
                  <a:pt x="842839" y="143124"/>
                </a:lnTo>
                <a:cubicBezTo>
                  <a:pt x="861392" y="140473"/>
                  <a:pt x="880237" y="139386"/>
                  <a:pt x="898498" y="135172"/>
                </a:cubicBezTo>
                <a:cubicBezTo>
                  <a:pt x="914832" y="131403"/>
                  <a:pt x="929944" y="123336"/>
                  <a:pt x="946206" y="119270"/>
                </a:cubicBezTo>
                <a:cubicBezTo>
                  <a:pt x="956808" y="116619"/>
                  <a:pt x="967544" y="114458"/>
                  <a:pt x="978011" y="111318"/>
                </a:cubicBezTo>
                <a:cubicBezTo>
                  <a:pt x="994067" y="106501"/>
                  <a:pt x="1009059" y="97267"/>
                  <a:pt x="1025719" y="95416"/>
                </a:cubicBezTo>
                <a:lnTo>
                  <a:pt x="1097280" y="87464"/>
                </a:lnTo>
                <a:cubicBezTo>
                  <a:pt x="1113183" y="82163"/>
                  <a:pt x="1135690" y="85509"/>
                  <a:pt x="1144988" y="71562"/>
                </a:cubicBezTo>
                <a:cubicBezTo>
                  <a:pt x="1150289" y="63611"/>
                  <a:pt x="1152787" y="52773"/>
                  <a:pt x="1160891" y="47708"/>
                </a:cubicBezTo>
                <a:cubicBezTo>
                  <a:pt x="1181436" y="34868"/>
                  <a:pt x="1224397" y="29178"/>
                  <a:pt x="1248355" y="23854"/>
                </a:cubicBezTo>
                <a:cubicBezTo>
                  <a:pt x="1265327" y="20083"/>
                  <a:pt x="1287406" y="14594"/>
                  <a:pt x="1304014" y="7951"/>
                </a:cubicBezTo>
                <a:cubicBezTo>
                  <a:pt x="1309517" y="5750"/>
                  <a:pt x="1314616" y="2650"/>
                  <a:pt x="1319917" y="0"/>
                </a:cubicBez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48400" y="3048000"/>
            <a:ext cx="2590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ট্রান্সফর্মার উচ্চ বিভবকে নিম্ন বিভবে রুপান্তর 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Connect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3108434"/>
            <a:ext cx="46482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419600" y="4800600"/>
            <a:ext cx="1143000" cy="859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47800" y="3124200"/>
            <a:ext cx="2590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উচ্চ বিভবকে আবার নিম্ন বিভবে রুপান্তর 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7" grpId="1" animBg="1"/>
      <p:bldP spid="25" grpId="0" animBg="1"/>
      <p:bldP spid="26" grpId="0" animBg="1"/>
      <p:bldP spid="27" grpId="0" animBg="1"/>
      <p:bldP spid="28" grpId="0" animBg="1"/>
      <p:bldP spid="28" grpId="1" animBg="1"/>
      <p:bldP spid="1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815845" y="2875489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821753" y="3301314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826235" y="3716687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2826235" y="4142629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757" y="4555850"/>
            <a:ext cx="2239239" cy="1269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145920" y="2870796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140012" y="3296621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135530" y="3711994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135530" y="4137936"/>
            <a:ext cx="808761" cy="30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35530" y="4551157"/>
            <a:ext cx="2239239" cy="1269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9" name="Picture 108" descr="Core.png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8864" y="2837584"/>
            <a:ext cx="2239239" cy="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818952" y="3078822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818952" y="3494195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818951" y="3920137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818950" y="4357398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24897" y="2837584"/>
            <a:ext cx="2239239" cy="12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5135287" y="3078822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5135287" y="3494195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5135288" y="3920137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5135289" y="4357398"/>
            <a:ext cx="80876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971800" y="533400"/>
            <a:ext cx="314541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ট্রান্সফর্মারের মূলনীতি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05400" y="1295400"/>
            <a:ext cx="3073966" cy="1066800"/>
            <a:chOff x="5105400" y="1295400"/>
            <a:chExt cx="3073966" cy="1066800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5105400" y="1828800"/>
              <a:ext cx="9144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019800" y="1295400"/>
              <a:ext cx="2159566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কাঁচা লোহার মজ্জা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95757" y="2875489"/>
            <a:ext cx="2239239" cy="1807302"/>
            <a:chOff x="1395757" y="2875489"/>
            <a:chExt cx="2239239" cy="1807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15845" y="287548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21753" y="330131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3716687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 flipV="1">
              <a:off x="2826235" y="4142629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5757" y="4555850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6" name="Picture 75" descr="Core.png" hidden="1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603983" y="1758830"/>
            <a:ext cx="3244674" cy="365137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135530" y="2870796"/>
            <a:ext cx="2239239" cy="1807302"/>
            <a:chOff x="5135530" y="2870796"/>
            <a:chExt cx="2239239" cy="180730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45920" y="287079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40012" y="3296621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35530" y="3711994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5135530" y="4137936"/>
              <a:ext cx="808761" cy="30853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135530" y="4551157"/>
              <a:ext cx="2239239" cy="12694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Core.png"/>
          <p:cNvPicPr>
            <a:picLocks noChangeAspect="1"/>
          </p:cNvPicPr>
          <p:nvPr/>
        </p:nvPicPr>
        <p:blipFill>
          <a:blip r:embed="rId7" cstate="print"/>
          <a:srcRect t="15710" r="17709"/>
          <a:stretch>
            <a:fillRect/>
          </a:stretch>
        </p:blipFill>
        <p:spPr>
          <a:xfrm>
            <a:off x="2756383" y="1911230"/>
            <a:ext cx="3244674" cy="3651370"/>
          </a:xfrm>
          <a:prstGeom prst="rect">
            <a:avLst/>
          </a:prstGeom>
        </p:spPr>
      </p:pic>
      <p:grpSp>
        <p:nvGrpSpPr>
          <p:cNvPr id="30" name="Group 41"/>
          <p:cNvGrpSpPr/>
          <p:nvPr/>
        </p:nvGrpSpPr>
        <p:grpSpPr>
          <a:xfrm>
            <a:off x="3418868" y="3181821"/>
            <a:ext cx="437202" cy="351522"/>
            <a:chOff x="4689231" y="2362200"/>
            <a:chExt cx="437202" cy="351522"/>
          </a:xfrm>
        </p:grpSpPr>
        <p:sp>
          <p:nvSpPr>
            <p:cNvPr id="31" name="Oval 3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3418868" y="3579811"/>
            <a:ext cx="437202" cy="351522"/>
            <a:chOff x="4689231" y="2362200"/>
            <a:chExt cx="437202" cy="351522"/>
          </a:xfrm>
        </p:grpSpPr>
        <p:sp>
          <p:nvSpPr>
            <p:cNvPr id="35" name="Oval 3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49"/>
          <p:cNvGrpSpPr/>
          <p:nvPr/>
        </p:nvGrpSpPr>
        <p:grpSpPr>
          <a:xfrm>
            <a:off x="3418868" y="4023136"/>
            <a:ext cx="437202" cy="351522"/>
            <a:chOff x="4689231" y="2362200"/>
            <a:chExt cx="437202" cy="351522"/>
          </a:xfrm>
        </p:grpSpPr>
        <p:sp>
          <p:nvSpPr>
            <p:cNvPr id="39" name="Oval 3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53"/>
          <p:cNvGrpSpPr/>
          <p:nvPr/>
        </p:nvGrpSpPr>
        <p:grpSpPr>
          <a:xfrm>
            <a:off x="3418868" y="4449078"/>
            <a:ext cx="437202" cy="351522"/>
            <a:chOff x="4689231" y="2362200"/>
            <a:chExt cx="437202" cy="351522"/>
          </a:xfrm>
        </p:grpSpPr>
        <p:sp>
          <p:nvSpPr>
            <p:cNvPr id="43" name="Oval 42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57"/>
          <p:cNvGrpSpPr/>
          <p:nvPr/>
        </p:nvGrpSpPr>
        <p:grpSpPr>
          <a:xfrm flipH="1">
            <a:off x="2589210" y="2953081"/>
            <a:ext cx="437202" cy="351522"/>
            <a:chOff x="4689231" y="2362200"/>
            <a:chExt cx="437202" cy="351522"/>
          </a:xfrm>
        </p:grpSpPr>
        <p:sp>
          <p:nvSpPr>
            <p:cNvPr id="47" name="Oval 46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61"/>
          <p:cNvGrpSpPr/>
          <p:nvPr/>
        </p:nvGrpSpPr>
        <p:grpSpPr>
          <a:xfrm flipH="1">
            <a:off x="2588326" y="3373448"/>
            <a:ext cx="437202" cy="351522"/>
            <a:chOff x="4689231" y="2362200"/>
            <a:chExt cx="437202" cy="351522"/>
          </a:xfrm>
        </p:grpSpPr>
        <p:sp>
          <p:nvSpPr>
            <p:cNvPr id="51" name="Oval 50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66"/>
          <p:cNvGrpSpPr/>
          <p:nvPr/>
        </p:nvGrpSpPr>
        <p:grpSpPr>
          <a:xfrm flipH="1">
            <a:off x="2572847" y="3785935"/>
            <a:ext cx="437202" cy="351522"/>
            <a:chOff x="4689231" y="2362200"/>
            <a:chExt cx="437202" cy="351522"/>
          </a:xfrm>
        </p:grpSpPr>
        <p:sp>
          <p:nvSpPr>
            <p:cNvPr id="55" name="Oval 54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77"/>
          <p:cNvGrpSpPr/>
          <p:nvPr/>
        </p:nvGrpSpPr>
        <p:grpSpPr>
          <a:xfrm flipH="1">
            <a:off x="2589877" y="4168295"/>
            <a:ext cx="437202" cy="351522"/>
            <a:chOff x="4689231" y="2362200"/>
            <a:chExt cx="437202" cy="351522"/>
          </a:xfrm>
        </p:grpSpPr>
        <p:sp>
          <p:nvSpPr>
            <p:cNvPr id="59" name="Oval 58"/>
            <p:cNvSpPr/>
            <p:nvPr/>
          </p:nvSpPr>
          <p:spPr>
            <a:xfrm>
              <a:off x="4724400" y="2362200"/>
              <a:ext cx="351522" cy="351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39544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flipV="1">
              <a:off x="4689231" y="2507359"/>
              <a:ext cx="86889" cy="57926"/>
            </a:xfrm>
            <a:custGeom>
              <a:avLst/>
              <a:gdLst>
                <a:gd name="connsiteX0" fmla="*/ 0 w 86889"/>
                <a:gd name="connsiteY0" fmla="*/ 4138 h 57926"/>
                <a:gd name="connsiteX1" fmla="*/ 37238 w 86889"/>
                <a:gd name="connsiteY1" fmla="*/ 57926 h 57926"/>
                <a:gd name="connsiteX2" fmla="*/ 86889 w 86889"/>
                <a:gd name="connsiteY2" fmla="*/ 0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889" h="57926">
                  <a:moveTo>
                    <a:pt x="0" y="4138"/>
                  </a:moveTo>
                  <a:lnTo>
                    <a:pt x="37238" y="57926"/>
                  </a:lnTo>
                  <a:lnTo>
                    <a:pt x="86889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3209264" y="2309035"/>
            <a:ext cx="2362200" cy="28956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/>
          <p:cNvSpPr/>
          <p:nvPr/>
        </p:nvSpPr>
        <p:spPr>
          <a:xfrm rot="5400000">
            <a:off x="3581400" y="2231066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>
            <a:off x="3134833" y="47244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flipV="1">
            <a:off x="5497033" y="2667000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5400000" flipV="1">
            <a:off x="5029200" y="5116033"/>
            <a:ext cx="1524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2"/>
          <p:cNvGrpSpPr/>
          <p:nvPr/>
        </p:nvGrpSpPr>
        <p:grpSpPr>
          <a:xfrm>
            <a:off x="1398864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grpSp>
        <p:nvGrpSpPr>
          <p:cNvPr id="108" name="Group 86"/>
          <p:cNvGrpSpPr/>
          <p:nvPr/>
        </p:nvGrpSpPr>
        <p:grpSpPr>
          <a:xfrm flipH="1">
            <a:off x="5124897" y="2837584"/>
            <a:ext cx="2239239" cy="1828344"/>
            <a:chOff x="1399311" y="2362200"/>
            <a:chExt cx="2239239" cy="1828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9311" y="2362200"/>
              <a:ext cx="2239239" cy="12694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2603438"/>
              <a:ext cx="808761" cy="30853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9" y="3018811"/>
              <a:ext cx="808761" cy="30853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8" y="3444753"/>
              <a:ext cx="808761" cy="30853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2819397" y="3882014"/>
              <a:ext cx="808761" cy="308530"/>
            </a:xfrm>
            <a:prstGeom prst="rect">
              <a:avLst/>
            </a:prstGeom>
          </p:spPr>
        </p:pic>
      </p:grpSp>
      <p:sp>
        <p:nvSpPr>
          <p:cNvPr id="114" name="Right Arrow 113"/>
          <p:cNvSpPr/>
          <p:nvPr/>
        </p:nvSpPr>
        <p:spPr>
          <a:xfrm>
            <a:off x="1434060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1000094">
            <a:off x="2801695" y="3085216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 flipH="1">
            <a:off x="2574381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 rot="1000094">
            <a:off x="2784732" y="3499114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1000094">
            <a:off x="2784731" y="391211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1000094">
            <a:off x="2781659" y="4345274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/>
          <p:cNvSpPr/>
          <p:nvPr/>
        </p:nvSpPr>
        <p:spPr>
          <a:xfrm>
            <a:off x="5324562" y="2845565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/>
          <p:cNvSpPr/>
          <p:nvPr/>
        </p:nvSpPr>
        <p:spPr>
          <a:xfrm rot="20599906" flipV="1">
            <a:off x="5184909" y="3255249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/>
          <p:cNvSpPr/>
          <p:nvPr/>
        </p:nvSpPr>
        <p:spPr>
          <a:xfrm flipH="1">
            <a:off x="6934200" y="4563791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 rot="20599906" flipV="1">
            <a:off x="5167946" y="3669147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20599906" flipV="1">
            <a:off x="5167945" y="4082148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20599906" flipV="1">
            <a:off x="5164873" y="4515307"/>
            <a:ext cx="228600" cy="126941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447800" y="3045370"/>
            <a:ext cx="162906" cy="1389996"/>
            <a:chOff x="1447800" y="714702"/>
            <a:chExt cx="162906" cy="138999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524000" y="762000"/>
              <a:ext cx="0" cy="129540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1447800" y="71470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458306" y="1952298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09298" y="3429000"/>
            <a:ext cx="130035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বিদ্যুৎ 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09600" y="914400"/>
            <a:ext cx="5067413" cy="1828800"/>
            <a:chOff x="457200" y="762000"/>
            <a:chExt cx="5067413" cy="1828800"/>
          </a:xfrm>
        </p:grpSpPr>
        <p:cxnSp>
          <p:nvCxnSpPr>
            <p:cNvPr id="94" name="Straight Arrow Connector 93"/>
            <p:cNvCxnSpPr>
              <a:stCxn id="90" idx="2"/>
            </p:cNvCxnSpPr>
            <p:nvPr/>
          </p:nvCxnSpPr>
          <p:spPr>
            <a:xfrm flipH="1">
              <a:off x="2971800" y="1285220"/>
              <a:ext cx="19107" cy="13055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457200" y="762000"/>
              <a:ext cx="5067413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এই কুণ্ডলীতে বিদ্যুৎ প্রবাহের ফলে কী ঘটবে?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57200" y="914400"/>
            <a:ext cx="529343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কুণ্ডলীর চারদিকে তাড়িত চুম্বকক্ষেত্র উৎপন্ন 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914400" y="914400"/>
            <a:ext cx="7348487" cy="1981200"/>
            <a:chOff x="457200" y="762000"/>
            <a:chExt cx="7348487" cy="1981200"/>
          </a:xfrm>
        </p:grpSpPr>
        <p:cxnSp>
          <p:nvCxnSpPr>
            <p:cNvPr id="98" name="Straight Arrow Connector 97"/>
            <p:cNvCxnSpPr>
              <a:stCxn id="101" idx="2"/>
            </p:cNvCxnSpPr>
            <p:nvPr/>
          </p:nvCxnSpPr>
          <p:spPr>
            <a:xfrm>
              <a:off x="4131444" y="1285220"/>
              <a:ext cx="1126356" cy="14579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457200" y="762000"/>
              <a:ext cx="7348487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উৎপন্ন তাড়িত চুম্বকক্ষেত্র এই কুণ্ডলীতে কী ধরনের প্রভাব ফেলবে 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5410200" y="914400"/>
            <a:ext cx="331052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কাঁচা লোহায় চুম্বক উৎপন্ন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36520" y="1471116"/>
            <a:ext cx="707918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চৌম্বক বলরেখা কুণ্ডলীতে আবিষ্ট তড়িতচালক শক্তি উৎপন্ন করে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68216" y="2133600"/>
            <a:ext cx="26516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তড়িৎ প্রবাহ আবিষ্ট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3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833 0.02222 " pathEditMode="relative" ptsTypes="AA">
                                      <p:cBhvr>
                                        <p:cTn id="4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5 0.02222 " pathEditMode="relative" ptsTypes="AA">
                                      <p:cBhvr>
                                        <p:cTn id="4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4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6667 -0.00301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122 0.3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5833 3.7037E-7 " pathEditMode="relative" ptsTypes="AA">
                                      <p:cBhvr>
                                        <p:cTn id="1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4.72222E-6 -0.31111 " pathEditMode="relative" ptsTypes="AA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44444E-6 L 0.1875 -4.44444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22 0.00162 L 0.05504 -0.0268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2.96296E-6 L 0.06407 -0.02199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0.00324 L 0.05573 -0.0233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0.0007 L 0.05503 -0.0224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3333 0 " pathEditMode="relative" ptsTypes="AA">
                                      <p:cBhvr>
                                        <p:cTn id="1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 animBg="1"/>
      <p:bldP spid="87" grpId="1" animBg="1"/>
      <p:bldP spid="92" grpId="0" animBg="1"/>
      <p:bldP spid="92" grpId="1" animBg="1"/>
      <p:bldP spid="93" grpId="0" animBg="1"/>
      <p:bldP spid="93" grpId="1" animBg="1"/>
      <p:bldP spid="99" grpId="0" animBg="1"/>
      <p:bldP spid="99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80" grpId="0" animBg="1"/>
      <p:bldP spid="96" grpId="0" animBg="1"/>
      <p:bldP spid="139" grpId="0" animBg="1"/>
      <p:bldP spid="91" grpId="0" animBg="1"/>
      <p:bldP spid="102" grpId="0" animBg="1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760</Words>
  <Application>Microsoft Office PowerPoint</Application>
  <PresentationFormat>On-screen Show (4:3)</PresentationFormat>
  <Paragraphs>145</Paragraphs>
  <Slides>20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1_Office Theme</vt:lpstr>
      <vt:lpstr>2_Office Theme</vt:lpstr>
      <vt:lpstr>3_Office Theme</vt:lpstr>
      <vt:lpstr>6_Office Theme</vt:lpstr>
      <vt:lpstr>7_Office Theme</vt:lpstr>
      <vt:lpstr>8_Office Theme</vt:lpstr>
      <vt:lpstr>Apex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Jamal</cp:lastModifiedBy>
  <cp:revision>275</cp:revision>
  <dcterms:created xsi:type="dcterms:W3CDTF">2014-07-27T07:04:35Z</dcterms:created>
  <dcterms:modified xsi:type="dcterms:W3CDTF">2020-07-10T15:15:14Z</dcterms:modified>
</cp:coreProperties>
</file>