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71" r:id="rId13"/>
    <p:sldId id="266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E96BC4-1928-400E-8C69-51B08CE68643}" type="datetimeFigureOut">
              <a:rPr lang="en-US" smtClean="0"/>
              <a:pPr/>
              <a:t>7/11/2020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3A52B6-CEA5-4352-BADA-BC0623FCE8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96BC4-1928-400E-8C69-51B08CE68643}" type="datetimeFigureOut">
              <a:rPr lang="en-US" smtClean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A52B6-CEA5-4352-BADA-BC0623FCE8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96BC4-1928-400E-8C69-51B08CE68643}" type="datetimeFigureOut">
              <a:rPr lang="en-US" smtClean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A52B6-CEA5-4352-BADA-BC0623FCE8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96BC4-1928-400E-8C69-51B08CE68643}" type="datetimeFigureOut">
              <a:rPr lang="en-US" smtClean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A52B6-CEA5-4352-BADA-BC0623FCE8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96BC4-1928-400E-8C69-51B08CE68643}" type="datetimeFigureOut">
              <a:rPr lang="en-US" smtClean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A52B6-CEA5-4352-BADA-BC0623FCE8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96BC4-1928-400E-8C69-51B08CE68643}" type="datetimeFigureOut">
              <a:rPr lang="en-US" smtClean="0"/>
              <a:pPr/>
              <a:t>7/11/2020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A52B6-CEA5-4352-BADA-BC0623FCE8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96BC4-1928-400E-8C69-51B08CE68643}" type="datetimeFigureOut">
              <a:rPr lang="en-US" smtClean="0"/>
              <a:pPr/>
              <a:t>7/11/2020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A52B6-CEA5-4352-BADA-BC0623FCE8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96BC4-1928-400E-8C69-51B08CE68643}" type="datetimeFigureOut">
              <a:rPr lang="en-US" smtClean="0"/>
              <a:pPr/>
              <a:t>7/11/2020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A52B6-CEA5-4352-BADA-BC0623FCE8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96BC4-1928-400E-8C69-51B08CE68643}" type="datetimeFigureOut">
              <a:rPr lang="en-US" smtClean="0"/>
              <a:pPr/>
              <a:t>7/11/2020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A52B6-CEA5-4352-BADA-BC0623FCE8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6E96BC4-1928-400E-8C69-51B08CE68643}" type="datetimeFigureOut">
              <a:rPr lang="en-US" smtClean="0"/>
              <a:pPr/>
              <a:t>7/11/2020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A52B6-CEA5-4352-BADA-BC0623FCE8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E96BC4-1928-400E-8C69-51B08CE68643}" type="datetimeFigureOut">
              <a:rPr lang="en-US" smtClean="0"/>
              <a:pPr/>
              <a:t>7/11/2020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3A52B6-CEA5-4352-BADA-BC0623FCE8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6E96BC4-1928-400E-8C69-51B08CE68643}" type="datetimeFigureOut">
              <a:rPr lang="en-US" smtClean="0"/>
              <a:pPr/>
              <a:t>7/11/2020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03A52B6-CEA5-4352-BADA-BC0623FCE8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228600" y="76200"/>
            <a:ext cx="8610600" cy="2362200"/>
          </a:xfrm>
          <a:prstGeom prst="ribbon2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667000"/>
            <a:ext cx="8458200" cy="3810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819400"/>
            <a:ext cx="8153400" cy="3581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81000" y="1600200"/>
            <a:ext cx="8458200" cy="5257800"/>
          </a:xfrm>
          <a:prstGeom prst="horizontalScroll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০১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উদ্ধৃত্ত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৫,০০০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জমার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উদ্ধৃত্ত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৩,০০০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০২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চেক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২,০০০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০৪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দেনাদার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চেক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৬,০০০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টকা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০৬অফিসের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পি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এস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৫,০০০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টকা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০৮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পুরাতন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আসবাবপত্র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৯,০০০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১২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রাজীবের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চেক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৭,০০০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১৫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ব্যক্তিগত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প্রয়োজনে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২,০০০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টকা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২০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৫,০০০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টকা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২৩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মেহজাবিনের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৩,০০০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২৫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আনোয়ারকে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নগদে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পরিশোধ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৩,০০০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টকা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২৮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মঞ্জুর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করলো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৩০০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৩০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চার্জ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ধার্য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করলো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২০০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সমহের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দুইঘরা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0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605135"/>
            <a:ext cx="83058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চৌধুরী</a:t>
            </a:r>
            <a:r>
              <a:rPr lang="en-US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সন্সের</a:t>
            </a:r>
            <a:r>
              <a:rPr lang="en-US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প্রতিষ্ঠানে</a:t>
            </a:r>
            <a:r>
              <a:rPr lang="en-US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২০১৭ </a:t>
            </a:r>
            <a:r>
              <a:rPr lang="en-US" sz="2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নিম্নরুপঃ</a:t>
            </a:r>
            <a:endParaRPr lang="en-US" sz="2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304800"/>
            <a:ext cx="32766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চৌধুরী</a:t>
            </a:r>
            <a:r>
              <a:rPr lang="en-US" sz="2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2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সন্সের</a:t>
            </a:r>
            <a:r>
              <a:rPr lang="en-US" sz="2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দুইঘরা</a:t>
            </a:r>
            <a:r>
              <a:rPr lang="en-US" sz="2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বই</a:t>
            </a:r>
            <a:endParaRPr lang="en-US" sz="2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14478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5200" y="1002268"/>
            <a:ext cx="14478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04802" y="1524000"/>
          <a:ext cx="8686798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142998"/>
                <a:gridCol w="457200"/>
                <a:gridCol w="381000"/>
                <a:gridCol w="685800"/>
                <a:gridCol w="838202"/>
                <a:gridCol w="762000"/>
                <a:gridCol w="1295400"/>
                <a:gridCol w="457198"/>
                <a:gridCol w="533400"/>
                <a:gridCol w="685800"/>
                <a:gridCol w="685800"/>
              </a:tblGrid>
              <a:tr h="31798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12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endParaRPr lang="en-US" sz="16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ভাঃ</a:t>
                      </a:r>
                      <a:r>
                        <a:rPr lang="en-US" sz="16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নং</a:t>
                      </a:r>
                      <a:endParaRPr lang="en-US" sz="16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en-US" sz="16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পৃঃ</a:t>
                      </a:r>
                      <a:endParaRPr lang="en-US" sz="16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sz="16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6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বাংক</a:t>
                      </a:r>
                      <a:r>
                        <a:rPr lang="en-US" sz="16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6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16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sz="16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ভাঃ</a:t>
                      </a:r>
                      <a:r>
                        <a:rPr lang="en-US" sz="16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নং</a:t>
                      </a:r>
                      <a:endParaRPr lang="en-US" sz="16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en-US" sz="16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পৃঃ</a:t>
                      </a:r>
                      <a:endParaRPr lang="en-US" sz="16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sz="16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6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16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6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89092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২০১৭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নভে-১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নভে-৪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নভে-৮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নভে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১২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নভে২০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নভে২৩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নভে২৮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ডিসে-১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2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2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 b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ব্যালেন্স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B/D</a:t>
                      </a:r>
                    </a:p>
                    <a:p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দেনাদার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1400" b="1" baseline="0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আসবাবপত্র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হিঃ</a:t>
                      </a:r>
                      <a:endParaRPr lang="en-US" sz="1400" b="1" baseline="0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1400" b="1" baseline="0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হিঃ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(ক)</a:t>
                      </a:r>
                    </a:p>
                    <a:p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মেহজাবিন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হিঃ</a:t>
                      </a:r>
                      <a:endParaRPr lang="en-US" sz="1400" b="1" baseline="0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সুদ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হিঃ</a:t>
                      </a:r>
                      <a:endParaRPr lang="en-US" sz="11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1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sz="11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sz="11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sz="1100" b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1600" b="1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ব্যালেন্স</a:t>
                      </a:r>
                      <a:r>
                        <a:rPr lang="en-US" sz="1600" b="1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B/D</a:t>
                      </a:r>
                      <a:endParaRPr lang="en-US" sz="16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1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sz="11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sz="11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sz="11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sz="11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1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sz="11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৯.০০০</a:t>
                      </a: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৩,০০০</a:t>
                      </a: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২২,০০০</a:t>
                      </a: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১৪,০০০</a:t>
                      </a:r>
                    </a:p>
                    <a:p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৩,০০০</a:t>
                      </a:r>
                      <a:endParaRPr lang="en-US" sz="14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৬,০০০</a:t>
                      </a:r>
                      <a:endParaRPr lang="en-US" sz="14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৭,০০০</a:t>
                      </a:r>
                      <a:endParaRPr lang="en-US" sz="14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৩০০</a:t>
                      </a:r>
                      <a:endParaRPr lang="en-US" sz="14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১৬,৩০০</a:t>
                      </a:r>
                      <a:endParaRPr lang="en-US" sz="14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7,100</a:t>
                      </a:r>
                    </a:p>
                    <a:p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২০১৭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নভে-২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নভে-৬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নভে-১৫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নভে২০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নভে২৫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নভে৩০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নভে৩০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অফিস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সরঞ্জাম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হিঃ</a:t>
                      </a:r>
                      <a:endParaRPr lang="en-US" sz="1400" b="1" baseline="0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উত্তোলন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হিঃ</a:t>
                      </a:r>
                      <a:endParaRPr lang="en-US" sz="1400" b="1" baseline="0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হিঃ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(ক)</a:t>
                      </a:r>
                    </a:p>
                    <a:p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আনোয়ার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হিঃ</a:t>
                      </a:r>
                      <a:endParaRPr lang="en-US" sz="1400" b="1" baseline="0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চার্জ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হিঃ</a:t>
                      </a:r>
                      <a:endParaRPr lang="en-US" sz="1400" b="1" baseline="0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baseline="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ব্যালেন্স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 C/D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5,000</a:t>
                      </a: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3,000</a:t>
                      </a:r>
                      <a:endParaRPr lang="en-US" sz="1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14,000</a:t>
                      </a: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22,000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২,০০০</a:t>
                      </a: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২,০০০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২০০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৭.১০০</a:t>
                      </a: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১৬,৩০০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3810000" y="39624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048000" y="39624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48000" y="42672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10000" y="43434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48000" y="4341812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10000" y="42672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229600" y="39624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467600" y="39624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543800" y="4341812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229600" y="4341812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229600" y="4265612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467600" y="4265612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143000" y="152400"/>
            <a:ext cx="7239000" cy="1447800"/>
          </a:xfrm>
          <a:prstGeom prst="horizontalScroll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57200" y="1676400"/>
            <a:ext cx="8305800" cy="4038600"/>
          </a:xfrm>
          <a:prstGeom prst="flowChartProces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রাফি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ব্রাদার্স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২০২০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সমূহের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দুইঘরা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মার্চ-০১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উদ্বৃত্ত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১৫,০০০টাকা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জমাতিরিক্ত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৪,৫০০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মার্চ-০২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৫,৫০০টাকা।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মার্চ-০৭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নগদে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৩,৫০০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চেকে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২,৫০০টাকা।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মার্চ-০৯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ফয়সালের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৪,৫০০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নগদে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৩,০০০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মার্চ-১১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মালিক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২,০০০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মার্চ-১৪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রায়হানকে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চেক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২,০০০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মার্চ-১৮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রাজুর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৫,৫০০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মার্চ-২২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শাকিলকে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৪,৫০০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২৬-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চার্জ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ধার্য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করল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৪০০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টকা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মার্চ-২৯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মঞ্জুর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করলো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৮০০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2743200" y="152400"/>
            <a:ext cx="4038600" cy="2286000"/>
          </a:xfrm>
          <a:prstGeom prst="flowChartProcess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download (3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23761"/>
            <a:ext cx="3886200" cy="21384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33800" y="15240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762000" y="2438400"/>
            <a:ext cx="8077200" cy="4419600"/>
          </a:xfrm>
          <a:prstGeom prst="horizontalScroll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16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1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কামরুল</a:t>
            </a:r>
            <a:r>
              <a:rPr lang="en-US" sz="1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1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ব্রাদার্স</a:t>
            </a:r>
            <a:r>
              <a:rPr lang="en-US" sz="1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1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খুচরা</a:t>
            </a:r>
            <a:r>
              <a:rPr lang="en-US" sz="1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পণ্যের</a:t>
            </a:r>
            <a:r>
              <a:rPr lang="en-US" sz="1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1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1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উক্ত</a:t>
            </a:r>
            <a:r>
              <a:rPr lang="en-US" sz="1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প্রতিষ্ঠানে</a:t>
            </a:r>
            <a:r>
              <a:rPr lang="en-US" sz="1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নিন্মোক্ত</a:t>
            </a:r>
            <a:r>
              <a:rPr lang="en-US" sz="1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1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1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২০২০ </a:t>
            </a:r>
            <a:r>
              <a:rPr lang="en-US" sz="1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1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1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মাসে</a:t>
            </a:r>
            <a:r>
              <a:rPr lang="en-US" sz="1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সংঘটিত</a:t>
            </a:r>
            <a:r>
              <a:rPr lang="en-US" sz="1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1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জুন-০১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হাতে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যথাক্রমে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৯,০০০টাকা ও ৭,০০০টকা।</a:t>
            </a:r>
          </a:p>
          <a:p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জুন-০২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চেক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৫,০০০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জুন-০৪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চেক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মারফত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৮,০০০টাকা।</a:t>
            </a:r>
          </a:p>
          <a:p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জুন-০৮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৪,০০০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জুন-১১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প্রাপ্য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বিলের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৩,৫০০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জুন-১৫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শাহিনের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পাওনা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চেক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৯,৫০০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জুন-১৮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মালিক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২,৫০০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জুন-২০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আসবাবপত্র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৩,৫০০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২,৫০০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চেক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।।</a:t>
            </a:r>
          </a:p>
          <a:p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জুন-২৬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মঞ্জর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করল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৮০০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জুন-৩০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চার্জ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ধার্য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করলো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৩৫০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দুইঘরা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বইতে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উদ্বৃ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জমার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1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1219200" y="533400"/>
            <a:ext cx="6324600" cy="5638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download (3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609600"/>
            <a:ext cx="6172200" cy="2514600"/>
          </a:xfrm>
          <a:prstGeom prst="rect">
            <a:avLst/>
          </a:prstGeom>
        </p:spPr>
      </p:pic>
      <p:pic>
        <p:nvPicPr>
          <p:cNvPr id="4" name="Picture 3" descr="download (3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3276600"/>
            <a:ext cx="3038475" cy="2895600"/>
          </a:xfrm>
          <a:prstGeom prst="rect">
            <a:avLst/>
          </a:prstGeom>
        </p:spPr>
      </p:pic>
      <p:pic>
        <p:nvPicPr>
          <p:cNvPr id="5" name="Picture 4" descr="images (2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3200400"/>
            <a:ext cx="3048000" cy="2895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9800" y="6096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সবাইকেধন্যবাদ</a:t>
            </a:r>
            <a:endParaRPr lang="en-US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676400" y="152400"/>
            <a:ext cx="6096000" cy="914400"/>
          </a:xfrm>
          <a:prstGeom prst="flowChartTerminator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/>
            <a:endParaRPr lang="en-US" sz="7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Data 2"/>
          <p:cNvSpPr/>
          <p:nvPr/>
        </p:nvSpPr>
        <p:spPr>
          <a:xfrm>
            <a:off x="4114800" y="1371600"/>
            <a:ext cx="4876800" cy="3352800"/>
          </a:xfrm>
          <a:prstGeom prst="flowChartInputOutput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মোঃ সুলতান আহমেদ</a:t>
            </a:r>
          </a:p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করল্যাছড়ি আর এস উচ্চ বিদ্যালয়</a:t>
            </a:r>
          </a:p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লংগদু ,রংগামাটি পার্বত্য জেলা।</a:t>
            </a:r>
            <a:endParaRPr lang="en-US" sz="2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304800" y="1371600"/>
            <a:ext cx="2971800" cy="3200400"/>
          </a:xfrm>
          <a:prstGeom prst="flowChartProcess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101620165_1082379552148060_4351661920869154816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447800"/>
            <a:ext cx="2819400" cy="2971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04800" y="381000"/>
            <a:ext cx="8534400" cy="2133600"/>
          </a:xfrm>
          <a:prstGeom prst="horizontalScroll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Data 2"/>
          <p:cNvSpPr/>
          <p:nvPr/>
        </p:nvSpPr>
        <p:spPr>
          <a:xfrm>
            <a:off x="4267200" y="2590800"/>
            <a:ext cx="4191000" cy="3505200"/>
          </a:xfrm>
          <a:prstGeom prst="flowChartInputOutput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নবম-দশম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অধ্যায়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সময়-40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মিঃ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667000"/>
            <a:ext cx="2912011" cy="336335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Flowchart: Process 5"/>
          <p:cNvSpPr/>
          <p:nvPr/>
        </p:nvSpPr>
        <p:spPr>
          <a:xfrm>
            <a:off x="304800" y="2743200"/>
            <a:ext cx="3657600" cy="35052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2590800" cy="25146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00400" y="381000"/>
            <a:ext cx="2667000" cy="24384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24600" y="381000"/>
            <a:ext cx="2667000" cy="24384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3581400"/>
            <a:ext cx="2667000" cy="24384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3505200"/>
            <a:ext cx="2667000" cy="24384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00800" y="3505200"/>
            <a:ext cx="2667000" cy="24384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images (2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57200"/>
            <a:ext cx="24384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images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599" y="457200"/>
            <a:ext cx="2514601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download (2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3581400"/>
            <a:ext cx="2514600" cy="2286000"/>
          </a:xfrm>
          <a:prstGeom prst="rect">
            <a:avLst/>
          </a:prstGeom>
        </p:spPr>
      </p:pic>
      <p:pic>
        <p:nvPicPr>
          <p:cNvPr id="11" name="Picture 10" descr="images (2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960" y="3657600"/>
            <a:ext cx="2504439" cy="2285999"/>
          </a:xfrm>
          <a:prstGeom prst="rect">
            <a:avLst/>
          </a:prstGeom>
        </p:spPr>
      </p:pic>
      <p:pic>
        <p:nvPicPr>
          <p:cNvPr id="13" name="Picture 12" descr="images (24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0" y="457200"/>
            <a:ext cx="2514601" cy="2286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81000" y="2971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endParaRPr lang="en-US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33800" y="2895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endParaRPr lang="en-US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1800" y="2895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endParaRPr lang="en-US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61076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বিশ্বজুরে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81400" y="6172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খোলা</a:t>
            </a:r>
            <a:endParaRPr lang="en-US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18" descr="images (25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76600" y="3581400"/>
            <a:ext cx="2514601" cy="2286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705600" y="6107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বাজারে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নগদে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endParaRPr lang="en-US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4" grpId="0"/>
      <p:bldP spid="15" grpId="0"/>
      <p:bldP spid="16" grpId="0"/>
      <p:bldP spid="17" grpId="0"/>
      <p:bldP spid="18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066800" y="533400"/>
            <a:ext cx="7162800" cy="1828800"/>
          </a:xfrm>
          <a:prstGeom prst="horizontalScroll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9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9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685800" y="2971800"/>
            <a:ext cx="8001000" cy="2971800"/>
          </a:xfrm>
          <a:prstGeom prst="flowChartProcess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8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ঘরা</a:t>
            </a:r>
            <a:r>
              <a:rPr lang="en-US" sz="8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8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8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1219200" y="609600"/>
            <a:ext cx="7162800" cy="1295400"/>
          </a:xfrm>
          <a:prstGeom prst="downArrow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228600" y="2133600"/>
            <a:ext cx="8763000" cy="4343400"/>
          </a:xfrm>
          <a:prstGeom prst="flowChartProcess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4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4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-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দুইঘরা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rgbClr val="7030A0"/>
                </a:solidFill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কন্টা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এন্টি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দুইঘরা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টানতে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b="1" dirty="0" smtClean="0">
              <a:solidFill>
                <a:srgbClr val="7030A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685800" y="152400"/>
            <a:ext cx="7848600" cy="1828800"/>
          </a:xfrm>
          <a:prstGeom prst="horizontalScroll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ঘরা</a:t>
            </a:r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2209800"/>
            <a:ext cx="8915400" cy="41148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প্রতিষ্ঠানে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পাশাপাশি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মাধ্যমেও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,ঐ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প্রতিষ্ঠানে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লিপিবদ্ধের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দুইঘরা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প্রন্তুত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ঘরা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অপেক্ষা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দুইঘরা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প্রচলিত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তথ্যবহুল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প্রদানের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পাশাপাশি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জমাকৃত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হ্রাস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উদ্ধৃত্তের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দুইঘরা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609600" y="381000"/>
            <a:ext cx="7924800" cy="1447800"/>
          </a:xfrm>
          <a:prstGeom prst="horizontalScroll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কন্ট্রা</a:t>
            </a:r>
            <a:r>
              <a:rPr lang="en-US" sz="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?</a:t>
            </a:r>
            <a:r>
              <a:rPr lang="en-US" sz="7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905000"/>
            <a:ext cx="8763000" cy="403860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দুটিই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একসঙ্গে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প্রভাবিত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,ঐ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সমূহকে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কন্ট্রা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(Contra Entry)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উভয়ই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পোস্টিং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দুটির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পার্শ্বে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‘C’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‘ক’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চিহ্নত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981200"/>
          <a:ext cx="868679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615830"/>
                <a:gridCol w="445477"/>
                <a:gridCol w="445477"/>
                <a:gridCol w="593969"/>
                <a:gridCol w="633047"/>
                <a:gridCol w="685800"/>
                <a:gridCol w="1428260"/>
                <a:gridCol w="445477"/>
                <a:gridCol w="445477"/>
                <a:gridCol w="593969"/>
                <a:gridCol w="668215"/>
              </a:tblGrid>
              <a:tr h="5288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14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endParaRPr lang="en-US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ভাঃ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নং</a:t>
                      </a:r>
                      <a:endParaRPr lang="en-US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পৃঃ</a:t>
                      </a:r>
                      <a:endParaRPr lang="en-US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বাংক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ভাঃ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নং</a:t>
                      </a:r>
                      <a:endParaRPr lang="en-US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পৃঃ</a:t>
                      </a:r>
                      <a:endParaRPr lang="en-US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22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Horizontal Scroll 4"/>
          <p:cNvSpPr/>
          <p:nvPr/>
        </p:nvSpPr>
        <p:spPr>
          <a:xfrm>
            <a:off x="1752600" y="152400"/>
            <a:ext cx="5638800" cy="1066800"/>
          </a:xfrm>
          <a:prstGeom prst="horizontalScroll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দুইঘরা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নমুনা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ছক</a:t>
            </a:r>
            <a:endParaRPr lang="en-US" sz="3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828800"/>
            <a:ext cx="8839200" cy="44958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1230868"/>
            <a:ext cx="12954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ডেভিট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154668"/>
            <a:ext cx="12954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1086</TotalTime>
  <Words>745</Words>
  <Application>Microsoft Office PowerPoint</Application>
  <PresentationFormat>On-screen Show (4:3)</PresentationFormat>
  <Paragraphs>204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Techoloy</dc:creator>
  <cp:lastModifiedBy>Techoloy</cp:lastModifiedBy>
  <cp:revision>114</cp:revision>
  <dcterms:created xsi:type="dcterms:W3CDTF">2020-07-01T16:58:47Z</dcterms:created>
  <dcterms:modified xsi:type="dcterms:W3CDTF">2020-07-10T18:27:41Z</dcterms:modified>
</cp:coreProperties>
</file>