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94" r:id="rId4"/>
    <p:sldId id="262" r:id="rId5"/>
    <p:sldId id="263" r:id="rId6"/>
    <p:sldId id="264" r:id="rId7"/>
    <p:sldId id="288" r:id="rId8"/>
    <p:sldId id="293" r:id="rId9"/>
    <p:sldId id="268" r:id="rId10"/>
    <p:sldId id="289" r:id="rId11"/>
    <p:sldId id="295" r:id="rId12"/>
    <p:sldId id="270" r:id="rId13"/>
    <p:sldId id="291" r:id="rId14"/>
    <p:sldId id="273" r:id="rId15"/>
    <p:sldId id="274" r:id="rId16"/>
    <p:sldId id="275" r:id="rId17"/>
    <p:sldId id="277" r:id="rId18"/>
    <p:sldId id="296" r:id="rId19"/>
    <p:sldId id="283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816F8-0432-4222-A3BD-F3E61C38675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21AB1-52AF-4E73-8A16-D9B48EB1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2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9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15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58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9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1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20-25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মিনিটের মধ্যে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 শেষ করতে পারবে এমন একটি বাড়ির কাজের মধ্য দিয়ে পাঠটি শিক্ষার্থীদের স্মৃতিতে ধারন করে রাখার ক্ষমতা আদায়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20-25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মিনিটের মধ্যে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 শেষ করতে পারবে এমন একটি বাড়ির কাজের মধ্য দিয়ে পাঠটি শিক্ষার্থীদের স্মৃতিতে ধারন করে রাখার ক্ষমতা আদায় করা যেতে পারে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 ঘোষনা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7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8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একটি ক্লিক করলে প্রশ্ন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পরবর্তী ক্লিক করলে উত্তর আসবে,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এই ভাবে পর্যায়ক্রমে ক্লিক করতে থাকলে প্রশ্ন ও উত্তর শিক্ষার্থীদের বোধগম্য হবে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 এবং শিক্ষার্থীরা মাইকেল মধুসূদন দত্তের পরিচিতি উল্লেখ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এবং বাক্য রচনা করবে।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9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89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“বঙ্গভূমির প্রতি” কবিতাটির বিষয়বস্তুর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সাথে মিল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রেখে ছবি দেখিয়ে কবিতাটি উপস্থাপন করা হয়েছে ,যা আপনার বর্ণনায় শিক্ষার্থীদের বোধগম্য সহজ হবে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2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6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EF4BE3-66A3-451B-94BC-73F89FFF328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B71890-BED5-4839-9F51-400EDC42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2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EF4BE3-66A3-451B-94BC-73F89FFF328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B71890-BED5-4839-9F51-400EDC42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1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EF4BE3-66A3-451B-94BC-73F89FFF328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B71890-BED5-4839-9F51-400EDC42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1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EF4BE3-66A3-451B-94BC-73F89FFF328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B71890-BED5-4839-9F51-400EDC42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EF4BE3-66A3-451B-94BC-73F89FFF328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B71890-BED5-4839-9F51-400EDC42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4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EF4BE3-66A3-451B-94BC-73F89FFF328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B71890-BED5-4839-9F51-400EDC42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1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EF4BE3-66A3-451B-94BC-73F89FFF328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B71890-BED5-4839-9F51-400EDC42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EF4BE3-66A3-451B-94BC-73F89FFF328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B71890-BED5-4839-9F51-400EDC42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0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EF4BE3-66A3-451B-94BC-73F89FFF328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B71890-BED5-4839-9F51-400EDC42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9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EF4BE3-66A3-451B-94BC-73F89FFF328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B71890-BED5-4839-9F51-400EDC42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EF4BE3-66A3-451B-94BC-73F89FFF328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B71890-BED5-4839-9F51-400EDC42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2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5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7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71801" y="2514600"/>
            <a:ext cx="18473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BD" sz="8800" b="1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800" b="1" cap="none" spc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491" y="600824"/>
            <a:ext cx="7929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1624085"/>
            <a:ext cx="7095957" cy="4299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67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92927" y="399423"/>
            <a:ext cx="34913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1640559"/>
            <a:ext cx="1447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মক্ষিকা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573" y="3348894"/>
            <a:ext cx="142602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973" y="5181600"/>
            <a:ext cx="140062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607555"/>
            <a:ext cx="2895600" cy="1640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1"/>
            <a:ext cx="28956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m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799" y="2905201"/>
            <a:ext cx="2895600" cy="1514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019800" y="1684546"/>
            <a:ext cx="2186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1" y="3366203"/>
            <a:ext cx="2186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আশীর্বাদ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1" y="5029200"/>
            <a:ext cx="2186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433" y="4609110"/>
            <a:ext cx="8284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কোকনদ, বর, মানস-শব্দগুলো দিয়ে দুটি করে বাক্য গঠন কর।            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920621" y="569373"/>
            <a:ext cx="2616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          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5645" y="936499"/>
            <a:ext cx="2221880" cy="3975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9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30405" y="3993468"/>
            <a:ext cx="728319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রেখো, মা, দাসেরে মনে,       এ মিনতি করি পদে।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সাধিতে মনের সাধ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ঘটে যদি পরমাদ,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মধুহীন করো না গো        তব মনঃকোকনদে।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159" r="10261" b="6821"/>
          <a:stretch/>
        </p:blipFill>
        <p:spPr>
          <a:xfrm>
            <a:off x="1651378" y="1241946"/>
            <a:ext cx="5431809" cy="240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049481" y="97692"/>
            <a:ext cx="3045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 প্রতি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1748" y="616227"/>
            <a:ext cx="3084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12699" y="4444621"/>
            <a:ext cx="762000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প্রবাসে, দৈবের বশে,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জীব-তারা যদি খসে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এ দেহ-আকাশ হতে,              নাহি খেদ তাহে।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96" y="762001"/>
            <a:ext cx="253927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03" y="762000"/>
            <a:ext cx="2950793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6" y="761999"/>
            <a:ext cx="2350346" cy="3276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270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09856" y="4258540"/>
            <a:ext cx="786245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জন্মিলে মরিতে হবে,</a:t>
            </a:r>
          </a:p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অমর কে কোথা কবে,</a:t>
            </a:r>
          </a:p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চিরস্থির কবে নীর,        হায় রে, জীবন-নদে?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5702"/>
            <a:ext cx="4046264" cy="3398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85" y="295702"/>
            <a:ext cx="3726136" cy="3398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31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" y="4648200"/>
            <a:ext cx="73152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যদি রাখ মনে,</a:t>
            </a:r>
          </a:p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নাহি, মা, ডরি শমনে;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মক্ষিকাও গলে না গো         পড়িলে অমৃত-হ্রদে।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46910" y="723331"/>
            <a:ext cx="5226845" cy="3077494"/>
            <a:chOff x="559805" y="494085"/>
            <a:chExt cx="4012195" cy="33340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05" y="494085"/>
              <a:ext cx="4012195" cy="333403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3981">
              <a:off x="1552410" y="1240406"/>
              <a:ext cx="1679714" cy="1401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7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62566" y="3179065"/>
            <a:ext cx="7294418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সেই ধন্য নরকুলে, </a:t>
            </a:r>
          </a:p>
          <a:p>
            <a:r>
              <a:rPr lang="bn-BD" sz="36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লোকে যারে নাহি ভুলে,</a:t>
            </a:r>
          </a:p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মনের মন্দিরে সদা         সেবে সর্বজন;</a:t>
            </a:r>
          </a:p>
          <a:p>
            <a:r>
              <a:rPr lang="bn-BD" sz="36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কিন্তু কোন গুণ আছে,</a:t>
            </a:r>
          </a:p>
          <a:p>
            <a:r>
              <a:rPr lang="bn-BD" sz="36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যাচিব যে তব কাছে,</a:t>
            </a:r>
          </a:p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 অমরতা আমি,     কহ, গো, শ্যামা জন্ম দে!</a:t>
            </a:r>
          </a:p>
          <a:p>
            <a:endParaRPr lang="bn-BD" sz="2800" b="1" dirty="0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40327"/>
            <a:ext cx="2330924" cy="2514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96" y="533400"/>
            <a:ext cx="2286836" cy="2514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60695"/>
            <a:ext cx="2276494" cy="2514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31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95112" y="3173621"/>
            <a:ext cx="6443807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তবে যদি দয়া কর,</a:t>
            </a:r>
          </a:p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ভূল দোষ, গুণ, ধর</a:t>
            </a:r>
          </a:p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অমর করিয়া বর      দেহ দাসে, সুবরদে!</a:t>
            </a:r>
          </a:p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ফুটি যেন স্মৃতি-জলে,</a:t>
            </a:r>
          </a:p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মানসে, মা, যথা ফলে</a:t>
            </a:r>
          </a:p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মধুময় তামারস     কী বসন্ত, কী শরদে!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1" y="308908"/>
            <a:ext cx="2895600" cy="275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0" y="186079"/>
            <a:ext cx="3057813" cy="275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47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4444" y="501134"/>
            <a:ext cx="2643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      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42552" y="4648032"/>
            <a:ext cx="7187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প্রতি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কবিতা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স্বদেশের প্রতি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দেশপ্রেম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দলে আলোচনা করে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 বাক্য লেখ।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88" y="1536848"/>
            <a:ext cx="4148918" cy="265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52132" y="208415"/>
            <a:ext cx="2906674" cy="769441"/>
          </a:xfrm>
          <a:prstGeom prst="rect">
            <a:avLst/>
          </a:prstGeom>
          <a:noFill/>
          <a:ln>
            <a:solidFill>
              <a:srgbClr val="4C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902" y="1368636"/>
            <a:ext cx="77838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দত্তের জন্ম কত খ্রিষ্টাব্দে?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787" y="3227283"/>
            <a:ext cx="773008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‘মক্ষিকা’ শব্দের অর্থ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902" y="2375027"/>
            <a:ext cx="77300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কবির প্রথম মহাকাব্যের নাম কি? 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1903" y="5334991"/>
            <a:ext cx="77300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 কবি কত খ্রিষ্টাব্দে মৃত্যুবরণ করেন ?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903" y="4311915"/>
            <a:ext cx="7056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‘বঙ্গভূমির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প্রতি’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ধরনের কবিতা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266" y="1834860"/>
            <a:ext cx="77838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১৮২৪ খ্রিঃ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786" y="2758863"/>
            <a:ext cx="77300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 ‘মেঘনাদবধ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কাব্য’   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786" y="3695703"/>
            <a:ext cx="773008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মাছি । 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266" y="5878045"/>
            <a:ext cx="773008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১৮৭৩ খ্রিঃ   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901" y="4760501"/>
            <a:ext cx="773008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গীতিকবিতা    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21" grpId="0"/>
      <p:bldP spid="22" grpId="0"/>
      <p:bldP spid="2" grpId="0"/>
      <p:bldP spid="8" grpId="0"/>
      <p:bldP spid="10" grpId="0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Diagonal Corner Rectangle 17"/>
          <p:cNvSpPr/>
          <p:nvPr/>
        </p:nvSpPr>
        <p:spPr>
          <a:xfrm>
            <a:off x="5181600" y="2988531"/>
            <a:ext cx="2937164" cy="1981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99546" y="4626302"/>
            <a:ext cx="3799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 অষ্টম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8162" y="10539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562" y="1384771"/>
            <a:ext cx="2295777" cy="2464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536352" y="4112926"/>
            <a:ext cx="4090115" cy="2745074"/>
          </a:xfrm>
          <a:prstGeom prst="roundRect">
            <a:avLst>
              <a:gd name="adj" fmla="val 11919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284" tIns="45642" rIns="91284" bIns="4564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7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হাছনা বেগম </a:t>
            </a:r>
            <a:endParaRPr lang="bn-IN" sz="268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68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সহকারী শিক্ষক </a:t>
            </a:r>
          </a:p>
          <a:p>
            <a:pPr algn="ctr"/>
            <a:r>
              <a:rPr lang="bn-IN" sz="268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 সুন্দরী উচ্চ বিদ্যালয় </a:t>
            </a:r>
          </a:p>
          <a:p>
            <a:pPr algn="ctr"/>
            <a:r>
              <a:rPr lang="bn-IN" sz="268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ওসমানীনগর, সিলেট ।</a:t>
            </a:r>
          </a:p>
          <a:p>
            <a:pPr algn="ctr"/>
            <a:r>
              <a:rPr lang="bn-IN" sz="2688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688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25380" r="34299" b="44719"/>
          <a:stretch/>
        </p:blipFill>
        <p:spPr>
          <a:xfrm>
            <a:off x="1006431" y="1100122"/>
            <a:ext cx="2743025" cy="28860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20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4683" y="486213"/>
            <a:ext cx="1909317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1335" y="4953000"/>
            <a:ext cx="62613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‘তোমার জন্মভূমি’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লাইনের একটি অনুচ্ছেদ লিখে আনবে।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76" y="1693459"/>
            <a:ext cx="4080681" cy="259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5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3987" y="751856"/>
            <a:ext cx="4955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bn-BD" sz="5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7" y="1787857"/>
            <a:ext cx="6895911" cy="4312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827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r="13869"/>
          <a:stretch/>
        </p:blipFill>
        <p:spPr>
          <a:xfrm>
            <a:off x="1378424" y="960250"/>
            <a:ext cx="5950424" cy="498634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96287" y="5946590"/>
            <a:ext cx="7683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লাখো শহীদের রক্তে অর্জিত আমাদের এই বঙ্গভূমি          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357" y="147015"/>
            <a:ext cx="4860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116824" y="687656"/>
            <a:ext cx="2895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 প্রতি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4257" y="1501906"/>
            <a:ext cx="2895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50" y="2456597"/>
            <a:ext cx="5670092" cy="37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366655" y="376401"/>
            <a:ext cx="1967345" cy="769441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558" y="1468581"/>
            <a:ext cx="372249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2182" y="5140036"/>
            <a:ext cx="7704446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n-IN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 মাতৃভূমির প্রতি কবির যে বিনয় ও দায়িত্বচেতনা </a:t>
            </a:r>
            <a:endParaRPr lang="bn-BD" sz="3200" b="1" dirty="0" smtClean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 পেয়েছে তা ব্যাখ্যা করতে পারবে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9558" y="3500408"/>
            <a:ext cx="7704446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9558" y="4355578"/>
            <a:ext cx="767707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 প্রয়োগ করতে পারবে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558" y="2200630"/>
            <a:ext cx="7677070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‘মাইকেল মধুসূদন দত্তের’ সংক্ষিপ্ত পরিচয় 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</a:p>
          <a:p>
            <a:pPr algn="just"/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করতে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5" grpId="0" animBg="1"/>
      <p:bldP spid="26" grpId="0" animBg="1"/>
      <p:bldP spid="2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09" y="2424055"/>
            <a:ext cx="2413727" cy="195839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Callout 9"/>
          <p:cNvSpPr/>
          <p:nvPr/>
        </p:nvSpPr>
        <p:spPr bwMode="auto">
          <a:xfrm>
            <a:off x="2744067" y="292560"/>
            <a:ext cx="3001789" cy="1007589"/>
          </a:xfrm>
          <a:prstGeom prst="wedgeEllipseCallout">
            <a:avLst>
              <a:gd name="adj1" fmla="val 364"/>
              <a:gd name="adj2" fmla="val 728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 smtClean="0">
                <a:ln>
                  <a:solidFill>
                    <a:srgbClr val="1C0A0A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ln>
                  <a:solidFill>
                    <a:srgbClr val="1C0A0A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BD" sz="3600" dirty="0" smtClean="0">
              <a:ln>
                <a:solidFill>
                  <a:srgbClr val="1C0A0A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 smtClean="0">
                <a:ln>
                  <a:solidFill>
                    <a:srgbClr val="1C0A0A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62141" y="453068"/>
            <a:ext cx="3322806" cy="2386811"/>
            <a:chOff x="5362141" y="453068"/>
            <a:chExt cx="3322806" cy="2386811"/>
          </a:xfrm>
          <a:noFill/>
        </p:grpSpPr>
        <p:sp>
          <p:nvSpPr>
            <p:cNvPr id="23" name="Down Arrow 22"/>
            <p:cNvSpPr/>
            <p:nvPr/>
          </p:nvSpPr>
          <p:spPr>
            <a:xfrm rot="14474111">
              <a:off x="5231081" y="2167981"/>
              <a:ext cx="802958" cy="540838"/>
            </a:xfrm>
            <a:prstGeom prst="down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15000" y="530731"/>
              <a:ext cx="2969947" cy="1904999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6629400" y="453068"/>
              <a:ext cx="1142999" cy="58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 dirty="0" err="1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3200" b="1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</a:p>
          </p:txBody>
        </p: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5916793" y="990599"/>
              <a:ext cx="2514600" cy="1200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bn-BD" sz="24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১৮২৪ খ্রিষ্টাব্দের ২৫ জানুয়ারি,যশোরের সাগরদাঁড়ি </a:t>
              </a:r>
              <a:r>
                <a:rPr lang="bn-BD" sz="24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গ্রামে</a:t>
              </a:r>
              <a:endPara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31081" y="4120344"/>
            <a:ext cx="3372619" cy="2330619"/>
            <a:chOff x="5231081" y="4120344"/>
            <a:chExt cx="3372619" cy="2330619"/>
          </a:xfrm>
          <a:noFill/>
        </p:grpSpPr>
        <p:sp>
          <p:nvSpPr>
            <p:cNvPr id="30" name="Down Arrow 29"/>
            <p:cNvSpPr/>
            <p:nvPr/>
          </p:nvSpPr>
          <p:spPr>
            <a:xfrm rot="19169364">
              <a:off x="5231081" y="4120344"/>
              <a:ext cx="802958" cy="540838"/>
            </a:xfrm>
            <a:prstGeom prst="down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715000" y="4545964"/>
              <a:ext cx="2888700" cy="1904999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24"/>
            <p:cNvSpPr txBox="1">
              <a:spLocks noChangeArrowheads="1"/>
            </p:cNvSpPr>
            <p:nvPr/>
          </p:nvSpPr>
          <p:spPr bwMode="auto">
            <a:xfrm>
              <a:off x="6195764" y="4757449"/>
              <a:ext cx="1752600" cy="52322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bn-BD" sz="2800" b="1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১ম মহাকাব্য</a:t>
              </a:r>
              <a:r>
                <a:rPr lang="en-US" sz="2800" b="1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endParaRPr lang="en-US" sz="28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5871601" y="5280669"/>
              <a:ext cx="2514600" cy="58477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bn-BD" sz="32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মেঘনাদবধ </a:t>
              </a:r>
              <a:r>
                <a:rPr lang="bn-BD" sz="32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কাব্য</a:t>
              </a:r>
              <a:endPara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7507" y="4112908"/>
            <a:ext cx="3198685" cy="2322221"/>
            <a:chOff x="437507" y="4112908"/>
            <a:chExt cx="3198685" cy="2322221"/>
          </a:xfrm>
          <a:noFill/>
        </p:grpSpPr>
        <p:sp>
          <p:nvSpPr>
            <p:cNvPr id="35" name="Down Arrow 34"/>
            <p:cNvSpPr/>
            <p:nvPr/>
          </p:nvSpPr>
          <p:spPr>
            <a:xfrm rot="3064452">
              <a:off x="2779854" y="4243968"/>
              <a:ext cx="802958" cy="540838"/>
            </a:xfrm>
            <a:prstGeom prst="down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05215" y="4530130"/>
              <a:ext cx="3063271" cy="1904999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24"/>
            <p:cNvSpPr txBox="1">
              <a:spLocks noChangeArrowheads="1"/>
            </p:cNvSpPr>
            <p:nvPr/>
          </p:nvSpPr>
          <p:spPr bwMode="auto">
            <a:xfrm>
              <a:off x="1092790" y="4558101"/>
              <a:ext cx="1943535" cy="52322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উল্লেখযোগ্য</a:t>
              </a:r>
              <a:r>
                <a:rPr lang="en-US" sz="28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গ্রন্থ</a:t>
              </a:r>
              <a:r>
                <a:rPr lang="en-US" sz="28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endPara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27"/>
            <p:cNvSpPr txBox="1">
              <a:spLocks noChangeArrowheads="1"/>
            </p:cNvSpPr>
            <p:nvPr/>
          </p:nvSpPr>
          <p:spPr bwMode="auto">
            <a:xfrm>
              <a:off x="437507" y="5010108"/>
              <a:ext cx="3198685" cy="132343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bn-BD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একেই কি বলে সভ্যতা, </a:t>
              </a:r>
              <a:r>
                <a:rPr lang="bn-BD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বু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ড়ো</a:t>
              </a:r>
              <a:r>
                <a:rPr lang="bn-BD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শা</a:t>
              </a:r>
              <a:r>
                <a:rPr lang="bn-BD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লিকের </a:t>
              </a:r>
              <a:r>
                <a:rPr lang="bn-BD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ঘাড়েরোঁ; নাটক</a:t>
              </a:r>
              <a:r>
                <a:rPr lang="bn-IN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ঃ:</a:t>
              </a:r>
              <a:r>
                <a:rPr lang="bn-BD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শর্মিষ্ঠা, পদ্মাবতী, </a:t>
              </a:r>
              <a:r>
                <a:rPr lang="bn-IN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কৃষ্ণকুমারী,</a:t>
              </a:r>
              <a:r>
                <a:rPr lang="bn-IN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পত্রকাব্য,</a:t>
              </a:r>
              <a:r>
                <a:rPr lang="bn-IN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বীরাঙ্গনা ইত্যাদি। </a:t>
              </a:r>
              <a:endPara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7507" y="532914"/>
            <a:ext cx="3014721" cy="2304294"/>
            <a:chOff x="437507" y="532914"/>
            <a:chExt cx="3014721" cy="2304294"/>
          </a:xfrm>
          <a:noFill/>
        </p:grpSpPr>
        <p:sp>
          <p:nvSpPr>
            <p:cNvPr id="27" name="Down Arrow 26"/>
            <p:cNvSpPr/>
            <p:nvPr/>
          </p:nvSpPr>
          <p:spPr>
            <a:xfrm rot="7747083">
              <a:off x="2780330" y="2165310"/>
              <a:ext cx="802958" cy="540838"/>
            </a:xfrm>
            <a:prstGeom prst="down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37507" y="532914"/>
              <a:ext cx="2915293" cy="1904999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24"/>
            <p:cNvSpPr txBox="1">
              <a:spLocks noChangeArrowheads="1"/>
            </p:cNvSpPr>
            <p:nvPr/>
          </p:nvSpPr>
          <p:spPr bwMode="auto">
            <a:xfrm>
              <a:off x="954252" y="579454"/>
              <a:ext cx="1943535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bn-BD" sz="28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পারদর্শী ভাষা</a:t>
              </a:r>
              <a:r>
                <a:rPr lang="en-US" sz="28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endPara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27"/>
            <p:cNvSpPr txBox="1">
              <a:spLocks noChangeArrowheads="1"/>
            </p:cNvSpPr>
            <p:nvPr/>
          </p:nvSpPr>
          <p:spPr bwMode="auto">
            <a:xfrm>
              <a:off x="569013" y="1041737"/>
              <a:ext cx="2665783" cy="1015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bn-BD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বাংলা,</a:t>
              </a:r>
              <a:r>
                <a:rPr lang="bn-IN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ইংরেজি ছাড়াও,</a:t>
              </a:r>
              <a:r>
                <a:rPr lang="bn-IN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হিব্রু,ফরাসী</a:t>
              </a:r>
              <a:r>
                <a:rPr lang="bn-BD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জার্মান,ইটালিয়ান</a:t>
              </a:r>
              <a:r>
                <a:rPr lang="bn-BD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তামিল,</a:t>
              </a:r>
              <a:r>
                <a:rPr lang="bn-IN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তেলেগু ইত্যাদি।</a:t>
              </a:r>
              <a:endPara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22449" y="2477455"/>
            <a:ext cx="2788508" cy="1904999"/>
            <a:chOff x="5822449" y="2477455"/>
            <a:chExt cx="2788508" cy="1904999"/>
          </a:xfrm>
          <a:noFill/>
        </p:grpSpPr>
        <p:sp>
          <p:nvSpPr>
            <p:cNvPr id="41" name="Oval 40"/>
            <p:cNvSpPr/>
            <p:nvPr/>
          </p:nvSpPr>
          <p:spPr>
            <a:xfrm>
              <a:off x="5822449" y="2477455"/>
              <a:ext cx="2788508" cy="1904999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TextBox 24"/>
            <p:cNvSpPr txBox="1">
              <a:spLocks noChangeArrowheads="1"/>
            </p:cNvSpPr>
            <p:nvPr/>
          </p:nvSpPr>
          <p:spPr bwMode="auto">
            <a:xfrm>
              <a:off x="6467076" y="2492074"/>
              <a:ext cx="1943535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bn-BD" sz="28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তাঁর রচনা</a:t>
              </a:r>
              <a:r>
                <a:rPr lang="en-US" sz="28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endPara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27"/>
            <p:cNvSpPr txBox="1">
              <a:spLocks noChangeArrowheads="1"/>
            </p:cNvSpPr>
            <p:nvPr/>
          </p:nvSpPr>
          <p:spPr bwMode="auto">
            <a:xfrm>
              <a:off x="5822449" y="2920468"/>
              <a:ext cx="2665783" cy="1200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bn-BD" sz="2400" dirty="0">
                  <a:ln>
                    <a:solidFill>
                      <a:srgbClr val="1C0A0A"/>
                    </a:solidFill>
                  </a:ln>
                  <a:solidFill>
                    <a:srgbClr val="1C0A0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মহাকাব্য,</a:t>
              </a:r>
              <a:r>
                <a:rPr lang="bn-IN" sz="2400" dirty="0">
                  <a:ln>
                    <a:solidFill>
                      <a:srgbClr val="1C0A0A"/>
                    </a:solidFill>
                  </a:ln>
                  <a:solidFill>
                    <a:srgbClr val="1C0A0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n>
                    <a:solidFill>
                      <a:srgbClr val="1C0A0A"/>
                    </a:solidFill>
                  </a:ln>
                  <a:solidFill>
                    <a:srgbClr val="1C0A0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গীতিকাব্য,</a:t>
              </a:r>
              <a:r>
                <a:rPr lang="bn-IN" sz="2400" dirty="0">
                  <a:ln>
                    <a:solidFill>
                      <a:srgbClr val="1C0A0A"/>
                    </a:solidFill>
                  </a:ln>
                  <a:solidFill>
                    <a:srgbClr val="1C0A0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n>
                    <a:solidFill>
                      <a:srgbClr val="1C0A0A"/>
                    </a:solidFill>
                  </a:ln>
                  <a:solidFill>
                    <a:srgbClr val="1C0A0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সনেট,</a:t>
              </a:r>
              <a:r>
                <a:rPr lang="bn-IN" sz="2400" dirty="0">
                  <a:ln>
                    <a:solidFill>
                      <a:srgbClr val="1C0A0A"/>
                    </a:solidFill>
                  </a:ln>
                  <a:solidFill>
                    <a:srgbClr val="1C0A0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n>
                    <a:solidFill>
                      <a:srgbClr val="1C0A0A"/>
                    </a:solidFill>
                  </a:ln>
                  <a:solidFill>
                    <a:srgbClr val="1C0A0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পত্রকাব্য,</a:t>
              </a:r>
              <a:r>
                <a:rPr lang="bn-IN" sz="2400" dirty="0">
                  <a:ln>
                    <a:solidFill>
                      <a:srgbClr val="1C0A0A"/>
                    </a:solidFill>
                  </a:ln>
                  <a:solidFill>
                    <a:srgbClr val="1C0A0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n>
                    <a:solidFill>
                      <a:srgbClr val="1C0A0A"/>
                    </a:solidFill>
                  </a:ln>
                  <a:solidFill>
                    <a:srgbClr val="1C0A0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নাটক,</a:t>
              </a:r>
              <a:r>
                <a:rPr lang="bn-IN" sz="2400" dirty="0">
                  <a:ln>
                    <a:solidFill>
                      <a:srgbClr val="1C0A0A"/>
                    </a:solidFill>
                  </a:ln>
                  <a:solidFill>
                    <a:srgbClr val="1C0A0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n>
                    <a:solidFill>
                      <a:srgbClr val="1C0A0A"/>
                    </a:solidFill>
                  </a:ln>
                  <a:solidFill>
                    <a:srgbClr val="1C0A0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প্রহসন </a:t>
              </a:r>
              <a:r>
                <a:rPr lang="bn-BD" sz="2400" dirty="0" smtClean="0">
                  <a:ln>
                    <a:solidFill>
                      <a:srgbClr val="1C0A0A"/>
                    </a:solidFill>
                  </a:ln>
                  <a:solidFill>
                    <a:srgbClr val="1C0A0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ইত্যাদি </a:t>
              </a:r>
              <a:endPara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022" y="2506693"/>
            <a:ext cx="2665783" cy="1904999"/>
            <a:chOff x="482022" y="2506693"/>
            <a:chExt cx="2665783" cy="1904999"/>
          </a:xfrm>
          <a:noFill/>
        </p:grpSpPr>
        <p:sp>
          <p:nvSpPr>
            <p:cNvPr id="44" name="Oval 43"/>
            <p:cNvSpPr/>
            <p:nvPr/>
          </p:nvSpPr>
          <p:spPr>
            <a:xfrm>
              <a:off x="531834" y="2506693"/>
              <a:ext cx="2566161" cy="1904999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24"/>
            <p:cNvSpPr txBox="1">
              <a:spLocks noChangeArrowheads="1"/>
            </p:cNvSpPr>
            <p:nvPr/>
          </p:nvSpPr>
          <p:spPr bwMode="auto">
            <a:xfrm>
              <a:off x="1196413" y="2506693"/>
              <a:ext cx="1290493" cy="58477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bn-BD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বাসনা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endPara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27"/>
            <p:cNvSpPr txBox="1">
              <a:spLocks noChangeArrowheads="1"/>
            </p:cNvSpPr>
            <p:nvPr/>
          </p:nvSpPr>
          <p:spPr bwMode="auto">
            <a:xfrm>
              <a:off x="482022" y="2997459"/>
              <a:ext cx="2665783" cy="13849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bn-BD" sz="28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শৈশব থেকেই তাঁর মনে কবি হওয়ার </a:t>
              </a:r>
              <a:r>
                <a:rPr lang="bn-BD" sz="28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বাসনা</a:t>
              </a:r>
              <a:endPara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28502" y="4905182"/>
            <a:ext cx="2076823" cy="1529947"/>
            <a:chOff x="3728502" y="4905182"/>
            <a:chExt cx="2076823" cy="1529947"/>
          </a:xfrm>
          <a:noFill/>
        </p:grpSpPr>
        <p:sp>
          <p:nvSpPr>
            <p:cNvPr id="47" name="Oval 46"/>
            <p:cNvSpPr/>
            <p:nvPr/>
          </p:nvSpPr>
          <p:spPr>
            <a:xfrm>
              <a:off x="3746645" y="4905182"/>
              <a:ext cx="1999211" cy="1529947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24"/>
            <p:cNvSpPr txBox="1">
              <a:spLocks noChangeArrowheads="1"/>
            </p:cNvSpPr>
            <p:nvPr/>
          </p:nvSpPr>
          <p:spPr bwMode="auto">
            <a:xfrm>
              <a:off x="4238040" y="4920095"/>
              <a:ext cx="1070403" cy="58477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bn-BD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মৃত্যু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endPara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TextBox 27"/>
            <p:cNvSpPr txBox="1">
              <a:spLocks noChangeArrowheads="1"/>
            </p:cNvSpPr>
            <p:nvPr/>
          </p:nvSpPr>
          <p:spPr bwMode="auto">
            <a:xfrm>
              <a:off x="3728502" y="5403301"/>
              <a:ext cx="2076823" cy="95410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bn-BD" sz="28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১৮৭৩ </a:t>
              </a:r>
              <a:r>
                <a:rPr lang="bn-BD" sz="28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খ্রিষ্টাব্দের</a:t>
              </a:r>
            </a:p>
            <a:p>
              <a:pPr algn="ctr"/>
              <a:r>
                <a:rPr lang="bn-BD" sz="2800" dirty="0" smtClean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২৯শে জুন</a:t>
              </a:r>
              <a:endPara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4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65026" y="501135"/>
            <a:ext cx="4694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048" y="4963953"/>
            <a:ext cx="78884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‘ মাইকেল মধুসূদন দত্ত’ এর জন্ম পরিচয় সম্পর্কে ৩টি বাক্য লিখ।  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8" y="1774209"/>
            <a:ext cx="3425090" cy="263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93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" y="2362200"/>
            <a:ext cx="3971423" cy="3765645"/>
          </a:xfrm>
          <a:prstGeom prst="roundRect">
            <a:avLst>
              <a:gd name="adj" fmla="val 14333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1"/>
          <p:cNvSpPr txBox="1"/>
          <p:nvPr/>
        </p:nvSpPr>
        <p:spPr>
          <a:xfrm>
            <a:off x="5649008" y="316678"/>
            <a:ext cx="3126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সরব পাঠ  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7969" y="2458492"/>
            <a:ext cx="3863833" cy="367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1"/>
          <p:cNvSpPr txBox="1"/>
          <p:nvPr/>
        </p:nvSpPr>
        <p:spPr>
          <a:xfrm>
            <a:off x="777301" y="521395"/>
            <a:ext cx="3126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আদর্শ পাঠ   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462125" y="1332342"/>
            <a:ext cx="955519" cy="82514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432710" y="1332341"/>
            <a:ext cx="955519" cy="82514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07227" y="244360"/>
            <a:ext cx="33389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913" y="1617140"/>
            <a:ext cx="18856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286" y="3429954"/>
            <a:ext cx="13099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কোকনদ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716" y="4980960"/>
            <a:ext cx="12554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1152057"/>
            <a:ext cx="3124200" cy="1514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2866811"/>
            <a:ext cx="3124200" cy="1400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444173"/>
            <a:ext cx="3124200" cy="1728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219370" y="1641085"/>
            <a:ext cx="211727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বিনীত প্রার্থনা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9368" y="3161723"/>
            <a:ext cx="211727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পদ্ম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9369" y="4980959"/>
            <a:ext cx="211727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পানি;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7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704</Words>
  <Application>Microsoft Office PowerPoint</Application>
  <PresentationFormat>On-screen Show (4:3)</PresentationFormat>
  <Paragraphs>127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Hasna Begum</dc:creator>
  <cp:lastModifiedBy>REFRESH TECHNOLOGY</cp:lastModifiedBy>
  <cp:revision>154</cp:revision>
  <dcterms:created xsi:type="dcterms:W3CDTF">2020-05-30T00:31:23Z</dcterms:created>
  <dcterms:modified xsi:type="dcterms:W3CDTF">2020-07-10T15:17:17Z</dcterms:modified>
</cp:coreProperties>
</file>