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93" r:id="rId3"/>
    <p:sldId id="258" r:id="rId4"/>
    <p:sldId id="274" r:id="rId5"/>
    <p:sldId id="288" r:id="rId6"/>
    <p:sldId id="294" r:id="rId7"/>
    <p:sldId id="295" r:id="rId8"/>
    <p:sldId id="296" r:id="rId9"/>
    <p:sldId id="297" r:id="rId10"/>
    <p:sldId id="267" r:id="rId11"/>
    <p:sldId id="269"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4" d="100"/>
          <a:sy n="64" d="100"/>
        </p:scale>
        <p:origin x="2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7468759-1D3A-4930-ACED-1D083B4F7D5F}" type="datetimeFigureOut">
              <a:rPr lang="en-US" smtClean="0"/>
              <a:t>10-Jul-20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0752869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82370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34759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418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98505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6661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8029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13426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6071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60938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68759-1D3A-4930-ACED-1D083B4F7D5F}" type="datetimeFigureOut">
              <a:rPr lang="en-US" smtClean="0"/>
              <a:t>10-Jul-20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98102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68759-1D3A-4930-ACED-1D083B4F7D5F}"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230454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68759-1D3A-4930-ACED-1D083B4F7D5F}" type="datetimeFigureOut">
              <a:rPr lang="en-US" smtClean="0"/>
              <a:t>10-Jul-20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1967845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68759-1D3A-4930-ACED-1D083B4F7D5F}" type="datetimeFigureOut">
              <a:rPr lang="en-US" smtClean="0"/>
              <a:t>10-Jul-20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07042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68759-1D3A-4930-ACED-1D083B4F7D5F}" type="datetimeFigureOut">
              <a:rPr lang="en-US" smtClean="0"/>
              <a:t>10-Jul-20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35796015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7246420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318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468759-1D3A-4930-ACED-1D083B4F7D5F}" type="datetimeFigureOut">
              <a:rPr lang="en-US" smtClean="0"/>
              <a:t>10-Jul-20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41D94B-9017-46C9-B142-A287D58C2D14}" type="slidenum">
              <a:rPr lang="en-US" smtClean="0"/>
              <a:t>‹#›</a:t>
            </a:fld>
            <a:endParaRPr lang="en-US"/>
          </a:p>
        </p:txBody>
      </p:sp>
    </p:spTree>
    <p:extLst>
      <p:ext uri="{BB962C8B-B14F-4D97-AF65-F5344CB8AC3E}">
        <p14:creationId xmlns:p14="http://schemas.microsoft.com/office/powerpoint/2010/main" val="461877785"/>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1325" y="123637"/>
            <a:ext cx="6799102" cy="6614443"/>
            <a:chOff x="276255" y="243557"/>
            <a:chExt cx="6799102" cy="661444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55" y="243557"/>
              <a:ext cx="6799102" cy="661444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373"/>
            <a:stretch/>
          </p:blipFill>
          <p:spPr>
            <a:xfrm>
              <a:off x="839448" y="884420"/>
              <a:ext cx="5656613" cy="5411449"/>
            </a:xfrm>
            <a:prstGeom prst="rect">
              <a:avLst/>
            </a:prstGeom>
          </p:spPr>
        </p:pic>
      </p:grpSp>
      <p:sp>
        <p:nvSpPr>
          <p:cNvPr id="7" name="Flowchart: Multidocument 6">
            <a:extLst>
              <a:ext uri="{FF2B5EF4-FFF2-40B4-BE49-F238E27FC236}">
                <a16:creationId xmlns="" xmlns:a16="http://schemas.microsoft.com/office/drawing/2014/main" id="{F419E4EC-2F47-40C6-A269-D40BA1E5D699}"/>
              </a:ext>
            </a:extLst>
          </p:cNvPr>
          <p:cNvSpPr/>
          <p:nvPr/>
        </p:nvSpPr>
        <p:spPr>
          <a:xfrm>
            <a:off x="7390151" y="149900"/>
            <a:ext cx="4047343" cy="6385810"/>
          </a:xfrm>
          <a:prstGeom prst="flowChartMultidocumen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2">
                  <a:lumMod val="75000"/>
                </a:schemeClr>
              </a:solidFill>
            </a:endParaRPr>
          </a:p>
        </p:txBody>
      </p:sp>
      <p:sp>
        <p:nvSpPr>
          <p:cNvPr id="5" name="Rectangle 4"/>
          <p:cNvSpPr/>
          <p:nvPr/>
        </p:nvSpPr>
        <p:spPr>
          <a:xfrm>
            <a:off x="8244589" y="1434753"/>
            <a:ext cx="1369427" cy="4524315"/>
          </a:xfrm>
          <a:prstGeom prst="rect">
            <a:avLst/>
          </a:prstGeom>
        </p:spPr>
        <p:txBody>
          <a:bodyPr wrap="square">
            <a:spAutoFit/>
          </a:bodyPr>
          <a:lstStyle/>
          <a:p>
            <a:pPr algn="ctr"/>
            <a:r>
              <a:rPr lang="en-US" sz="7200" dirty="0" err="1">
                <a:solidFill>
                  <a:schemeClr val="bg2">
                    <a:lumMod val="75000"/>
                  </a:schemeClr>
                </a:solidFill>
              </a:rPr>
              <a:t>স্বা</a:t>
            </a:r>
            <a:endParaRPr lang="en-US" sz="7200" dirty="0">
              <a:solidFill>
                <a:schemeClr val="bg2">
                  <a:lumMod val="75000"/>
                </a:schemeClr>
              </a:solidFill>
            </a:endParaRPr>
          </a:p>
          <a:p>
            <a:pPr algn="ctr"/>
            <a:r>
              <a:rPr lang="en-US" sz="7200" dirty="0">
                <a:solidFill>
                  <a:schemeClr val="bg2">
                    <a:lumMod val="75000"/>
                  </a:schemeClr>
                </a:solidFill>
              </a:rPr>
              <a:t>গ</a:t>
            </a:r>
          </a:p>
          <a:p>
            <a:pPr algn="ctr"/>
            <a:r>
              <a:rPr lang="en-US" sz="7200" dirty="0">
                <a:solidFill>
                  <a:schemeClr val="bg2">
                    <a:lumMod val="75000"/>
                  </a:schemeClr>
                </a:solidFill>
              </a:rPr>
              <a:t>ত</a:t>
            </a:r>
          </a:p>
          <a:p>
            <a:pPr algn="ctr"/>
            <a:r>
              <a:rPr lang="en-US" sz="7200" dirty="0">
                <a:solidFill>
                  <a:schemeClr val="bg2">
                    <a:lumMod val="75000"/>
                  </a:schemeClr>
                </a:solidFill>
              </a:rPr>
              <a:t>ম</a:t>
            </a:r>
            <a:endParaRPr lang="en-US" dirty="0"/>
          </a:p>
        </p:txBody>
      </p:sp>
    </p:spTree>
    <p:extLst>
      <p:ext uri="{BB962C8B-B14F-4D97-AF65-F5344CB8AC3E}">
        <p14:creationId xmlns:p14="http://schemas.microsoft.com/office/powerpoint/2010/main" val="23044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586C6BE-25E2-4959-922A-18B9D11866D4}"/>
              </a:ext>
            </a:extLst>
          </p:cNvPr>
          <p:cNvPicPr>
            <a:picLocks noChangeAspect="1"/>
          </p:cNvPicPr>
          <p:nvPr/>
        </p:nvPicPr>
        <p:blipFill rotWithShape="1">
          <a:blip r:embed="rId2">
            <a:extLst>
              <a:ext uri="{28A0092B-C50C-407E-A947-70E740481C1C}">
                <a14:useLocalDpi xmlns:a14="http://schemas.microsoft.com/office/drawing/2010/main" val="0"/>
              </a:ext>
            </a:extLst>
          </a:blip>
          <a:srcRect t="10029" r="253" b="10888"/>
          <a:stretch/>
        </p:blipFill>
        <p:spPr>
          <a:xfrm>
            <a:off x="175846" y="1007706"/>
            <a:ext cx="11609654" cy="5850295"/>
          </a:xfrm>
          <a:prstGeom prst="rect">
            <a:avLst/>
          </a:prstGeom>
        </p:spPr>
      </p:pic>
      <p:sp>
        <p:nvSpPr>
          <p:cNvPr id="11" name="Rectangle: Rounded Corners 72">
            <a:extLst>
              <a:ext uri="{FF2B5EF4-FFF2-40B4-BE49-F238E27FC236}">
                <a16:creationId xmlns="" xmlns:a16="http://schemas.microsoft.com/office/drawing/2014/main" id="{12561ECB-3E35-477A-867C-6A36D1ADAE7E}"/>
              </a:ext>
            </a:extLst>
          </p:cNvPr>
          <p:cNvSpPr txBox="1">
            <a:spLocks/>
          </p:cNvSpPr>
          <p:nvPr/>
        </p:nvSpPr>
        <p:spPr>
          <a:xfrm>
            <a:off x="537028" y="223032"/>
            <a:ext cx="3978987" cy="763940"/>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rgbClr val="002060"/>
                </a:solidFill>
                <a:latin typeface="NikoshBAN" pitchFamily="2" charset="0"/>
                <a:cs typeface="NikoshBAN" pitchFamily="2" charset="0"/>
              </a:rPr>
              <a:t>দলীয়</a:t>
            </a:r>
            <a:r>
              <a:rPr lang="en-US" sz="7200" b="1" dirty="0">
                <a:solidFill>
                  <a:srgbClr val="002060"/>
                </a:solidFill>
                <a:latin typeface="NikoshBAN" pitchFamily="2" charset="0"/>
                <a:cs typeface="NikoshBAN" pitchFamily="2" charset="0"/>
              </a:rPr>
              <a:t> </a:t>
            </a:r>
            <a:r>
              <a:rPr lang="en-US" sz="7200" b="1" dirty="0" err="1">
                <a:solidFill>
                  <a:srgbClr val="002060"/>
                </a:solidFill>
                <a:latin typeface="NikoshBAN" pitchFamily="2" charset="0"/>
                <a:cs typeface="NikoshBAN" pitchFamily="2" charset="0"/>
              </a:rPr>
              <a:t>কাজ</a:t>
            </a:r>
            <a:r>
              <a:rPr lang="en-US" sz="7200" b="1" dirty="0">
                <a:solidFill>
                  <a:srgbClr val="002060"/>
                </a:solidFill>
                <a:latin typeface="NikoshBAN" pitchFamily="2" charset="0"/>
                <a:cs typeface="NikoshBAN" pitchFamily="2" charset="0"/>
              </a:rPr>
              <a:t>  </a:t>
            </a:r>
          </a:p>
        </p:txBody>
      </p:sp>
      <p:sp>
        <p:nvSpPr>
          <p:cNvPr id="14" name="Thought Bubble: Cloud 13">
            <a:extLst>
              <a:ext uri="{FF2B5EF4-FFF2-40B4-BE49-F238E27FC236}">
                <a16:creationId xmlns="" xmlns:a16="http://schemas.microsoft.com/office/drawing/2014/main" id="{B9C6074C-99EF-49D6-95CE-C3197D0D213E}"/>
              </a:ext>
            </a:extLst>
          </p:cNvPr>
          <p:cNvSpPr/>
          <p:nvPr/>
        </p:nvSpPr>
        <p:spPr>
          <a:xfrm flipH="1">
            <a:off x="521460" y="1153950"/>
            <a:ext cx="1740877" cy="988192"/>
          </a:xfrm>
          <a:prstGeom prst="cloud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a:t>
            </a:r>
            <a:r>
              <a:rPr lang="en-US" sz="3200" b="1" dirty="0" err="1">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দল</a:t>
            </a:r>
            <a:endParaRPr lang="en-US" sz="3200" dirty="0">
              <a:solidFill>
                <a:srgbClr val="002060"/>
              </a:solidFill>
            </a:endParaRPr>
          </a:p>
        </p:txBody>
      </p:sp>
      <p:sp>
        <p:nvSpPr>
          <p:cNvPr id="15" name="Thought Bubble: Cloud 14">
            <a:extLst>
              <a:ext uri="{FF2B5EF4-FFF2-40B4-BE49-F238E27FC236}">
                <a16:creationId xmlns="" xmlns:a16="http://schemas.microsoft.com/office/drawing/2014/main" id="{3CBAE7E1-A9C8-45AD-AE6C-3C004D4B070A}"/>
              </a:ext>
            </a:extLst>
          </p:cNvPr>
          <p:cNvSpPr/>
          <p:nvPr/>
        </p:nvSpPr>
        <p:spPr>
          <a:xfrm>
            <a:off x="5425514" y="1153951"/>
            <a:ext cx="1740877" cy="1081018"/>
          </a:xfrm>
          <a:prstGeom prst="cloud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খ-</a:t>
            </a:r>
            <a:r>
              <a:rPr lang="en-US" sz="36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দল</a:t>
            </a:r>
            <a:endParaRPr lang="en-US" sz="3600" dirty="0">
              <a:solidFill>
                <a:srgbClr val="002060"/>
              </a:solidFill>
            </a:endParaRPr>
          </a:p>
        </p:txBody>
      </p:sp>
      <p:sp>
        <p:nvSpPr>
          <p:cNvPr id="16" name="Scroll: Horizontal 15">
            <a:extLst>
              <a:ext uri="{FF2B5EF4-FFF2-40B4-BE49-F238E27FC236}">
                <a16:creationId xmlns="" xmlns:a16="http://schemas.microsoft.com/office/drawing/2014/main" id="{070545C0-4C1C-4043-BD5F-16C8AA503719}"/>
              </a:ext>
            </a:extLst>
          </p:cNvPr>
          <p:cNvSpPr/>
          <p:nvPr/>
        </p:nvSpPr>
        <p:spPr>
          <a:xfrm>
            <a:off x="340308" y="2335577"/>
            <a:ext cx="3851031" cy="3064625"/>
          </a:xfrm>
          <a:prstGeom prst="horizontalScrol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smtClean="0">
                <a:solidFill>
                  <a:srgbClr val="002060"/>
                </a:solidFill>
                <a:latin typeface="NikoshBAN" pitchFamily="2" charset="0"/>
                <a:cs typeface="NikoshBAN" pitchFamily="2" charset="0"/>
              </a:rPr>
              <a:t>পেশি বলতে কি বুঝ </a:t>
            </a:r>
            <a:r>
              <a:rPr lang="en-US" sz="4400" b="1" dirty="0" err="1" smtClean="0">
                <a:solidFill>
                  <a:srgbClr val="002060"/>
                </a:solidFill>
                <a:latin typeface="NikoshBAN" pitchFamily="2" charset="0"/>
                <a:cs typeface="NikoshBAN" pitchFamily="2" charset="0"/>
              </a:rPr>
              <a:t>লিখ</a:t>
            </a:r>
            <a:r>
              <a:rPr lang="en-US" sz="4400" b="1" dirty="0">
                <a:solidFill>
                  <a:srgbClr val="002060"/>
                </a:solidFill>
                <a:latin typeface="NikoshBAN" pitchFamily="2" charset="0"/>
                <a:cs typeface="NikoshBAN" pitchFamily="2" charset="0"/>
              </a:rPr>
              <a: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
        <p:nvSpPr>
          <p:cNvPr id="17" name="Scroll: Horizontal 16">
            <a:extLst>
              <a:ext uri="{FF2B5EF4-FFF2-40B4-BE49-F238E27FC236}">
                <a16:creationId xmlns="" xmlns:a16="http://schemas.microsoft.com/office/drawing/2014/main" id="{FD4DA220-D460-4CDE-9C99-155A82276C7D}"/>
              </a:ext>
            </a:extLst>
          </p:cNvPr>
          <p:cNvSpPr/>
          <p:nvPr/>
        </p:nvSpPr>
        <p:spPr>
          <a:xfrm>
            <a:off x="4274498" y="2335577"/>
            <a:ext cx="3555062" cy="3064625"/>
          </a:xfrm>
          <a:prstGeom prst="horizontalScroll">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smtClean="0">
                <a:solidFill>
                  <a:srgbClr val="002060"/>
                </a:solidFill>
                <a:latin typeface="NikoshBAN" pitchFamily="2" charset="0"/>
                <a:cs typeface="NikoshBAN" pitchFamily="2" charset="0"/>
              </a:rPr>
              <a:t>মানুষের</a:t>
            </a:r>
            <a:r>
              <a:rPr lang="en-US" sz="4400" b="1" dirty="0" smtClean="0">
                <a:solidFill>
                  <a:srgbClr val="002060"/>
                </a:solidFill>
                <a:latin typeface="NikoshBAN" pitchFamily="2" charset="0"/>
                <a:cs typeface="NikoshBAN" pitchFamily="2" charset="0"/>
              </a:rPr>
              <a:t> </a:t>
            </a:r>
            <a:r>
              <a:rPr lang="en-US" sz="4400" b="1" dirty="0" err="1" smtClean="0">
                <a:solidFill>
                  <a:srgbClr val="002060"/>
                </a:solidFill>
                <a:latin typeface="NikoshBAN" pitchFamily="2" charset="0"/>
                <a:cs typeface="NikoshBAN" pitchFamily="2" charset="0"/>
              </a:rPr>
              <a:t>চলনে</a:t>
            </a:r>
            <a:r>
              <a:rPr lang="en-US" sz="4400" b="1" dirty="0" smtClean="0">
                <a:solidFill>
                  <a:srgbClr val="002060"/>
                </a:solidFill>
                <a:latin typeface="NikoshBAN" pitchFamily="2" charset="0"/>
                <a:cs typeface="NikoshBAN" pitchFamily="2" charset="0"/>
              </a:rPr>
              <a:t> </a:t>
            </a:r>
            <a:r>
              <a:rPr lang="en-US" sz="4400" b="1" dirty="0" err="1" smtClean="0">
                <a:solidFill>
                  <a:srgbClr val="002060"/>
                </a:solidFill>
                <a:latin typeface="NikoshBAN" pitchFamily="2" charset="0"/>
                <a:cs typeface="NikoshBAN" pitchFamily="2" charset="0"/>
              </a:rPr>
              <a:t>অস্থি</a:t>
            </a:r>
            <a:r>
              <a:rPr lang="en-US" sz="4400" b="1" dirty="0" smtClean="0">
                <a:solidFill>
                  <a:srgbClr val="002060"/>
                </a:solidFill>
                <a:latin typeface="NikoshBAN" pitchFamily="2" charset="0"/>
                <a:cs typeface="NikoshBAN" pitchFamily="2" charset="0"/>
              </a:rPr>
              <a:t> ও </a:t>
            </a:r>
            <a:r>
              <a:rPr lang="en-US" sz="4400" b="1" dirty="0" err="1" smtClean="0">
                <a:solidFill>
                  <a:srgbClr val="002060"/>
                </a:solidFill>
                <a:latin typeface="NikoshBAN" pitchFamily="2" charset="0"/>
                <a:cs typeface="NikoshBAN" pitchFamily="2" charset="0"/>
              </a:rPr>
              <a:t>পেশির</a:t>
            </a:r>
            <a:r>
              <a:rPr lang="en-US" sz="4400" b="1" dirty="0" smtClean="0">
                <a:solidFill>
                  <a:srgbClr val="002060"/>
                </a:solidFill>
                <a:latin typeface="NikoshBAN" pitchFamily="2" charset="0"/>
                <a:cs typeface="NikoshBAN" pitchFamily="2" charset="0"/>
              </a:rPr>
              <a:t> </a:t>
            </a:r>
            <a:r>
              <a:rPr lang="en-US" sz="4400" b="1" dirty="0" err="1" smtClean="0">
                <a:solidFill>
                  <a:srgbClr val="002060"/>
                </a:solidFill>
                <a:latin typeface="NikoshBAN" pitchFamily="2" charset="0"/>
                <a:cs typeface="NikoshBAN" pitchFamily="2" charset="0"/>
              </a:rPr>
              <a:t>ভূমিকা</a:t>
            </a:r>
            <a:r>
              <a:rPr lang="en-US" sz="4400" b="1" dirty="0" smtClean="0">
                <a:solidFill>
                  <a:srgbClr val="002060"/>
                </a:solidFill>
                <a:latin typeface="NikoshBAN" pitchFamily="2" charset="0"/>
                <a:cs typeface="NikoshBAN" pitchFamily="2" charset="0"/>
              </a:rPr>
              <a:t> </a:t>
            </a:r>
            <a:r>
              <a:rPr lang="bn-BD" sz="4400" b="1" dirty="0" smtClean="0">
                <a:solidFill>
                  <a:srgbClr val="002060"/>
                </a:solidFill>
                <a:latin typeface="NikoshBAN" pitchFamily="2" charset="0"/>
                <a:cs typeface="NikoshBAN" pitchFamily="2" charset="0"/>
              </a:rPr>
              <a:t>কি</a:t>
            </a:r>
            <a:r>
              <a:rPr lang="en-US" sz="4400" b="1" dirty="0" smtClean="0">
                <a:solidFill>
                  <a:srgbClr val="002060"/>
                </a:solidFill>
                <a:latin typeface="NikoshBAN" pitchFamily="2" charset="0"/>
                <a:cs typeface="NikoshBAN" pitchFamily="2" charset="0"/>
              </a:rPr>
              <a:t> ?</a:t>
            </a:r>
            <a:endParaRPr lang="en-US" sz="4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endParaRPr>
          </a:p>
        </p:txBody>
      </p:sp>
    </p:spTree>
    <p:extLst>
      <p:ext uri="{BB962C8B-B14F-4D97-AF65-F5344CB8AC3E}">
        <p14:creationId xmlns:p14="http://schemas.microsoft.com/office/powerpoint/2010/main" val="34550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 xmlns:a16="http://schemas.microsoft.com/office/drawing/2014/main" id="{BB57D086-C391-4DD0-80C1-86EE81355B73}"/>
              </a:ext>
            </a:extLst>
          </p:cNvPr>
          <p:cNvSpPr txBox="1">
            <a:spLocks/>
          </p:cNvSpPr>
          <p:nvPr/>
        </p:nvSpPr>
        <p:spPr>
          <a:xfrm>
            <a:off x="387091" y="205286"/>
            <a:ext cx="3831283" cy="1152693"/>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1"/>
                </a:solidFill>
                <a:latin typeface="NikoshBAN" pitchFamily="2" charset="0"/>
                <a:cs typeface="NikoshBAN" pitchFamily="2" charset="0"/>
              </a:rPr>
              <a:t>বাড়ির</a:t>
            </a:r>
            <a:r>
              <a:rPr lang="en-US" sz="7200" b="1" dirty="0">
                <a:solidFill>
                  <a:schemeClr val="bg1"/>
                </a:solidFill>
                <a:latin typeface="NikoshBAN" pitchFamily="2" charset="0"/>
                <a:cs typeface="NikoshBAN" pitchFamily="2" charset="0"/>
              </a:rPr>
              <a:t> </a:t>
            </a:r>
            <a:r>
              <a:rPr lang="en-US" sz="7200" b="1" dirty="0" err="1">
                <a:solidFill>
                  <a:schemeClr val="bg1"/>
                </a:solidFill>
                <a:latin typeface="NikoshBAN" pitchFamily="2" charset="0"/>
                <a:cs typeface="NikoshBAN" pitchFamily="2" charset="0"/>
              </a:rPr>
              <a:t>কাজ</a:t>
            </a:r>
            <a:r>
              <a:rPr lang="en-US" sz="7200" b="1" dirty="0">
                <a:solidFill>
                  <a:schemeClr val="bg1"/>
                </a:solidFill>
                <a:latin typeface="NikoshBAN" pitchFamily="2" charset="0"/>
                <a:cs typeface="NikoshBAN" pitchFamily="2" charset="0"/>
              </a:rPr>
              <a:t>  </a:t>
            </a:r>
          </a:p>
        </p:txBody>
      </p:sp>
      <p:sp>
        <p:nvSpPr>
          <p:cNvPr id="16" name="Oval 15">
            <a:extLst>
              <a:ext uri="{FF2B5EF4-FFF2-40B4-BE49-F238E27FC236}">
                <a16:creationId xmlns="" xmlns:a16="http://schemas.microsoft.com/office/drawing/2014/main" id="{70D7083B-6278-4E18-9047-8A95D88B6067}"/>
              </a:ext>
            </a:extLst>
          </p:cNvPr>
          <p:cNvSpPr/>
          <p:nvPr/>
        </p:nvSpPr>
        <p:spPr>
          <a:xfrm>
            <a:off x="502276" y="5718629"/>
            <a:ext cx="10985679" cy="101058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 </a:t>
            </a:r>
            <a:r>
              <a:rPr lang="en-US" sz="4400" b="1" dirty="0" err="1"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টেনডন</a:t>
            </a:r>
            <a:r>
              <a:rPr lang="en-US" sz="44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 ও </a:t>
            </a:r>
            <a:r>
              <a:rPr lang="en-US" sz="4400" b="1" dirty="0" err="1"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লিগামেন্টের</a:t>
            </a:r>
            <a:r>
              <a:rPr lang="en-US" sz="44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 </a:t>
            </a:r>
            <a:r>
              <a:rPr lang="en-US" sz="4400" b="1" dirty="0" err="1"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কাজ</a:t>
            </a:r>
            <a:r>
              <a:rPr lang="en-US" sz="44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 </a:t>
            </a:r>
            <a:r>
              <a:rPr lang="en-US" sz="4400" b="1" dirty="0" err="1"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লিখে</a:t>
            </a:r>
            <a:r>
              <a:rPr lang="en-US" sz="44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 </a:t>
            </a:r>
            <a:r>
              <a:rPr lang="en-US" sz="4400" b="1" dirty="0" err="1"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আনবে</a:t>
            </a:r>
            <a:r>
              <a:rPr lang="en-US" sz="44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 </a:t>
            </a:r>
            <a:r>
              <a:rPr lang="en-US" sz="44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4" y="1546665"/>
            <a:ext cx="4216855" cy="39832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571" y="205286"/>
            <a:ext cx="6995886" cy="5324657"/>
          </a:xfrm>
          <a:prstGeom prst="rect">
            <a:avLst/>
          </a:prstGeom>
        </p:spPr>
      </p:pic>
    </p:spTree>
    <p:extLst>
      <p:ext uri="{BB962C8B-B14F-4D97-AF65-F5344CB8AC3E}">
        <p14:creationId xmlns:p14="http://schemas.microsoft.com/office/powerpoint/2010/main" val="12438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770" y="0"/>
            <a:ext cx="4743321" cy="6672144"/>
          </a:xfrm>
          <a:prstGeom prst="rect">
            <a:avLst/>
          </a:prstGeom>
        </p:spPr>
      </p:pic>
      <p:grpSp>
        <p:nvGrpSpPr>
          <p:cNvPr id="23" name="Group 22"/>
          <p:cNvGrpSpPr/>
          <p:nvPr/>
        </p:nvGrpSpPr>
        <p:grpSpPr>
          <a:xfrm>
            <a:off x="59966" y="43447"/>
            <a:ext cx="7135318" cy="6672145"/>
            <a:chOff x="644470" y="88417"/>
            <a:chExt cx="7555022" cy="431189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70" y="88417"/>
              <a:ext cx="7555022" cy="4311895"/>
            </a:xfrm>
            <a:prstGeom prst="rect">
              <a:avLst/>
            </a:prstGeom>
          </p:spPr>
        </p:pic>
        <p:sp>
          <p:nvSpPr>
            <p:cNvPr id="7" name="Rectangle 6"/>
            <p:cNvSpPr/>
            <p:nvPr/>
          </p:nvSpPr>
          <p:spPr>
            <a:xfrm>
              <a:off x="2533339" y="1379092"/>
              <a:ext cx="3897446" cy="221854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rgbClr val="002060"/>
                  </a:solidFill>
                </a:rPr>
                <a:t>যদি পেশি মজবুত  করতে চাও</a:t>
              </a:r>
            </a:p>
            <a:p>
              <a:pPr algn="ctr"/>
              <a:r>
                <a:rPr lang="bn-BD" sz="2000" b="1" dirty="0" smtClean="0">
                  <a:solidFill>
                    <a:srgbClr val="002060"/>
                  </a:solidFill>
                </a:rPr>
                <a:t> নিয়মিত ব্যায়াম করে যাও </a:t>
              </a:r>
              <a:endParaRPr lang="en-US" sz="2000" b="1" dirty="0">
                <a:solidFill>
                  <a:srgbClr val="002060"/>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693" y="719528"/>
              <a:ext cx="1891448" cy="133486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382" y="2823263"/>
              <a:ext cx="1783504" cy="12990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381" y="719528"/>
              <a:ext cx="1783504" cy="132935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6272" y="2944082"/>
              <a:ext cx="1888869" cy="1178214"/>
            </a:xfrm>
            <a:prstGeom prst="rect">
              <a:avLst/>
            </a:prstGeom>
          </p:spPr>
        </p:pic>
      </p:grpSp>
    </p:spTree>
    <p:extLst>
      <p:ext uri="{BB962C8B-B14F-4D97-AF65-F5344CB8AC3E}">
        <p14:creationId xmlns:p14="http://schemas.microsoft.com/office/powerpoint/2010/main" val="26500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076"/>
          <a:stretch/>
        </p:blipFill>
        <p:spPr>
          <a:xfrm>
            <a:off x="-8198" y="-29029"/>
            <a:ext cx="12192000" cy="6990280"/>
          </a:xfrm>
          <a:prstGeom prst="rect">
            <a:avLst/>
          </a:prstGeom>
        </p:spPr>
      </p:pic>
      <p:sp>
        <p:nvSpPr>
          <p:cNvPr id="15" name="TextBox 14">
            <a:extLst>
              <a:ext uri="{FF2B5EF4-FFF2-40B4-BE49-F238E27FC236}">
                <a16:creationId xmlns="" xmlns:a16="http://schemas.microsoft.com/office/drawing/2014/main" id="{DE232626-7063-499E-AF02-F28697C8072A}"/>
              </a:ext>
            </a:extLst>
          </p:cNvPr>
          <p:cNvSpPr txBox="1"/>
          <p:nvPr/>
        </p:nvSpPr>
        <p:spPr>
          <a:xfrm>
            <a:off x="128790" y="3701955"/>
            <a:ext cx="5488239" cy="329320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4800" b="1" dirty="0" err="1">
                <a:solidFill>
                  <a:schemeClr val="bg1">
                    <a:lumMod val="95000"/>
                    <a:lumOff val="5000"/>
                  </a:schemeClr>
                </a:solidFill>
                <a:latin typeface="NikoshBAN" pitchFamily="2" charset="0"/>
                <a:cs typeface="NikoshBAN" pitchFamily="2" charset="0"/>
              </a:rPr>
              <a:t>মোহাম্মদ</a:t>
            </a:r>
            <a:r>
              <a:rPr lang="en-US" sz="4800" b="1" dirty="0">
                <a:solidFill>
                  <a:schemeClr val="bg1">
                    <a:lumMod val="95000"/>
                    <a:lumOff val="5000"/>
                  </a:schemeClr>
                </a:solidFill>
                <a:latin typeface="NikoshBAN" pitchFamily="2" charset="0"/>
                <a:cs typeface="NikoshBAN" pitchFamily="2" charset="0"/>
              </a:rPr>
              <a:t> </a:t>
            </a:r>
            <a:r>
              <a:rPr lang="en-US" sz="4800" b="1" dirty="0" err="1">
                <a:solidFill>
                  <a:schemeClr val="bg1">
                    <a:lumMod val="95000"/>
                    <a:lumOff val="5000"/>
                  </a:schemeClr>
                </a:solidFill>
                <a:latin typeface="NikoshBAN" pitchFamily="2" charset="0"/>
                <a:cs typeface="NikoshBAN" pitchFamily="2" charset="0"/>
              </a:rPr>
              <a:t>জাহাঙ্গীর</a:t>
            </a:r>
            <a:r>
              <a:rPr lang="en-US" sz="4800" b="1" dirty="0">
                <a:solidFill>
                  <a:schemeClr val="bg1">
                    <a:lumMod val="95000"/>
                    <a:lumOff val="5000"/>
                  </a:schemeClr>
                </a:solidFill>
                <a:latin typeface="NikoshBAN" pitchFamily="2" charset="0"/>
                <a:cs typeface="NikoshBAN" pitchFamily="2" charset="0"/>
              </a:rPr>
              <a:t> </a:t>
            </a:r>
            <a:r>
              <a:rPr lang="en-US" sz="4800" b="1" dirty="0" err="1">
                <a:solidFill>
                  <a:schemeClr val="bg1">
                    <a:lumMod val="95000"/>
                    <a:lumOff val="5000"/>
                  </a:schemeClr>
                </a:solidFill>
                <a:latin typeface="NikoshBAN" pitchFamily="2" charset="0"/>
                <a:cs typeface="NikoshBAN" pitchFamily="2" charset="0"/>
              </a:rPr>
              <a:t>আলম</a:t>
            </a:r>
            <a:r>
              <a:rPr lang="en-US" sz="4800" b="1" dirty="0">
                <a:solidFill>
                  <a:schemeClr val="bg1">
                    <a:lumMod val="95000"/>
                    <a:lumOff val="5000"/>
                  </a:schemeClr>
                </a:solidFill>
                <a:latin typeface="NikoshBAN" pitchFamily="2" charset="0"/>
                <a:cs typeface="NikoshBAN" pitchFamily="2" charset="0"/>
              </a:rPr>
              <a:t>  </a:t>
            </a:r>
            <a:r>
              <a:rPr lang="bn-BD" sz="4800" b="1" dirty="0">
                <a:solidFill>
                  <a:schemeClr val="bg1">
                    <a:lumMod val="95000"/>
                    <a:lumOff val="5000"/>
                  </a:schemeClr>
                </a:solidFill>
                <a:latin typeface="NikoshBAN" pitchFamily="2" charset="0"/>
                <a:cs typeface="NikoshBAN" pitchFamily="2" charset="0"/>
              </a:rPr>
              <a:t> </a:t>
            </a:r>
          </a:p>
          <a:p>
            <a:r>
              <a:rPr lang="en-US" sz="3200" b="1" dirty="0" err="1">
                <a:solidFill>
                  <a:schemeClr val="bg1">
                    <a:lumMod val="95000"/>
                    <a:lumOff val="5000"/>
                  </a:schemeClr>
                </a:solidFill>
                <a:latin typeface="NikoshBAN" pitchFamily="2" charset="0"/>
                <a:cs typeface="NikoshBAN" pitchFamily="2" charset="0"/>
              </a:rPr>
              <a:t>মাষ্টার</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ট্রেইনার</a:t>
            </a:r>
            <a:r>
              <a:rPr lang="en-US" sz="3200" b="1" dirty="0">
                <a:solidFill>
                  <a:schemeClr val="bg1">
                    <a:lumMod val="95000"/>
                    <a:lumOff val="5000"/>
                  </a:schemeClr>
                </a:solidFill>
                <a:latin typeface="NikoshBAN" pitchFamily="2" charset="0"/>
                <a:cs typeface="NikoshBAN" pitchFamily="2" charset="0"/>
              </a:rPr>
              <a:t> ও </a:t>
            </a:r>
            <a:r>
              <a:rPr lang="en-US" sz="3200" b="1" dirty="0" err="1">
                <a:solidFill>
                  <a:schemeClr val="bg1">
                    <a:lumMod val="95000"/>
                    <a:lumOff val="5000"/>
                  </a:schemeClr>
                </a:solidFill>
                <a:latin typeface="NikoshBAN" pitchFamily="2" charset="0"/>
                <a:cs typeface="NikoshBAN" pitchFamily="2" charset="0"/>
              </a:rPr>
              <a:t>সহকারি</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শিক্ষক</a:t>
            </a:r>
            <a:endParaRPr lang="en-US" sz="3200" b="1" dirty="0">
              <a:solidFill>
                <a:schemeClr val="bg1">
                  <a:lumMod val="95000"/>
                  <a:lumOff val="5000"/>
                </a:schemeClr>
              </a:solidFill>
              <a:latin typeface="NikoshBAN" pitchFamily="2" charset="0"/>
              <a:cs typeface="NikoshBAN" pitchFamily="2" charset="0"/>
            </a:endParaRPr>
          </a:p>
          <a:p>
            <a:r>
              <a:rPr lang="en-US" sz="3200" b="1" dirty="0" err="1">
                <a:solidFill>
                  <a:schemeClr val="bg1">
                    <a:lumMod val="95000"/>
                    <a:lumOff val="5000"/>
                  </a:schemeClr>
                </a:solidFill>
                <a:latin typeface="NikoshBAN" pitchFamily="2" charset="0"/>
                <a:cs typeface="NikoshBAN" pitchFamily="2" charset="0"/>
              </a:rPr>
              <a:t>কাপ্তাই</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আল</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আমিন</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নুরিয়া</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দাখিল</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মাদ্রাসা</a:t>
            </a:r>
            <a:endParaRPr lang="en-US" sz="3200" b="1" dirty="0">
              <a:solidFill>
                <a:schemeClr val="bg1">
                  <a:lumMod val="95000"/>
                  <a:lumOff val="5000"/>
                </a:schemeClr>
              </a:solidFill>
              <a:latin typeface="NikoshBAN" pitchFamily="2" charset="0"/>
              <a:cs typeface="NikoshBAN" pitchFamily="2" charset="0"/>
            </a:endParaRPr>
          </a:p>
          <a:p>
            <a:r>
              <a:rPr lang="en-US" sz="3200" b="1" dirty="0" err="1">
                <a:solidFill>
                  <a:schemeClr val="bg1">
                    <a:lumMod val="95000"/>
                    <a:lumOff val="5000"/>
                  </a:schemeClr>
                </a:solidFill>
                <a:latin typeface="NikoshBAN" pitchFamily="2" charset="0"/>
                <a:cs typeface="NikoshBAN" pitchFamily="2" charset="0"/>
              </a:rPr>
              <a:t>কাপ্তাই</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রাঙ্গামাটি</a:t>
            </a:r>
            <a:r>
              <a:rPr lang="bn-BD" sz="3200" b="1" dirty="0">
                <a:solidFill>
                  <a:schemeClr val="bg1">
                    <a:lumMod val="95000"/>
                    <a:lumOff val="5000"/>
                  </a:schemeClr>
                </a:solidFill>
                <a:latin typeface="NikoshBAN" pitchFamily="2" charset="0"/>
                <a:cs typeface="NikoshBAN" pitchFamily="2" charset="0"/>
              </a:rPr>
              <a:t>।</a:t>
            </a:r>
            <a:endParaRPr lang="en-US" sz="3200" b="1" dirty="0">
              <a:solidFill>
                <a:schemeClr val="bg1">
                  <a:lumMod val="95000"/>
                  <a:lumOff val="5000"/>
                </a:schemeClr>
              </a:solidFill>
              <a:latin typeface="NikoshBAN" pitchFamily="2" charset="0"/>
              <a:cs typeface="NikoshBAN" pitchFamily="2" charset="0"/>
            </a:endParaRPr>
          </a:p>
          <a:p>
            <a:r>
              <a:rPr lang="en-US" sz="3200" b="1" dirty="0" err="1">
                <a:solidFill>
                  <a:schemeClr val="bg1">
                    <a:lumMod val="95000"/>
                    <a:lumOff val="5000"/>
                  </a:schemeClr>
                </a:solidFill>
                <a:latin typeface="NikoshBAN" pitchFamily="2" charset="0"/>
                <a:cs typeface="NikoshBAN" pitchFamily="2" charset="0"/>
              </a:rPr>
              <a:t>মোবাইলঃ</a:t>
            </a:r>
            <a:r>
              <a:rPr lang="en-US" sz="3200" b="1" dirty="0">
                <a:solidFill>
                  <a:schemeClr val="bg1">
                    <a:lumMod val="95000"/>
                    <a:lumOff val="5000"/>
                  </a:schemeClr>
                </a:solidFill>
                <a:latin typeface="NikoshBAN" pitchFamily="2" charset="0"/>
                <a:cs typeface="NikoshBAN" pitchFamily="2" charset="0"/>
              </a:rPr>
              <a:t> ০১৮১৫৪১১৭৬২</a:t>
            </a:r>
          </a:p>
          <a:p>
            <a:r>
              <a:rPr lang="en-US" sz="2400" b="1" dirty="0">
                <a:solidFill>
                  <a:schemeClr val="bg1">
                    <a:lumMod val="95000"/>
                    <a:lumOff val="5000"/>
                  </a:schemeClr>
                </a:solidFill>
                <a:latin typeface="NikoshBAN" pitchFamily="2" charset="0"/>
                <a:cs typeface="NikoshBAN" pitchFamily="2" charset="0"/>
              </a:rPr>
              <a:t>Email</a:t>
            </a:r>
            <a:r>
              <a:rPr lang="en-US" sz="2800" b="1" dirty="0">
                <a:solidFill>
                  <a:schemeClr val="bg1">
                    <a:lumMod val="95000"/>
                    <a:lumOff val="5000"/>
                  </a:schemeClr>
                </a:solidFill>
                <a:latin typeface="NikoshBAN" pitchFamily="2" charset="0"/>
                <a:cs typeface="NikoshBAN" pitchFamily="2" charset="0"/>
              </a:rPr>
              <a:t>. </a:t>
            </a:r>
            <a:r>
              <a:rPr lang="en-US" sz="2000" b="1" dirty="0">
                <a:solidFill>
                  <a:schemeClr val="bg1">
                    <a:lumMod val="95000"/>
                    <a:lumOff val="5000"/>
                  </a:schemeClr>
                </a:solidFill>
                <a:latin typeface="NikoshBAN" pitchFamily="2" charset="0"/>
                <a:cs typeface="NikoshBAN" pitchFamily="2" charset="0"/>
              </a:rPr>
              <a:t>mjahangirkaptai@gmail.com</a:t>
            </a:r>
            <a:endParaRPr lang="en-US" sz="3200" b="1" dirty="0">
              <a:solidFill>
                <a:schemeClr val="bg1">
                  <a:lumMod val="95000"/>
                  <a:lumOff val="5000"/>
                </a:schemeClr>
              </a:solidFill>
              <a:latin typeface="NikoshBAN" pitchFamily="2" charset="0"/>
              <a:cs typeface="NikoshBAN" pitchFamily="2" charset="0"/>
            </a:endParaRPr>
          </a:p>
        </p:txBody>
      </p:sp>
      <p:pic>
        <p:nvPicPr>
          <p:cNvPr id="16" name="Picture 15">
            <a:extLst>
              <a:ext uri="{FF2B5EF4-FFF2-40B4-BE49-F238E27FC236}">
                <a16:creationId xmlns="" xmlns:a16="http://schemas.microsoft.com/office/drawing/2014/main" id="{062275B4-52A6-4B74-962F-95037540F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83" y="77042"/>
            <a:ext cx="3183172" cy="3697483"/>
          </a:xfrm>
          <a:prstGeom prst="ellipse">
            <a:avLst/>
          </a:prstGeom>
          <a:ln>
            <a:noFill/>
          </a:ln>
          <a:effectLst>
            <a:softEdge rad="112500"/>
          </a:effectLst>
        </p:spPr>
      </p:pic>
      <p:sp>
        <p:nvSpPr>
          <p:cNvPr id="18" name="Speech Bubble: Rectangle with Corners Rounded 15">
            <a:extLst>
              <a:ext uri="{FF2B5EF4-FFF2-40B4-BE49-F238E27FC236}">
                <a16:creationId xmlns="" xmlns:a16="http://schemas.microsoft.com/office/drawing/2014/main" id="{7EC4746C-125E-477E-B313-70888A09C866}"/>
              </a:ext>
            </a:extLst>
          </p:cNvPr>
          <p:cNvSpPr/>
          <p:nvPr/>
        </p:nvSpPr>
        <p:spPr>
          <a:xfrm>
            <a:off x="4586860" y="508523"/>
            <a:ext cx="2752913" cy="1059314"/>
          </a:xfrm>
          <a:prstGeom prst="wedgeRoundRect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6000" b="1" dirty="0">
                <a:solidFill>
                  <a:srgbClr val="002060"/>
                </a:solidFill>
                <a:latin typeface="NikoshBAN" pitchFamily="2" charset="0"/>
                <a:cs typeface="NikoshBAN" pitchFamily="2" charset="0"/>
              </a:rPr>
              <a:t>প</a:t>
            </a:r>
            <a:r>
              <a:rPr lang="en-US" sz="6000" b="1" dirty="0">
                <a:solidFill>
                  <a:srgbClr val="002060"/>
                </a:solidFill>
                <a:latin typeface="NikoshBAN" pitchFamily="2" charset="0"/>
                <a:cs typeface="NikoshBAN" pitchFamily="2" charset="0"/>
              </a:rPr>
              <a:t>র</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চ</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ত</a:t>
            </a:r>
            <a:r>
              <a:rPr lang="as-IN" sz="6000" b="1" dirty="0">
                <a:solidFill>
                  <a:srgbClr val="002060"/>
                </a:solidFill>
                <a:latin typeface="NikoshBAN" pitchFamily="2" charset="0"/>
                <a:cs typeface="NikoshBAN" pitchFamily="2" charset="0"/>
              </a:rPr>
              <a:t>ি</a:t>
            </a:r>
            <a:r>
              <a:rPr lang="en-US" sz="6000" b="1" dirty="0">
                <a:solidFill>
                  <a:srgbClr val="FFFF00"/>
                </a:solidFill>
                <a:latin typeface="NikoshBAN" pitchFamily="2" charset="0"/>
                <a:cs typeface="NikoshBAN" pitchFamily="2" charset="0"/>
              </a:rPr>
              <a:t> </a:t>
            </a:r>
            <a:endParaRPr lang="en-US" sz="6000"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542" y="2146137"/>
            <a:ext cx="5036457" cy="4711862"/>
          </a:xfrm>
          <a:prstGeom prst="rect">
            <a:avLst/>
          </a:prstGeom>
        </p:spPr>
      </p:pic>
      <p:sp>
        <p:nvSpPr>
          <p:cNvPr id="20" name="TextBox 19">
            <a:extLst>
              <a:ext uri="{FF2B5EF4-FFF2-40B4-BE49-F238E27FC236}">
                <a16:creationId xmlns="" xmlns:a16="http://schemas.microsoft.com/office/drawing/2014/main" id="{EC424E77-3E5B-4E0F-8E33-8E6CCA57B5AA}"/>
              </a:ext>
            </a:extLst>
          </p:cNvPr>
          <p:cNvSpPr txBox="1"/>
          <p:nvPr/>
        </p:nvSpPr>
        <p:spPr>
          <a:xfrm>
            <a:off x="8333467" y="2952450"/>
            <a:ext cx="3369085" cy="3139321"/>
          </a:xfrm>
          <a:prstGeom prst="rect">
            <a:avLst/>
          </a:prstGeom>
          <a:noFill/>
        </p:spPr>
        <p:txBody>
          <a:bodyPr wrap="square">
            <a:spAutoFit/>
          </a:bodyPr>
          <a:lstStyle/>
          <a:p>
            <a:pPr algn="ctr"/>
            <a:r>
              <a:rPr lang="en-US" sz="4400" b="1" dirty="0" err="1">
                <a:latin typeface="NikoshBAN" pitchFamily="2" charset="0"/>
                <a:cs typeface="NikoshBAN" pitchFamily="2" charset="0"/>
              </a:rPr>
              <a:t>জীব</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বিজ্ঞান</a:t>
            </a:r>
            <a:endParaRPr lang="en-US" sz="4400" b="1" dirty="0">
              <a:latin typeface="NikoshBAN" pitchFamily="2" charset="0"/>
              <a:cs typeface="NikoshBAN" pitchFamily="2" charset="0"/>
            </a:endParaRPr>
          </a:p>
          <a:p>
            <a:pPr algn="ctr"/>
            <a:r>
              <a:rPr lang="en-US" sz="4400" b="1" dirty="0">
                <a:latin typeface="NikoshBAN" pitchFamily="2" charset="0"/>
                <a:cs typeface="NikoshBAN" pitchFamily="2" charset="0"/>
              </a:rPr>
              <a:t>৯ম-১০ম </a:t>
            </a:r>
            <a:r>
              <a:rPr lang="en-US" sz="4400" b="1" dirty="0" err="1">
                <a:latin typeface="NikoshBAN" pitchFamily="2" charset="0"/>
                <a:cs typeface="NikoshBAN" pitchFamily="2" charset="0"/>
              </a:rPr>
              <a:t>শ্রেণি</a:t>
            </a:r>
            <a:endParaRPr lang="en-US" sz="4400" b="1" dirty="0">
              <a:latin typeface="NikoshBAN" pitchFamily="2" charset="0"/>
              <a:cs typeface="NikoshBAN" pitchFamily="2" charset="0"/>
            </a:endParaRPr>
          </a:p>
          <a:p>
            <a:pPr algn="ctr"/>
            <a:r>
              <a:rPr lang="en-US" sz="4400" b="1" dirty="0" err="1">
                <a:latin typeface="NikoshBAN" pitchFamily="2" charset="0"/>
                <a:cs typeface="NikoshBAN" pitchFamily="2" charset="0"/>
              </a:rPr>
              <a:t>নবম</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অধ্যায়</a:t>
            </a:r>
            <a:r>
              <a:rPr lang="en-US" sz="4400" b="1" dirty="0">
                <a:latin typeface="NikoshBAN" pitchFamily="2" charset="0"/>
                <a:cs typeface="NikoshBAN" pitchFamily="2" charset="0"/>
              </a:rPr>
              <a:t> </a:t>
            </a:r>
          </a:p>
          <a:p>
            <a:pPr algn="ctr"/>
            <a:r>
              <a:rPr lang="en-US" sz="6600" b="1" dirty="0" err="1">
                <a:solidFill>
                  <a:srgbClr val="FFFF00"/>
                </a:solidFill>
                <a:latin typeface="NikoshBAN" pitchFamily="2" charset="0"/>
                <a:cs typeface="NikoshBAN" pitchFamily="2" charset="0"/>
              </a:rPr>
              <a:t>পেশি</a:t>
            </a:r>
            <a:r>
              <a:rPr lang="en-US" sz="6600" b="1" dirty="0">
                <a:solidFill>
                  <a:srgbClr val="FFFF00"/>
                </a:solidFill>
                <a:latin typeface="NikoshBAN" pitchFamily="2" charset="0"/>
                <a:cs typeface="NikoshBAN" pitchFamily="2" charset="0"/>
              </a:rPr>
              <a:t> </a:t>
            </a:r>
          </a:p>
        </p:txBody>
      </p:sp>
      <p:pic>
        <p:nvPicPr>
          <p:cNvPr id="21" name="Picture 20">
            <a:extLst>
              <a:ext uri="{FF2B5EF4-FFF2-40B4-BE49-F238E27FC236}">
                <a16:creationId xmlns="" xmlns:a16="http://schemas.microsoft.com/office/drawing/2014/main" id="{493A3B11-4A6C-402D-B716-8C7E8FD9C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390" y="345580"/>
            <a:ext cx="1844067" cy="22968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177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plus(in)">
                                      <p:cBhvr>
                                        <p:cTn id="45" dur="2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20"/>
                                        </p:tgtEl>
                                        <p:attrNameLst>
                                          <p:attrName>style.visibility</p:attrName>
                                        </p:attrNameLst>
                                      </p:cBhvr>
                                      <p:to>
                                        <p:strVal val="visible"/>
                                      </p:to>
                                    </p:set>
                                    <p:anim by="(-#ppt_w*2)" calcmode="lin" valueType="num">
                                      <p:cBhvr rctx="PPT">
                                        <p:cTn id="50" dur="500" autoRev="1" fill="hold">
                                          <p:stCondLst>
                                            <p:cond delay="0"/>
                                          </p:stCondLst>
                                        </p:cTn>
                                        <p:tgtEl>
                                          <p:spTgt spid="20"/>
                                        </p:tgtEl>
                                        <p:attrNameLst>
                                          <p:attrName>ppt_w</p:attrName>
                                        </p:attrNameLst>
                                      </p:cBhvr>
                                    </p:anim>
                                    <p:anim by="(#ppt_w*0.50)" calcmode="lin" valueType="num">
                                      <p:cBhvr>
                                        <p:cTn id="51" dur="500" decel="50000" autoRev="1" fill="hold">
                                          <p:stCondLst>
                                            <p:cond delay="0"/>
                                          </p:stCondLst>
                                        </p:cTn>
                                        <p:tgtEl>
                                          <p:spTgt spid="20"/>
                                        </p:tgtEl>
                                        <p:attrNameLst>
                                          <p:attrName>ppt_x</p:attrName>
                                        </p:attrNameLst>
                                      </p:cBhvr>
                                    </p:anim>
                                    <p:anim from="(-#ppt_h/2)" to="(#ppt_y)" calcmode="lin" valueType="num">
                                      <p:cBhvr>
                                        <p:cTn id="52" dur="1000" fill="hold">
                                          <p:stCondLst>
                                            <p:cond delay="0"/>
                                          </p:stCondLst>
                                        </p:cTn>
                                        <p:tgtEl>
                                          <p:spTgt spid="20"/>
                                        </p:tgtEl>
                                        <p:attrNameLst>
                                          <p:attrName>ppt_y</p:attrName>
                                        </p:attrNameLst>
                                      </p:cBhvr>
                                    </p:anim>
                                    <p:animRot by="21600000">
                                      <p:cBhvr>
                                        <p:cTn id="5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49EB66A-11ED-4818-BF84-E9D39483CC87}"/>
              </a:ext>
            </a:extLst>
          </p:cNvPr>
          <p:cNvSpPr/>
          <p:nvPr/>
        </p:nvSpPr>
        <p:spPr>
          <a:xfrm>
            <a:off x="707428" y="2879314"/>
            <a:ext cx="8783477" cy="1015663"/>
          </a:xfrm>
          <a:prstGeom prst="rect">
            <a:avLst/>
          </a:prstGeom>
        </p:spPr>
        <p:txBody>
          <a:bodyPr wrap="square">
            <a:spAutoFit/>
          </a:bodyPr>
          <a:lstStyle/>
          <a:p>
            <a:r>
              <a:rPr lang="hi-IN" sz="6000" b="1" dirty="0">
                <a:solidFill>
                  <a:srgbClr val="002060"/>
                </a:solidFill>
                <a:latin typeface="NikoshBAN" charset="0"/>
                <a:cs typeface="NikoshBAN" charset="0"/>
              </a:rPr>
              <a:t>এই পাঠ শেষে শিক্ষার্থীরা </a:t>
            </a:r>
            <a:r>
              <a:rPr lang="en-US" sz="6000" b="1" dirty="0">
                <a:solidFill>
                  <a:srgbClr val="002060"/>
                </a:solidFill>
                <a:latin typeface="NikoshBAN" charset="0"/>
              </a:rPr>
              <a:t>..........</a:t>
            </a:r>
          </a:p>
        </p:txBody>
      </p:sp>
      <p:sp>
        <p:nvSpPr>
          <p:cNvPr id="3" name="Title 3">
            <a:extLst>
              <a:ext uri="{FF2B5EF4-FFF2-40B4-BE49-F238E27FC236}">
                <a16:creationId xmlns="" xmlns:a16="http://schemas.microsoft.com/office/drawing/2014/main" id="{F87AF11E-FEA6-4B75-8395-5267EA835D52}"/>
              </a:ext>
            </a:extLst>
          </p:cNvPr>
          <p:cNvSpPr txBox="1">
            <a:spLocks/>
          </p:cNvSpPr>
          <p:nvPr/>
        </p:nvSpPr>
        <p:spPr>
          <a:xfrm>
            <a:off x="707429" y="3995868"/>
            <a:ext cx="8901266" cy="1955225"/>
          </a:xfrm>
          <a:prstGeom prst="rect">
            <a:avLst/>
          </a:prstGeom>
          <a:noFill/>
          <a:ln w="19050">
            <a:solidFill>
              <a:srgbClr val="002060"/>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300" dirty="0">
              <a:solidFill>
                <a:sysClr val="windowText" lastClr="000000"/>
              </a:solidFill>
              <a:latin typeface="NikoshBAN" pitchFamily="2" charset="0"/>
              <a:cs typeface="NikoshBAN" pitchFamily="2" charset="0"/>
            </a:endParaRPr>
          </a:p>
          <a:p>
            <a:pPr algn="l"/>
            <a:r>
              <a:rPr lang="en-US" sz="16000" b="1" dirty="0">
                <a:solidFill>
                  <a:srgbClr val="002060"/>
                </a:solidFill>
                <a:latin typeface="NikoshBAN" pitchFamily="2" charset="0"/>
                <a:cs typeface="NikoshBAN" pitchFamily="2" charset="0"/>
              </a:rPr>
              <a:t>১</a:t>
            </a:r>
            <a:r>
              <a:rPr lang="en-US" sz="16000" b="1" dirty="0" smtClean="0">
                <a:solidFill>
                  <a:srgbClr val="002060"/>
                </a:solidFill>
                <a:latin typeface="NikoshBAN" pitchFamily="2" charset="0"/>
                <a:cs typeface="NikoshBAN" pitchFamily="2" charset="0"/>
              </a:rPr>
              <a:t>। </a:t>
            </a:r>
            <a:r>
              <a:rPr lang="bn-BD" sz="16000" b="1" dirty="0" smtClean="0">
                <a:solidFill>
                  <a:srgbClr val="002060"/>
                </a:solidFill>
                <a:latin typeface="NikoshBAN" pitchFamily="2" charset="0"/>
                <a:cs typeface="NikoshBAN" pitchFamily="2" charset="0"/>
              </a:rPr>
              <a:t>পেশি  </a:t>
            </a:r>
            <a:r>
              <a:rPr lang="en-US" sz="16000" b="1" dirty="0" err="1" smtClean="0">
                <a:solidFill>
                  <a:srgbClr val="002060"/>
                </a:solidFill>
                <a:latin typeface="NikoshBAN" pitchFamily="2" charset="0"/>
                <a:cs typeface="NikoshBAN" pitchFamily="2" charset="0"/>
              </a:rPr>
              <a:t>কী</a:t>
            </a:r>
            <a:r>
              <a:rPr lang="en-US" sz="16000" b="1" dirty="0" smtClean="0">
                <a:solidFill>
                  <a:srgbClr val="002060"/>
                </a:solidFill>
                <a:latin typeface="NikoshBAN" pitchFamily="2" charset="0"/>
                <a:cs typeface="NikoshBAN" pitchFamily="2" charset="0"/>
              </a:rPr>
              <a:t> </a:t>
            </a:r>
            <a:r>
              <a:rPr lang="en-US" sz="16000" b="1" dirty="0" err="1">
                <a:solidFill>
                  <a:srgbClr val="002060"/>
                </a:solidFill>
                <a:latin typeface="NikoshBAN" pitchFamily="2" charset="0"/>
                <a:cs typeface="NikoshBAN" pitchFamily="2" charset="0"/>
              </a:rPr>
              <a:t>তা</a:t>
            </a:r>
            <a:r>
              <a:rPr lang="en-US" sz="16000" b="1" dirty="0">
                <a:solidFill>
                  <a:srgbClr val="002060"/>
                </a:solidFill>
                <a:latin typeface="NikoshBAN" pitchFamily="2" charset="0"/>
                <a:cs typeface="NikoshBAN" pitchFamily="2" charset="0"/>
              </a:rPr>
              <a:t> </a:t>
            </a:r>
            <a:r>
              <a:rPr lang="bn-BD" sz="16000" b="1" dirty="0">
                <a:solidFill>
                  <a:srgbClr val="002060"/>
                </a:solidFill>
                <a:latin typeface="NikoshBAN" pitchFamily="2" charset="0"/>
                <a:cs typeface="NikoshBAN" pitchFamily="2" charset="0"/>
              </a:rPr>
              <a:t>বলতে</a:t>
            </a:r>
            <a:r>
              <a:rPr lang="bn-IN" sz="16000" b="1" dirty="0">
                <a:solidFill>
                  <a:srgbClr val="002060"/>
                </a:solidFill>
                <a:latin typeface="NikoshBAN" pitchFamily="2" charset="0"/>
                <a:cs typeface="NikoshBAN" pitchFamily="2" charset="0"/>
              </a:rPr>
              <a:t> পারবে</a:t>
            </a:r>
            <a:r>
              <a:rPr lang="en-US" sz="16000" b="1" dirty="0">
                <a:solidFill>
                  <a:srgbClr val="002060"/>
                </a:solidFill>
                <a:latin typeface="NikoshBAN" pitchFamily="2" charset="0"/>
                <a:cs typeface="NikoshBAN" pitchFamily="2" charset="0"/>
              </a:rPr>
              <a:t>।</a:t>
            </a:r>
          </a:p>
          <a:p>
            <a:pPr algn="l"/>
            <a:r>
              <a:rPr lang="en-US" sz="16000" b="1" dirty="0">
                <a:solidFill>
                  <a:srgbClr val="002060"/>
                </a:solidFill>
                <a:latin typeface="NikoshBAN" pitchFamily="2" charset="0"/>
                <a:cs typeface="NikoshBAN" pitchFamily="2" charset="0"/>
              </a:rPr>
              <a:t>২। </a:t>
            </a:r>
            <a:r>
              <a:rPr lang="bn-BD" sz="16000" b="1" dirty="0" smtClean="0">
                <a:solidFill>
                  <a:srgbClr val="002060"/>
                </a:solidFill>
                <a:latin typeface="NikoshBAN" pitchFamily="2" charset="0"/>
                <a:cs typeface="NikoshBAN" pitchFamily="2" charset="0"/>
              </a:rPr>
              <a:t>পেশির ক্রিয়া </a:t>
            </a:r>
            <a:r>
              <a:rPr lang="en-US" sz="16000" b="1" dirty="0" err="1" smtClean="0">
                <a:solidFill>
                  <a:srgbClr val="002060"/>
                </a:solidFill>
                <a:latin typeface="NikoshBAN" pitchFamily="2" charset="0"/>
                <a:cs typeface="NikoshBAN" pitchFamily="2" charset="0"/>
              </a:rPr>
              <a:t>ব্যাখ্যা</a:t>
            </a:r>
            <a:r>
              <a:rPr lang="en-US" sz="16000" b="1" dirty="0" smtClean="0">
                <a:solidFill>
                  <a:srgbClr val="002060"/>
                </a:solidFill>
                <a:latin typeface="NikoshBAN" pitchFamily="2" charset="0"/>
                <a:cs typeface="NikoshBAN" pitchFamily="2" charset="0"/>
              </a:rPr>
              <a:t> </a:t>
            </a:r>
            <a:r>
              <a:rPr lang="en-US" sz="16000" b="1" dirty="0" err="1">
                <a:solidFill>
                  <a:srgbClr val="002060"/>
                </a:solidFill>
                <a:latin typeface="NikoshBAN" pitchFamily="2" charset="0"/>
                <a:cs typeface="NikoshBAN" pitchFamily="2" charset="0"/>
              </a:rPr>
              <a:t>করতে</a:t>
            </a:r>
            <a:r>
              <a:rPr lang="en-US" sz="16000" b="1" dirty="0">
                <a:solidFill>
                  <a:srgbClr val="002060"/>
                </a:solidFill>
                <a:latin typeface="NikoshBAN" pitchFamily="2" charset="0"/>
                <a:cs typeface="NikoshBAN" pitchFamily="2" charset="0"/>
              </a:rPr>
              <a:t> </a:t>
            </a:r>
            <a:r>
              <a:rPr lang="bn-IN" sz="16000" b="1" dirty="0" smtClean="0">
                <a:solidFill>
                  <a:srgbClr val="002060"/>
                </a:solidFill>
                <a:latin typeface="NikoshBAN" pitchFamily="2" charset="0"/>
                <a:cs typeface="NikoshBAN" pitchFamily="2" charset="0"/>
              </a:rPr>
              <a:t>পারবে</a:t>
            </a:r>
            <a:r>
              <a:rPr lang="en-US" sz="16000" b="1" dirty="0">
                <a:solidFill>
                  <a:srgbClr val="002060"/>
                </a:solidFill>
                <a:latin typeface="NikoshBAN" pitchFamily="2" charset="0"/>
                <a:cs typeface="NikoshBAN" pitchFamily="2" charset="0"/>
              </a:rPr>
              <a:t>।</a:t>
            </a:r>
          </a:p>
          <a:p>
            <a:pPr algn="l"/>
            <a:r>
              <a:rPr lang="en-US" sz="16000" b="1" dirty="0">
                <a:solidFill>
                  <a:srgbClr val="002060"/>
                </a:solidFill>
                <a:latin typeface="NikoshBAN" pitchFamily="2" charset="0"/>
                <a:cs typeface="NikoshBAN" pitchFamily="2" charset="0"/>
              </a:rPr>
              <a:t>3</a:t>
            </a:r>
            <a:r>
              <a:rPr lang="en-US" sz="16000" b="1" dirty="0" smtClean="0">
                <a:solidFill>
                  <a:srgbClr val="002060"/>
                </a:solidFill>
                <a:latin typeface="NikoshBAN" pitchFamily="2" charset="0"/>
                <a:cs typeface="NikoshBAN" pitchFamily="2" charset="0"/>
              </a:rPr>
              <a:t>।</a:t>
            </a:r>
            <a:r>
              <a:rPr lang="bn-BD" sz="16000" b="1" dirty="0">
                <a:solidFill>
                  <a:srgbClr val="002060"/>
                </a:solidFill>
                <a:latin typeface="NikoshBAN" pitchFamily="2" charset="0"/>
                <a:cs typeface="NikoshBAN" pitchFamily="2" charset="0"/>
              </a:rPr>
              <a:t> </a:t>
            </a:r>
            <a:r>
              <a:rPr lang="bn-BD" sz="16000" b="1" dirty="0" smtClean="0">
                <a:solidFill>
                  <a:srgbClr val="002060"/>
                </a:solidFill>
                <a:latin typeface="NikoshBAN" pitchFamily="2" charset="0"/>
                <a:cs typeface="NikoshBAN" pitchFamily="2" charset="0"/>
              </a:rPr>
              <a:t>টেনডন ও লিগামেন্টের </a:t>
            </a:r>
            <a:r>
              <a:rPr lang="en-US" sz="16000" b="1" dirty="0" err="1" smtClean="0">
                <a:solidFill>
                  <a:srgbClr val="002060"/>
                </a:solidFill>
                <a:latin typeface="NikoshBAN" pitchFamily="2" charset="0"/>
                <a:cs typeface="NikoshBAN" pitchFamily="2" charset="0"/>
              </a:rPr>
              <a:t>কাজ</a:t>
            </a:r>
            <a:r>
              <a:rPr lang="en-US" sz="16000" b="1" dirty="0" smtClean="0">
                <a:solidFill>
                  <a:srgbClr val="002060"/>
                </a:solidFill>
                <a:latin typeface="NikoshBAN" pitchFamily="2" charset="0"/>
                <a:cs typeface="NikoshBAN" pitchFamily="2" charset="0"/>
              </a:rPr>
              <a:t> </a:t>
            </a:r>
            <a:r>
              <a:rPr lang="en-US" sz="16000" b="1" dirty="0" err="1">
                <a:solidFill>
                  <a:srgbClr val="002060"/>
                </a:solidFill>
                <a:latin typeface="NikoshBAN" pitchFamily="2" charset="0"/>
                <a:cs typeface="NikoshBAN" pitchFamily="2" charset="0"/>
              </a:rPr>
              <a:t>ব্যাখ্যা</a:t>
            </a:r>
            <a:r>
              <a:rPr lang="en-US" sz="16000" b="1" dirty="0">
                <a:solidFill>
                  <a:srgbClr val="002060"/>
                </a:solidFill>
                <a:latin typeface="NikoshBAN" pitchFamily="2" charset="0"/>
                <a:cs typeface="NikoshBAN" pitchFamily="2" charset="0"/>
              </a:rPr>
              <a:t> </a:t>
            </a:r>
            <a:r>
              <a:rPr lang="en-US" sz="16000" b="1" dirty="0" err="1">
                <a:solidFill>
                  <a:srgbClr val="002060"/>
                </a:solidFill>
                <a:latin typeface="NikoshBAN" pitchFamily="2" charset="0"/>
                <a:cs typeface="NikoshBAN" pitchFamily="2" charset="0"/>
              </a:rPr>
              <a:t>করতে</a:t>
            </a:r>
            <a:r>
              <a:rPr lang="en-US" sz="16000" b="1" dirty="0">
                <a:solidFill>
                  <a:srgbClr val="002060"/>
                </a:solidFill>
                <a:latin typeface="NikoshBAN" pitchFamily="2" charset="0"/>
                <a:cs typeface="NikoshBAN" pitchFamily="2" charset="0"/>
              </a:rPr>
              <a:t>  </a:t>
            </a:r>
            <a:r>
              <a:rPr lang="bn-IN" sz="16000" b="1" dirty="0">
                <a:solidFill>
                  <a:srgbClr val="002060"/>
                </a:solidFill>
                <a:latin typeface="NikoshBAN" pitchFamily="2" charset="0"/>
                <a:cs typeface="NikoshBAN" pitchFamily="2" charset="0"/>
              </a:rPr>
              <a:t>পারবে।</a:t>
            </a:r>
            <a:endParaRPr lang="en-US" sz="16000" b="1" dirty="0">
              <a:solidFill>
                <a:srgbClr val="002060"/>
              </a:solidFill>
              <a:latin typeface="NikoshBAN" pitchFamily="2" charset="0"/>
              <a:cs typeface="NikoshBAN" pitchFamily="2" charset="0"/>
            </a:endParaRPr>
          </a:p>
          <a:p>
            <a:r>
              <a:rPr lang="en-US" sz="4000" b="1" dirty="0" smtClean="0">
                <a:latin typeface="Nikosh" pitchFamily="2" charset="0"/>
                <a:cs typeface="Nikosh" pitchFamily="2" charset="0"/>
              </a:rPr>
              <a:t> </a:t>
            </a:r>
            <a:endParaRPr lang="en-US" sz="4000" b="1" dirty="0">
              <a:latin typeface="Nikosh" pitchFamily="2" charset="0"/>
              <a:cs typeface="Nikosh" pitchFamily="2" charset="0"/>
            </a:endParaRPr>
          </a:p>
          <a:p>
            <a:pPr algn="just"/>
            <a:endParaRPr lang="en-US" sz="3800" b="1" dirty="0">
              <a:latin typeface="NikoshBAN" panose="02000000000000000000" pitchFamily="2" charset="0"/>
              <a:ea typeface="NSimSun" panose="02010609030101010101" pitchFamily="49" charset="-122"/>
              <a:cs typeface="NikoshBAN" panose="02000000000000000000" pitchFamily="2" charset="0"/>
            </a:endParaRPr>
          </a:p>
        </p:txBody>
      </p:sp>
      <p:sp>
        <p:nvSpPr>
          <p:cNvPr id="4" name="Cloud Callout 2">
            <a:extLst>
              <a:ext uri="{FF2B5EF4-FFF2-40B4-BE49-F238E27FC236}">
                <a16:creationId xmlns="" xmlns:a16="http://schemas.microsoft.com/office/drawing/2014/main" id="{3FAC8F45-0414-421B-932C-2564728F0990}"/>
              </a:ext>
            </a:extLst>
          </p:cNvPr>
          <p:cNvSpPr/>
          <p:nvPr/>
        </p:nvSpPr>
        <p:spPr>
          <a:xfrm flipH="1">
            <a:off x="707428" y="62132"/>
            <a:ext cx="4708634" cy="1713914"/>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a:solidFill>
                  <a:srgbClr val="CC0066"/>
                </a:solidFill>
                <a:latin typeface="NikoshBAN" pitchFamily="2" charset="0"/>
                <a:cs typeface="NikoshBAN" pitchFamily="2" charset="0"/>
              </a:rPr>
              <a:t>শিখনফল</a:t>
            </a:r>
            <a:endParaRPr lang="en-US" sz="6600" b="1" dirty="0">
              <a:solidFill>
                <a:srgbClr val="CC0066"/>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134" y="62132"/>
            <a:ext cx="5801193" cy="2817182"/>
          </a:xfrm>
          <a:prstGeom prst="rect">
            <a:avLst/>
          </a:prstGeom>
        </p:spPr>
      </p:pic>
    </p:spTree>
    <p:extLst>
      <p:ext uri="{BB962C8B-B14F-4D97-AF65-F5344CB8AC3E}">
        <p14:creationId xmlns:p14="http://schemas.microsoft.com/office/powerpoint/2010/main" val="167975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F26655D2-D95A-46A0-BAE0-A287389B34B7}"/>
              </a:ext>
            </a:extLst>
          </p:cNvPr>
          <p:cNvSpPr/>
          <p:nvPr/>
        </p:nvSpPr>
        <p:spPr>
          <a:xfrm>
            <a:off x="4262907" y="488112"/>
            <a:ext cx="1978712" cy="1030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C93CC005-416D-44D8-A495-E8B7DADB99D4}"/>
              </a:ext>
            </a:extLst>
          </p:cNvPr>
          <p:cNvSpPr txBox="1"/>
          <p:nvPr/>
        </p:nvSpPr>
        <p:spPr>
          <a:xfrm>
            <a:off x="132409" y="362047"/>
            <a:ext cx="3816626" cy="584775"/>
          </a:xfrm>
          <a:prstGeom prst="rect">
            <a:avLst/>
          </a:prstGeom>
          <a:noFill/>
        </p:spPr>
        <p:txBody>
          <a:bodyPr wrap="square" rtlCol="0">
            <a:spAutoFit/>
          </a:bodyPr>
          <a:lstStyle/>
          <a:p>
            <a:r>
              <a:rPr lang="en-US" sz="3200" dirty="0" err="1">
                <a:solidFill>
                  <a:srgbClr val="002060"/>
                </a:solidFill>
                <a:latin typeface="NikoshBAN" panose="02000000000000000000" pitchFamily="2" charset="0"/>
                <a:cs typeface="NikoshBAN" panose="02000000000000000000" pitchFamily="2" charset="0"/>
              </a:rPr>
              <a:t>ছবিতে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দেখা</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যাচ্ছে</a:t>
            </a:r>
            <a:r>
              <a:rPr lang="en-US" sz="3200" dirty="0">
                <a:solidFill>
                  <a:srgbClr val="002060"/>
                </a:solidFill>
                <a:latin typeface="NikoshBAN" panose="02000000000000000000" pitchFamily="2" charset="0"/>
                <a:cs typeface="NikoshBAN" panose="02000000000000000000" pitchFamily="2" charset="0"/>
              </a:rPr>
              <a:t>  ? </a:t>
            </a:r>
          </a:p>
        </p:txBody>
      </p:sp>
      <p:sp>
        <p:nvSpPr>
          <p:cNvPr id="7" name="TextBox 6">
            <a:extLst>
              <a:ext uri="{FF2B5EF4-FFF2-40B4-BE49-F238E27FC236}">
                <a16:creationId xmlns="" xmlns:a16="http://schemas.microsoft.com/office/drawing/2014/main" id="{D23569A8-BFD2-4E2C-B9F9-B838D61C2AD3}"/>
              </a:ext>
            </a:extLst>
          </p:cNvPr>
          <p:cNvSpPr txBox="1"/>
          <p:nvPr/>
        </p:nvSpPr>
        <p:spPr>
          <a:xfrm>
            <a:off x="132400" y="1531425"/>
            <a:ext cx="5196859" cy="584775"/>
          </a:xfrm>
          <a:prstGeom prst="rect">
            <a:avLst/>
          </a:prstGeom>
          <a:noFill/>
        </p:spPr>
        <p:txBody>
          <a:bodyPr wrap="square" rtlCol="0">
            <a:spAutoFit/>
          </a:bodyPr>
          <a:lstStyle/>
          <a:p>
            <a:r>
              <a:rPr lang="bn-IN" sz="3200" dirty="0">
                <a:solidFill>
                  <a:srgbClr val="002060"/>
                </a:solidFill>
                <a:latin typeface="NikoshBAN" panose="02000000000000000000" pitchFamily="2" charset="0"/>
                <a:cs typeface="NikoshBAN" panose="02000000000000000000" pitchFamily="2" charset="0"/>
              </a:rPr>
              <a:t>মানুষের </a:t>
            </a:r>
            <a:r>
              <a:rPr lang="en-US" sz="3200" dirty="0" err="1" smtClean="0">
                <a:solidFill>
                  <a:srgbClr val="002060"/>
                </a:solidFill>
                <a:latin typeface="NikoshBAN" panose="02000000000000000000" pitchFamily="2" charset="0"/>
                <a:cs typeface="NikoshBAN" panose="02000000000000000000" pitchFamily="2" charset="0"/>
              </a:rPr>
              <a:t>কঙ্কাল</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কী </a:t>
            </a:r>
            <a:r>
              <a:rPr lang="bn-BD" sz="3200" dirty="0" smtClean="0">
                <a:solidFill>
                  <a:srgbClr val="002060"/>
                </a:solidFill>
                <a:latin typeface="NikoshBAN" panose="02000000000000000000" pitchFamily="2" charset="0"/>
                <a:cs typeface="NikoshBAN" panose="02000000000000000000" pitchFamily="2" charset="0"/>
              </a:rPr>
              <a:t>দ্বারা গঠিত</a:t>
            </a:r>
            <a:r>
              <a:rPr lang="bn-IN" sz="3200" dirty="0" smtClean="0">
                <a:solidFill>
                  <a:srgbClr val="002060"/>
                </a:solidFill>
                <a:latin typeface="NikoshBAN" panose="02000000000000000000" pitchFamily="2" charset="0"/>
                <a:cs typeface="NikoshBAN" panose="02000000000000000000" pitchFamily="2" charset="0"/>
              </a:rPr>
              <a:t> </a:t>
            </a:r>
            <a:r>
              <a:rPr lang="bn-IN" sz="3200" dirty="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0911E6B5-25E4-4F75-9AD7-75A0B2A8C2E9}"/>
              </a:ext>
            </a:extLst>
          </p:cNvPr>
          <p:cNvSpPr txBox="1"/>
          <p:nvPr/>
        </p:nvSpPr>
        <p:spPr>
          <a:xfrm>
            <a:off x="8492248" y="807048"/>
            <a:ext cx="1126651"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অস্থি</a:t>
            </a:r>
            <a:r>
              <a:rPr lang="bn-IN"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78D58B18-5833-477C-9C0D-38EE679ED297}"/>
              </a:ext>
            </a:extLst>
          </p:cNvPr>
          <p:cNvSpPr txBox="1"/>
          <p:nvPr/>
        </p:nvSpPr>
        <p:spPr>
          <a:xfrm>
            <a:off x="6286328" y="788136"/>
            <a:ext cx="230505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মান</a:t>
            </a:r>
            <a:r>
              <a:rPr lang="bn-BD" sz="3200" dirty="0" smtClean="0">
                <a:latin typeface="NikoshBAN" panose="02000000000000000000" pitchFamily="2" charset="0"/>
                <a:cs typeface="NikoshBAN" panose="02000000000000000000" pitchFamily="2" charset="0"/>
              </a:rPr>
              <a:t>ব দেহ</a:t>
            </a:r>
            <a:r>
              <a:rPr lang="en-US" sz="3200" dirty="0" smtClean="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 xmlns:a16="http://schemas.microsoft.com/office/drawing/2014/main" id="{99F8F25A-8932-4394-A4CF-7150D2E0D9DF}"/>
              </a:ext>
            </a:extLst>
          </p:cNvPr>
          <p:cNvSpPr txBox="1"/>
          <p:nvPr/>
        </p:nvSpPr>
        <p:spPr>
          <a:xfrm>
            <a:off x="0" y="2385882"/>
            <a:ext cx="8844196" cy="584775"/>
          </a:xfrm>
          <a:prstGeom prst="rect">
            <a:avLst/>
          </a:prstGeom>
          <a:noFill/>
        </p:spPr>
        <p:txBody>
          <a:bodyPr wrap="square" rtlCol="0">
            <a:spAutoFit/>
          </a:bodyPr>
          <a:lstStyle/>
          <a:p>
            <a:r>
              <a:rPr lang="bn-IN" sz="3200" dirty="0">
                <a:solidFill>
                  <a:srgbClr val="002060"/>
                </a:solidFill>
                <a:latin typeface="NikoshBAN" panose="02000000000000000000" pitchFamily="2" charset="0"/>
                <a:cs typeface="NikoshBAN" panose="02000000000000000000" pitchFamily="2" charset="0"/>
              </a:rPr>
              <a:t>মানুষের </a:t>
            </a:r>
            <a:r>
              <a:rPr lang="en-US" sz="3200" dirty="0" err="1" smtClean="0">
                <a:solidFill>
                  <a:srgbClr val="002060"/>
                </a:solidFill>
                <a:latin typeface="NikoshBAN" panose="02000000000000000000" pitchFamily="2" charset="0"/>
                <a:cs typeface="NikoshBAN" panose="02000000000000000000" pitchFamily="2" charset="0"/>
              </a:rPr>
              <a:t>অস্থি</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অঙ্গ-প্রত্যঙ্গ</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সঞ্চালন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চলাফেরায়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সহায়তা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a:t>
            </a:r>
            <a:r>
              <a:rPr lang="en-US" sz="3200" dirty="0" smtClean="0">
                <a:solidFill>
                  <a:srgbClr val="002060"/>
                </a:solidFill>
                <a:latin typeface="NikoshBAN" panose="02000000000000000000" pitchFamily="2" charset="0"/>
                <a:cs typeface="NikoshBAN" panose="02000000000000000000" pitchFamily="2" charset="0"/>
              </a:rPr>
              <a:t> ?</a:t>
            </a:r>
            <a:endParaRPr lang="en-US" sz="2400" dirty="0"/>
          </a:p>
        </p:txBody>
      </p:sp>
      <p:sp>
        <p:nvSpPr>
          <p:cNvPr id="8" name="TextBox 7">
            <a:extLst>
              <a:ext uri="{FF2B5EF4-FFF2-40B4-BE49-F238E27FC236}">
                <a16:creationId xmlns="" xmlns:a16="http://schemas.microsoft.com/office/drawing/2014/main" id="{02F42B79-156B-45A9-ABAD-9828DFDC45F5}"/>
              </a:ext>
            </a:extLst>
          </p:cNvPr>
          <p:cNvSpPr txBox="1"/>
          <p:nvPr/>
        </p:nvSpPr>
        <p:spPr>
          <a:xfrm>
            <a:off x="9618900" y="655665"/>
            <a:ext cx="1223108" cy="769441"/>
          </a:xfrm>
          <a:prstGeom prst="rect">
            <a:avLst/>
          </a:prstGeom>
          <a:noFill/>
        </p:spPr>
        <p:txBody>
          <a:bodyPr wrap="square" rtlCol="0">
            <a:spAutoFit/>
          </a:bodyPr>
          <a:lstStyle/>
          <a:p>
            <a:r>
              <a:rPr lang="bn-BD" sz="4400" dirty="0" smtClean="0">
                <a:solidFill>
                  <a:srgbClr val="FF0000"/>
                </a:solidFill>
                <a:latin typeface="NikoshBAN" panose="02000000000000000000" pitchFamily="2" charset="0"/>
                <a:cs typeface="NikoshBAN" panose="02000000000000000000" pitchFamily="2" charset="0"/>
              </a:rPr>
              <a:t>পেশি</a:t>
            </a:r>
            <a:endParaRPr lang="en-US" dirty="0">
              <a:solidFill>
                <a:srgbClr val="FF0000"/>
              </a:solidFill>
            </a:endParaRPr>
          </a:p>
        </p:txBody>
      </p:sp>
      <p:sp>
        <p:nvSpPr>
          <p:cNvPr id="16" name="Flowchart: Stored Data 15">
            <a:extLst>
              <a:ext uri="{FF2B5EF4-FFF2-40B4-BE49-F238E27FC236}">
                <a16:creationId xmlns="" xmlns:a16="http://schemas.microsoft.com/office/drawing/2014/main" id="{20C6F2DB-BB7D-4803-B3BB-27AA9EC228AA}"/>
              </a:ext>
            </a:extLst>
          </p:cNvPr>
          <p:cNvSpPr/>
          <p:nvPr/>
        </p:nvSpPr>
        <p:spPr>
          <a:xfrm rot="10800000">
            <a:off x="5122516" y="503102"/>
            <a:ext cx="6579706" cy="1015160"/>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7713" b="4769"/>
          <a:stretch/>
        </p:blipFill>
        <p:spPr>
          <a:xfrm>
            <a:off x="8844196" y="1695770"/>
            <a:ext cx="3239780" cy="50498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24" y="3616112"/>
            <a:ext cx="4514724" cy="3129462"/>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7564" t="3520" r="6043"/>
          <a:stretch/>
        </p:blipFill>
        <p:spPr>
          <a:xfrm>
            <a:off x="4986579" y="3051800"/>
            <a:ext cx="3659614" cy="3693774"/>
          </a:xfrm>
          <a:prstGeom prst="rect">
            <a:avLst/>
          </a:prstGeom>
        </p:spPr>
      </p:pic>
    </p:spTree>
    <p:extLst>
      <p:ext uri="{BB962C8B-B14F-4D97-AF65-F5344CB8AC3E}">
        <p14:creationId xmlns:p14="http://schemas.microsoft.com/office/powerpoint/2010/main" val="26310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75E-6 -7.40741E-7 L -0.47318 0.01574 " pathEditMode="relative" rAng="0" ptsTypes="AA">
                                      <p:cBhvr>
                                        <p:cTn id="18" dur="2000" fill="hold"/>
                                        <p:tgtEl>
                                          <p:spTgt spid="10"/>
                                        </p:tgtEl>
                                        <p:attrNameLst>
                                          <p:attrName>ppt_x</p:attrName>
                                          <p:attrName>ppt_y</p:attrName>
                                        </p:attrNameLst>
                                      </p:cBhvr>
                                      <p:rCtr x="-23659" y="787"/>
                                    </p:animMotion>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0.15716 0.01226 L -0.15716 0.0125 L -0.1711 0.01875 C -0.17331 0.01944 -0.17513 0.02175 -0.17722 0.02175 C -0.19427 0.02175 -0.21107 0.01967 -0.228 0.01875 C -0.23047 0.01759 -0.23307 0.01643 -0.23555 0.01527 C -0.23724 0.01435 -0.23854 0.01273 -0.24024 0.01226 C -0.24701 0.00879 -0.25664 0.00694 -0.26315 0.00578 L -0.31224 0.00879 L -0.4349 0.01226 C -0.43711 0.01226 -0.43906 0.01458 -0.44115 0.01527 C -0.44727 0.01666 -0.45339 0.01759 -0.45951 0.01875 C -0.46485 0.02083 -0.47136 0.02361 -0.4763 0.02523 C -0.48151 0.02615 -0.48659 0.02731 -0.49167 0.02824 C -0.49479 0.03055 -0.49805 0.03171 -0.50091 0.03518 C -0.503 0.03726 -0.50508 0.03958 -0.50703 0.04166 C -0.50912 0.04282 -0.51133 0.04305 -0.51328 0.04467 C -0.51537 0.04652 -0.51732 0.04907 -0.5194 0.05115 C -0.52097 0.05254 -0.52253 0.05277 -0.52396 0.05462 C -0.52722 0.05856 -0.53307 0.06759 -0.53307 0.06782 C -0.53412 0.07106 -0.5349 0.07476 -0.5362 0.07754 C -0.54831 0.10324 -0.53281 0.06157 -0.54544 0.09398 C -0.55182 0.11041 -0.54466 0.09837 -0.55313 0.11041 C -0.56133 0.13634 -0.55052 0.10486 -0.56081 0.12685 C -0.57097 0.14837 -0.55612 0.12546 -0.56849 0.14282 C -0.57057 0.14976 -0.5711 0.15972 -0.57461 0.16273 L -0.57904 0.16574 L -0.57904 0.16643 L -0.57904 0.16574 " pathEditMode="relative" rAng="0" ptsTypes="AAAAAAAAAAAAAAAAAAAAAAAAAAAAA">
                                      <p:cBhvr>
                                        <p:cTn id="29" dur="2000" fill="hold"/>
                                        <p:tgtEl>
                                          <p:spTgt spid="9"/>
                                        </p:tgtEl>
                                        <p:attrNameLst>
                                          <p:attrName>ppt_x</p:attrName>
                                          <p:attrName>ppt_y</p:attrName>
                                        </p:attrNameLst>
                                      </p:cBhvr>
                                      <p:rCtr x="-21094" y="7384"/>
                                    </p:animMotion>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 calcmode="lin" valueType="num">
                                      <p:cBhvr>
                                        <p:cTn id="36" dur="1000" fill="hold"/>
                                        <p:tgtEl>
                                          <p:spTgt spid="23"/>
                                        </p:tgtEl>
                                        <p:attrNameLst>
                                          <p:attrName>style.rotation</p:attrName>
                                        </p:attrNameLst>
                                      </p:cBhvr>
                                      <p:tavLst>
                                        <p:tav tm="0">
                                          <p:val>
                                            <p:fltVal val="90"/>
                                          </p:val>
                                        </p:tav>
                                        <p:tav tm="100000">
                                          <p:val>
                                            <p:fltVal val="0"/>
                                          </p:val>
                                        </p:tav>
                                      </p:tavLst>
                                    </p:anim>
                                    <p:animEffect transition="in" filter="fade">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path" presetSubtype="0" accel="50000" decel="50000" fill="hold" grpId="0" nodeType="clickEffect">
                                  <p:stCondLst>
                                    <p:cond delay="0"/>
                                  </p:stCondLst>
                                  <p:childTnLst>
                                    <p:animMotion origin="layout" path="M 1.04167E-6 0.02431 L -0.3112 0.02431 C -0.45065 0.02431 -0.62201 0.10463 -0.62201 0.17037 L -0.62201 0.31736 " pathEditMode="relative" rAng="0" ptsTypes="AAAA">
                                      <p:cBhvr>
                                        <p:cTn id="48" dur="2000" fill="hold"/>
                                        <p:tgtEl>
                                          <p:spTgt spid="8"/>
                                        </p:tgtEl>
                                        <p:attrNameLst>
                                          <p:attrName>ppt_x</p:attrName>
                                          <p:attrName>ppt_y</p:attrName>
                                        </p:attrNameLst>
                                      </p:cBhvr>
                                      <p:rCtr x="-31107" y="14653"/>
                                    </p:animMotion>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1000" fill="hold"/>
                                        <p:tgtEl>
                                          <p:spTgt spid="4"/>
                                        </p:tgtEl>
                                        <p:attrNameLst>
                                          <p:attrName>ppt_w</p:attrName>
                                        </p:attrNameLst>
                                      </p:cBhvr>
                                      <p:tavLst>
                                        <p:tav tm="0">
                                          <p:val>
                                            <p:fltVal val="0"/>
                                          </p:val>
                                        </p:tav>
                                        <p:tav tm="100000">
                                          <p:val>
                                            <p:strVal val="#ppt_w"/>
                                          </p:val>
                                        </p:tav>
                                      </p:tavLst>
                                    </p:anim>
                                    <p:anim calcmode="lin" valueType="num">
                                      <p:cBhvr>
                                        <p:cTn id="54" dur="1000" fill="hold"/>
                                        <p:tgtEl>
                                          <p:spTgt spid="4"/>
                                        </p:tgtEl>
                                        <p:attrNameLst>
                                          <p:attrName>ppt_h</p:attrName>
                                        </p:attrNameLst>
                                      </p:cBhvr>
                                      <p:tavLst>
                                        <p:tav tm="0">
                                          <p:val>
                                            <p:fltVal val="0"/>
                                          </p:val>
                                        </p:tav>
                                        <p:tav tm="100000">
                                          <p:val>
                                            <p:strVal val="#ppt_h"/>
                                          </p:val>
                                        </p:tav>
                                      </p:tavLst>
                                    </p:anim>
                                    <p:anim calcmode="lin" valueType="num">
                                      <p:cBhvr>
                                        <p:cTn id="5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3" y="825824"/>
            <a:ext cx="7286170" cy="1384995"/>
          </a:xfrm>
          <a:prstGeom prst="rect">
            <a:avLst/>
          </a:prstGeom>
        </p:spPr>
        <p:txBody>
          <a:bodyPr wrap="square">
            <a:spAutoFit/>
          </a:bodyPr>
          <a:lstStyle/>
          <a:p>
            <a:r>
              <a:rPr lang="en-US" sz="2800" b="1" dirty="0" err="1" smtClean="0">
                <a:solidFill>
                  <a:srgbClr val="002060"/>
                </a:solidFill>
                <a:latin typeface="NikoshBAN" panose="02000000000000000000" pitchFamily="2" charset="0"/>
                <a:cs typeface="NikoshBAN" panose="02000000000000000000" pitchFamily="2" charset="0"/>
              </a:rPr>
              <a:t>জীব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দেহের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যে</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অংশ</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অস্থি</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অঙ্গ-প্রত্যঙ্গ</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সঞ্চালন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চলাফেরায়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সহায়তা</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অঙ্গ</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বিন্যাস</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এবং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ভারসাম্য</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রক্ষা</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করে</a:t>
            </a:r>
            <a:r>
              <a:rPr lang="en-US" sz="2800" b="1" dirty="0" smtClean="0">
                <a:solidFill>
                  <a:srgbClr val="002060"/>
                </a:solidFill>
                <a:latin typeface="NikoshBAN" panose="02000000000000000000" pitchFamily="2" charset="0"/>
                <a:cs typeface="NikoshBAN" panose="02000000000000000000" pitchFamily="2" charset="0"/>
              </a:rPr>
              <a:t> , </a:t>
            </a:r>
            <a:r>
              <a:rPr lang="en-US" sz="2800" b="1" dirty="0" err="1" smtClean="0">
                <a:solidFill>
                  <a:srgbClr val="002060"/>
                </a:solidFill>
                <a:latin typeface="NikoshBAN" panose="02000000000000000000" pitchFamily="2" charset="0"/>
                <a:cs typeface="NikoshBAN" panose="02000000000000000000" pitchFamily="2" charset="0"/>
              </a:rPr>
              <a:t>কঙ্কাল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তন্ত্রের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সাথে</a:t>
            </a:r>
            <a:r>
              <a:rPr lang="en-US" sz="2800" b="1" dirty="0" smtClean="0">
                <a:solidFill>
                  <a:srgbClr val="002060"/>
                </a:solidFill>
                <a:latin typeface="NikoshBAN" panose="02000000000000000000" pitchFamily="2" charset="0"/>
                <a:cs typeface="NikoshBAN" panose="02000000000000000000" pitchFamily="2" charset="0"/>
              </a:rPr>
              <a:t> য</a:t>
            </a:r>
            <a:r>
              <a:rPr lang="bn-BD" sz="2800" b="1" dirty="0" smtClean="0">
                <a:solidFill>
                  <a:srgbClr val="002060"/>
                </a:solidFill>
                <a:latin typeface="NikoshBAN" panose="02000000000000000000" pitchFamily="2" charset="0"/>
                <a:cs typeface="NikoshBAN" panose="02000000000000000000" pitchFamily="2" charset="0"/>
              </a:rPr>
              <a:t>ৌ</a:t>
            </a:r>
            <a:r>
              <a:rPr lang="en-US" sz="2800" b="1" dirty="0" err="1" smtClean="0">
                <a:solidFill>
                  <a:srgbClr val="002060"/>
                </a:solidFill>
                <a:latin typeface="NikoshBAN" panose="02000000000000000000" pitchFamily="2" charset="0"/>
                <a:cs typeface="NikoshBAN" panose="02000000000000000000" pitchFamily="2" charset="0"/>
              </a:rPr>
              <a:t>থভাবে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দেহের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নির্দিষ্ট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আকার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গঠন</a:t>
            </a:r>
            <a:r>
              <a:rPr lang="en-US" sz="2800" b="1" dirty="0" smtClean="0">
                <a:solidFill>
                  <a:srgbClr val="002060"/>
                </a:solidFill>
                <a:latin typeface="NikoshBAN" panose="02000000000000000000" pitchFamily="2" charset="0"/>
                <a:cs typeface="NikoshBAN" panose="02000000000000000000" pitchFamily="2" charset="0"/>
              </a:rPr>
              <a:t> </a:t>
            </a:r>
            <a:r>
              <a:rPr lang="bn-BD" sz="2800" b="1" dirty="0" smtClean="0">
                <a:solidFill>
                  <a:srgbClr val="002060"/>
                </a:solidFill>
                <a:latin typeface="NikoshBAN" pitchFamily="2" charset="0"/>
                <a:cs typeface="NikoshBAN" pitchFamily="2" charset="0"/>
              </a:rPr>
              <a:t>করে</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তাকে</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পেশি</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বলে</a:t>
            </a:r>
            <a:r>
              <a:rPr lang="bn-BD" sz="2800" b="1" dirty="0" smtClean="0">
                <a:solidFill>
                  <a:srgbClr val="002060"/>
                </a:solidFill>
                <a:latin typeface="NikoshBAN" pitchFamily="2" charset="0"/>
                <a:cs typeface="NikoshBAN" pitchFamily="2" charset="0"/>
              </a:rPr>
              <a:t>। </a:t>
            </a:r>
            <a:r>
              <a:rPr lang="en-US" sz="2800" b="1" dirty="0" smtClean="0">
                <a:solidFill>
                  <a:srgbClr val="002060"/>
                </a:solidFill>
                <a:latin typeface="NikoshBAN" pitchFamily="2" charset="0"/>
                <a:cs typeface="NikoshBAN" pitchFamily="2" charset="0"/>
              </a:rPr>
              <a:t> </a:t>
            </a:r>
            <a:endParaRPr lang="bn-BD" sz="2800" b="1" dirty="0" smtClean="0">
              <a:solidFill>
                <a:srgbClr val="002060"/>
              </a:solidFill>
              <a:latin typeface="NikoshBAN" pitchFamily="2" charset="0"/>
              <a:cs typeface="NikoshBAN" pitchFamily="2" charset="0"/>
            </a:endParaRPr>
          </a:p>
        </p:txBody>
      </p:sp>
      <p:sp>
        <p:nvSpPr>
          <p:cNvPr id="3" name="Rectangle 2"/>
          <p:cNvSpPr/>
          <p:nvPr/>
        </p:nvSpPr>
        <p:spPr>
          <a:xfrm>
            <a:off x="50296" y="3236693"/>
            <a:ext cx="7315203" cy="1384995"/>
          </a:xfrm>
          <a:prstGeom prst="rect">
            <a:avLst/>
          </a:prstGeom>
        </p:spPr>
        <p:txBody>
          <a:bodyPr wrap="square">
            <a:spAutoFit/>
          </a:bodyPr>
          <a:lstStyle/>
          <a:p>
            <a:r>
              <a:rPr lang="bn-BD" sz="2800" b="1" dirty="0" smtClean="0">
                <a:solidFill>
                  <a:srgbClr val="002060"/>
                </a:solidFill>
                <a:latin typeface="NikoshBAN" pitchFamily="2" charset="0"/>
                <a:cs typeface="NikoshBAN" pitchFamily="2" charset="0"/>
              </a:rPr>
              <a:t>জীবদেহের অভ্যন্তরীণ অঙ্গ এবং রক্ত নালির গায়ের অনৈচ্ছিক পেশি, হৃৎপিণ্ডের  হৃৎপেশী এবং অস্থিগাত্রের সাথে লাগানো ঐচ্ছিক কঙ্কাল পেশি নিয়ে পেশিতন্ত্র গঠিত।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0333" y="2196305"/>
            <a:ext cx="2323957" cy="228732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333" y="0"/>
            <a:ext cx="2341667" cy="2205654"/>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8043" y="4483633"/>
            <a:ext cx="2323957" cy="2374365"/>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0448" y="0"/>
            <a:ext cx="2549885" cy="2196305"/>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0448" y="4484913"/>
            <a:ext cx="2581438" cy="2373085"/>
          </a:xfrm>
          <a:prstGeom prst="rect">
            <a:avLst/>
          </a:prstGeom>
        </p:spPr>
      </p:pic>
      <p:pic>
        <p:nvPicPr>
          <p:cNvPr id="41" name="Picture 40"/>
          <p:cNvPicPr>
            <a:picLocks noChangeAspect="1"/>
          </p:cNvPicPr>
          <p:nvPr/>
        </p:nvPicPr>
        <p:blipFill rotWithShape="1">
          <a:blip r:embed="rId7">
            <a:extLst>
              <a:ext uri="{28A0092B-C50C-407E-A947-70E740481C1C}">
                <a14:useLocalDpi xmlns:a14="http://schemas.microsoft.com/office/drawing/2010/main" val="0"/>
              </a:ext>
            </a:extLst>
          </a:blip>
          <a:srcRect l="11067" r="6719"/>
          <a:stretch/>
        </p:blipFill>
        <p:spPr>
          <a:xfrm>
            <a:off x="7300447" y="2196305"/>
            <a:ext cx="2567595" cy="2303121"/>
          </a:xfrm>
          <a:prstGeom prst="rect">
            <a:avLst/>
          </a:prstGeom>
        </p:spPr>
      </p:pic>
      <p:sp>
        <p:nvSpPr>
          <p:cNvPr id="42" name="Rectangle: Rounded Corners 72">
            <a:extLst>
              <a:ext uri="{FF2B5EF4-FFF2-40B4-BE49-F238E27FC236}">
                <a16:creationId xmlns="" xmlns:a16="http://schemas.microsoft.com/office/drawing/2014/main" id="{36C3589B-21D7-4A37-814A-EC61FDDAE5C9}"/>
              </a:ext>
            </a:extLst>
          </p:cNvPr>
          <p:cNvSpPr txBox="1">
            <a:spLocks/>
          </p:cNvSpPr>
          <p:nvPr/>
        </p:nvSpPr>
        <p:spPr>
          <a:xfrm>
            <a:off x="2929980" y="67452"/>
            <a:ext cx="1944913" cy="585609"/>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পেশি</a:t>
            </a:r>
            <a:r>
              <a:rPr lang="en-US" sz="4800" b="1" dirty="0" smtClean="0">
                <a:solidFill>
                  <a:srgbClr val="002060"/>
                </a:solidFill>
                <a:latin typeface="NikoshBAN" pitchFamily="2" charset="0"/>
                <a:cs typeface="NikoshBAN" pitchFamily="2" charset="0"/>
              </a:rPr>
              <a:t>  </a:t>
            </a:r>
            <a:endParaRPr lang="en-US" sz="6000" b="1" dirty="0">
              <a:solidFill>
                <a:srgbClr val="FF0000"/>
              </a:solidFill>
              <a:latin typeface="NikoshBAN" pitchFamily="2" charset="0"/>
              <a:cs typeface="NikoshBAN" pitchFamily="2" charset="0"/>
            </a:endParaRPr>
          </a:p>
        </p:txBody>
      </p:sp>
      <p:sp>
        <p:nvSpPr>
          <p:cNvPr id="47" name="Rectangle: Rounded Corners 72">
            <a:extLst>
              <a:ext uri="{FF2B5EF4-FFF2-40B4-BE49-F238E27FC236}">
                <a16:creationId xmlns="" xmlns:a16="http://schemas.microsoft.com/office/drawing/2014/main" id="{36C3589B-21D7-4A37-814A-EC61FDDAE5C9}"/>
              </a:ext>
            </a:extLst>
          </p:cNvPr>
          <p:cNvSpPr txBox="1">
            <a:spLocks/>
          </p:cNvSpPr>
          <p:nvPr/>
        </p:nvSpPr>
        <p:spPr>
          <a:xfrm>
            <a:off x="2685140" y="2438535"/>
            <a:ext cx="2452921" cy="594951"/>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পেশি</a:t>
            </a:r>
            <a:r>
              <a:rPr lang="bn-BD" sz="4800" b="1" dirty="0" smtClean="0">
                <a:solidFill>
                  <a:srgbClr val="002060"/>
                </a:solidFill>
                <a:latin typeface="NikoshBAN" pitchFamily="2" charset="0"/>
                <a:cs typeface="NikoshBAN" pitchFamily="2" charset="0"/>
              </a:rPr>
              <a:t>তন্ত্র</a:t>
            </a:r>
            <a:r>
              <a:rPr lang="en-US" sz="4800" b="1" dirty="0" smtClean="0">
                <a:solidFill>
                  <a:srgbClr val="002060"/>
                </a:solidFill>
                <a:latin typeface="NikoshBAN" pitchFamily="2" charset="0"/>
                <a:cs typeface="NikoshBAN" pitchFamily="2" charset="0"/>
              </a:rPr>
              <a:t>  </a:t>
            </a:r>
            <a:endParaRPr lang="en-US" sz="6000" b="1" dirty="0">
              <a:solidFill>
                <a:srgbClr val="FF0000"/>
              </a:solidFill>
              <a:latin typeface="NikoshBAN" pitchFamily="2" charset="0"/>
              <a:cs typeface="NikoshBAN" pitchFamily="2" charset="0"/>
            </a:endParaRPr>
          </a:p>
        </p:txBody>
      </p:sp>
      <p:sp>
        <p:nvSpPr>
          <p:cNvPr id="48" name="Rectangle 47"/>
          <p:cNvSpPr/>
          <p:nvPr/>
        </p:nvSpPr>
        <p:spPr>
          <a:xfrm>
            <a:off x="50296" y="5164849"/>
            <a:ext cx="7242876" cy="1815882"/>
          </a:xfrm>
          <a:prstGeom prst="rect">
            <a:avLst/>
          </a:prstGeom>
        </p:spPr>
        <p:txBody>
          <a:bodyPr wrap="square">
            <a:spAutoFit/>
          </a:bodyPr>
          <a:lstStyle/>
          <a:p>
            <a:r>
              <a:rPr lang="en-US" sz="2800" b="1" dirty="0" err="1">
                <a:solidFill>
                  <a:schemeClr val="tx2">
                    <a:lumMod val="60000"/>
                    <a:lumOff val="40000"/>
                  </a:schemeClr>
                </a:solidFill>
                <a:latin typeface="NikoshBAN" panose="02000000000000000000" pitchFamily="2" charset="0"/>
                <a:cs typeface="NikoshBAN" panose="02000000000000000000" pitchFamily="2" charset="0"/>
              </a:rPr>
              <a:t>অঙ্গ-প্রত্যঙ্গ</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সঞ্চালন</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চলাফেরায়</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সহায়তা</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অঙ্গ</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বিন্যাস</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এবং</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ভারসাম্য</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রক্ষা</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কর</a:t>
            </a:r>
            <a:r>
              <a:rPr lang="bn-BD" sz="2800" b="1" dirty="0">
                <a:solidFill>
                  <a:schemeClr val="tx2">
                    <a:lumMod val="60000"/>
                    <a:lumOff val="40000"/>
                  </a:schemeClr>
                </a:solidFill>
                <a:latin typeface="NikoshBAN" panose="02000000000000000000" pitchFamily="2" charset="0"/>
                <a:cs typeface="NikoshBAN" panose="02000000000000000000" pitchFamily="2" charset="0"/>
              </a:rPr>
              <a:t>া</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কঙ্কাল</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তন্ত্রের</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সাথে</a:t>
            </a:r>
            <a:r>
              <a:rPr lang="en-US" sz="2800" b="1" dirty="0">
                <a:solidFill>
                  <a:schemeClr val="tx2">
                    <a:lumMod val="60000"/>
                    <a:lumOff val="40000"/>
                  </a:schemeClr>
                </a:solidFill>
                <a:latin typeface="NikoshBAN" panose="02000000000000000000" pitchFamily="2" charset="0"/>
                <a:cs typeface="NikoshBAN" panose="02000000000000000000" pitchFamily="2" charset="0"/>
              </a:rPr>
              <a:t> য</a:t>
            </a:r>
            <a:r>
              <a:rPr lang="bn-BD" sz="2800" b="1" dirty="0">
                <a:solidFill>
                  <a:schemeClr val="tx2">
                    <a:lumMod val="60000"/>
                    <a:lumOff val="40000"/>
                  </a:schemeClr>
                </a:solidFill>
                <a:latin typeface="NikoshBAN" panose="02000000000000000000" pitchFamily="2" charset="0"/>
                <a:cs typeface="NikoshBAN" panose="02000000000000000000" pitchFamily="2" charset="0"/>
              </a:rPr>
              <a:t>ৌ</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থভাবে</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দেহের</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নির্দিষ্ট</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আকার</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en-US" sz="2800" b="1" dirty="0" err="1">
                <a:solidFill>
                  <a:schemeClr val="tx2">
                    <a:lumMod val="60000"/>
                    <a:lumOff val="40000"/>
                  </a:schemeClr>
                </a:solidFill>
                <a:latin typeface="NikoshBAN" panose="02000000000000000000" pitchFamily="2" charset="0"/>
                <a:cs typeface="NikoshBAN" panose="02000000000000000000" pitchFamily="2" charset="0"/>
              </a:rPr>
              <a:t>গঠন</a:t>
            </a:r>
            <a:r>
              <a:rPr lang="en-US" sz="2800" b="1" dirty="0">
                <a:solidFill>
                  <a:schemeClr val="tx2">
                    <a:lumMod val="60000"/>
                    <a:lumOff val="40000"/>
                  </a:schemeClr>
                </a:solidFill>
                <a:latin typeface="NikoshBAN" panose="02000000000000000000" pitchFamily="2" charset="0"/>
                <a:cs typeface="NikoshBAN" panose="02000000000000000000" pitchFamily="2" charset="0"/>
              </a:rPr>
              <a:t> </a:t>
            </a:r>
            <a:r>
              <a:rPr lang="bn-BD" sz="2800" b="1" dirty="0">
                <a:solidFill>
                  <a:schemeClr val="tx2">
                    <a:lumMod val="60000"/>
                    <a:lumOff val="40000"/>
                  </a:schemeClr>
                </a:solidFill>
                <a:latin typeface="NikoshBAN" panose="02000000000000000000" pitchFamily="2" charset="0"/>
                <a:cs typeface="NikoshBAN" panose="02000000000000000000" pitchFamily="2" charset="0"/>
              </a:rPr>
              <a:t>করা , পেশিতে গ্লাইকোজেন সঞ্চয় করা ইত্যাদি পেশিতন্ত্রের কাজ।</a:t>
            </a:r>
            <a:endParaRPr lang="en-US" sz="2800" b="1" dirty="0">
              <a:solidFill>
                <a:schemeClr val="tx2">
                  <a:lumMod val="60000"/>
                  <a:lumOff val="40000"/>
                </a:schemeClr>
              </a:solidFill>
              <a:latin typeface="NikoshBAN" pitchFamily="2" charset="0"/>
              <a:cs typeface="NikoshBAN" pitchFamily="2" charset="0"/>
            </a:endParaRPr>
          </a:p>
        </p:txBody>
      </p:sp>
      <p:sp>
        <p:nvSpPr>
          <p:cNvPr id="49" name="Rectangle: Rounded Corners 72">
            <a:extLst>
              <a:ext uri="{FF2B5EF4-FFF2-40B4-BE49-F238E27FC236}">
                <a16:creationId xmlns="" xmlns:a16="http://schemas.microsoft.com/office/drawing/2014/main" id="{36C3589B-21D7-4A37-814A-EC61FDDAE5C9}"/>
              </a:ext>
            </a:extLst>
          </p:cNvPr>
          <p:cNvSpPr txBox="1">
            <a:spLocks/>
          </p:cNvSpPr>
          <p:nvPr/>
        </p:nvSpPr>
        <p:spPr>
          <a:xfrm>
            <a:off x="1886861" y="4492304"/>
            <a:ext cx="3802738" cy="594951"/>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পেশি</a:t>
            </a:r>
            <a:r>
              <a:rPr lang="bn-BD" sz="4800" b="1" dirty="0" smtClean="0">
                <a:solidFill>
                  <a:srgbClr val="002060"/>
                </a:solidFill>
                <a:latin typeface="NikoshBAN" pitchFamily="2" charset="0"/>
                <a:cs typeface="NikoshBAN" pitchFamily="2" charset="0"/>
              </a:rPr>
              <a:t>তন্ত্রের কাজ </a:t>
            </a:r>
            <a:r>
              <a:rPr lang="en-US" sz="4800" b="1" dirty="0" smtClean="0">
                <a:solidFill>
                  <a:srgbClr val="002060"/>
                </a:solidFill>
                <a:latin typeface="NikoshBAN" pitchFamily="2" charset="0"/>
                <a:cs typeface="NikoshBAN" pitchFamily="2" charset="0"/>
              </a:rPr>
              <a:t>  </a:t>
            </a:r>
            <a:endParaRPr lang="en-US" sz="60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5270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1000" fill="hold"/>
                                        <p:tgtEl>
                                          <p:spTgt spid="42"/>
                                        </p:tgtEl>
                                        <p:attrNameLst>
                                          <p:attrName>ppt_w</p:attrName>
                                        </p:attrNameLst>
                                      </p:cBhvr>
                                      <p:tavLst>
                                        <p:tav tm="0">
                                          <p:val>
                                            <p:fltVal val="0"/>
                                          </p:val>
                                        </p:tav>
                                        <p:tav tm="100000">
                                          <p:val>
                                            <p:strVal val="#ppt_w"/>
                                          </p:val>
                                        </p:tav>
                                      </p:tavLst>
                                    </p:anim>
                                    <p:anim calcmode="lin" valueType="num">
                                      <p:cBhvr>
                                        <p:cTn id="16" dur="1000" fill="hold"/>
                                        <p:tgtEl>
                                          <p:spTgt spid="42"/>
                                        </p:tgtEl>
                                        <p:attrNameLst>
                                          <p:attrName>ppt_h</p:attrName>
                                        </p:attrNameLst>
                                      </p:cBhvr>
                                      <p:tavLst>
                                        <p:tav tm="0">
                                          <p:val>
                                            <p:fltVal val="0"/>
                                          </p:val>
                                        </p:tav>
                                        <p:tav tm="100000">
                                          <p:val>
                                            <p:strVal val="#ppt_h"/>
                                          </p:val>
                                        </p:tav>
                                      </p:tavLst>
                                    </p:anim>
                                    <p:anim calcmode="lin" valueType="num">
                                      <p:cBhvr>
                                        <p:cTn id="17" dur="1000" fill="hold"/>
                                        <p:tgtEl>
                                          <p:spTgt spid="42"/>
                                        </p:tgtEl>
                                        <p:attrNameLst>
                                          <p:attrName>style.rotation</p:attrName>
                                        </p:attrNameLst>
                                      </p:cBhvr>
                                      <p:tavLst>
                                        <p:tav tm="0">
                                          <p:val>
                                            <p:fltVal val="90"/>
                                          </p:val>
                                        </p:tav>
                                        <p:tav tm="100000">
                                          <p:val>
                                            <p:fltVal val="0"/>
                                          </p:val>
                                        </p:tav>
                                      </p:tavLst>
                                    </p:anim>
                                    <p:animEffect transition="in" filter="fade">
                                      <p:cBhvr>
                                        <p:cTn id="18" dur="10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circle(in)">
                                      <p:cBhvr>
                                        <p:cTn id="31" dur="2000"/>
                                        <p:tgtEl>
                                          <p:spTgt spid="41"/>
                                        </p:tgtEl>
                                      </p:cBhvr>
                                    </p:animEffect>
                                  </p:childTnLst>
                                </p:cTn>
                              </p:par>
                              <p:par>
                                <p:cTn id="32" presetID="6"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1000" fill="hold"/>
                                        <p:tgtEl>
                                          <p:spTgt spid="47"/>
                                        </p:tgtEl>
                                        <p:attrNameLst>
                                          <p:attrName>ppt_w</p:attrName>
                                        </p:attrNameLst>
                                      </p:cBhvr>
                                      <p:tavLst>
                                        <p:tav tm="0">
                                          <p:val>
                                            <p:fltVal val="0"/>
                                          </p:val>
                                        </p:tav>
                                        <p:tav tm="100000">
                                          <p:val>
                                            <p:strVal val="#ppt_w"/>
                                          </p:val>
                                        </p:tav>
                                      </p:tavLst>
                                    </p:anim>
                                    <p:anim calcmode="lin" valueType="num">
                                      <p:cBhvr>
                                        <p:cTn id="40" dur="1000" fill="hold"/>
                                        <p:tgtEl>
                                          <p:spTgt spid="47"/>
                                        </p:tgtEl>
                                        <p:attrNameLst>
                                          <p:attrName>ppt_h</p:attrName>
                                        </p:attrNameLst>
                                      </p:cBhvr>
                                      <p:tavLst>
                                        <p:tav tm="0">
                                          <p:val>
                                            <p:fltVal val="0"/>
                                          </p:val>
                                        </p:tav>
                                        <p:tav tm="100000">
                                          <p:val>
                                            <p:strVal val="#ppt_h"/>
                                          </p:val>
                                        </p:tav>
                                      </p:tavLst>
                                    </p:anim>
                                    <p:anim calcmode="lin" valueType="num">
                                      <p:cBhvr>
                                        <p:cTn id="41" dur="1000" fill="hold"/>
                                        <p:tgtEl>
                                          <p:spTgt spid="47"/>
                                        </p:tgtEl>
                                        <p:attrNameLst>
                                          <p:attrName>style.rotation</p:attrName>
                                        </p:attrNameLst>
                                      </p:cBhvr>
                                      <p:tavLst>
                                        <p:tav tm="0">
                                          <p:val>
                                            <p:fltVal val="90"/>
                                          </p:val>
                                        </p:tav>
                                        <p:tav tm="100000">
                                          <p:val>
                                            <p:fltVal val="0"/>
                                          </p:val>
                                        </p:tav>
                                      </p:tavLst>
                                    </p:anim>
                                    <p:animEffect transition="in" filter="fade">
                                      <p:cBhvr>
                                        <p:cTn id="42" dur="10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3"/>
                                        </p:tgtEl>
                                        <p:attrNameLst>
                                          <p:attrName>style.visibility</p:attrName>
                                        </p:attrNameLst>
                                      </p:cBhvr>
                                      <p:to>
                                        <p:strVal val="visible"/>
                                      </p:to>
                                    </p:set>
                                    <p:set>
                                      <p:cBhvr>
                                        <p:cTn id="47" dur="455" fill="hold">
                                          <p:stCondLst>
                                            <p:cond delay="0"/>
                                          </p:stCondLst>
                                        </p:cTn>
                                        <p:tgtEl>
                                          <p:spTgt spid="3"/>
                                        </p:tgtEl>
                                        <p:attrNameLst>
                                          <p:attrName>style.rotation</p:attrName>
                                        </p:attrNameLst>
                                      </p:cBhvr>
                                      <p:to>
                                        <p:strVal val="-45.0"/>
                                      </p:to>
                                    </p:set>
                                    <p:anim calcmode="lin" valueType="num">
                                      <p:cBhvr>
                                        <p:cTn id="4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p:cTn id="68" dur="1000" fill="hold"/>
                                        <p:tgtEl>
                                          <p:spTgt spid="49"/>
                                        </p:tgtEl>
                                        <p:attrNameLst>
                                          <p:attrName>ppt_w</p:attrName>
                                        </p:attrNameLst>
                                      </p:cBhvr>
                                      <p:tavLst>
                                        <p:tav tm="0">
                                          <p:val>
                                            <p:fltVal val="0"/>
                                          </p:val>
                                        </p:tav>
                                        <p:tav tm="100000">
                                          <p:val>
                                            <p:strVal val="#ppt_w"/>
                                          </p:val>
                                        </p:tav>
                                      </p:tavLst>
                                    </p:anim>
                                    <p:anim calcmode="lin" valueType="num">
                                      <p:cBhvr>
                                        <p:cTn id="69" dur="1000" fill="hold"/>
                                        <p:tgtEl>
                                          <p:spTgt spid="49"/>
                                        </p:tgtEl>
                                        <p:attrNameLst>
                                          <p:attrName>ppt_h</p:attrName>
                                        </p:attrNameLst>
                                      </p:cBhvr>
                                      <p:tavLst>
                                        <p:tav tm="0">
                                          <p:val>
                                            <p:fltVal val="0"/>
                                          </p:val>
                                        </p:tav>
                                        <p:tav tm="100000">
                                          <p:val>
                                            <p:strVal val="#ppt_h"/>
                                          </p:val>
                                        </p:tav>
                                      </p:tavLst>
                                    </p:anim>
                                    <p:anim calcmode="lin" valueType="num">
                                      <p:cBhvr>
                                        <p:cTn id="70" dur="1000" fill="hold"/>
                                        <p:tgtEl>
                                          <p:spTgt spid="49"/>
                                        </p:tgtEl>
                                        <p:attrNameLst>
                                          <p:attrName>style.rotation</p:attrName>
                                        </p:attrNameLst>
                                      </p:cBhvr>
                                      <p:tavLst>
                                        <p:tav tm="0">
                                          <p:val>
                                            <p:fltVal val="90"/>
                                          </p:val>
                                        </p:tav>
                                        <p:tav tm="100000">
                                          <p:val>
                                            <p:fltVal val="0"/>
                                          </p:val>
                                        </p:tav>
                                      </p:tavLst>
                                    </p:anim>
                                    <p:animEffect transition="in" filter="fade">
                                      <p:cBhvr>
                                        <p:cTn id="71" dur="10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48"/>
                                        </p:tgtEl>
                                        <p:attrNameLst>
                                          <p:attrName>style.visibility</p:attrName>
                                        </p:attrNameLst>
                                      </p:cBhvr>
                                      <p:to>
                                        <p:strVal val="visible"/>
                                      </p:to>
                                    </p:set>
                                    <p:anim by="(-#ppt_w*2)" calcmode="lin" valueType="num">
                                      <p:cBhvr rctx="PPT">
                                        <p:cTn id="76" dur="500" autoRev="1" fill="hold">
                                          <p:stCondLst>
                                            <p:cond delay="0"/>
                                          </p:stCondLst>
                                        </p:cTn>
                                        <p:tgtEl>
                                          <p:spTgt spid="48"/>
                                        </p:tgtEl>
                                        <p:attrNameLst>
                                          <p:attrName>ppt_w</p:attrName>
                                        </p:attrNameLst>
                                      </p:cBhvr>
                                    </p:anim>
                                    <p:anim by="(#ppt_w*0.50)" calcmode="lin" valueType="num">
                                      <p:cBhvr>
                                        <p:cTn id="77" dur="500" decel="50000" autoRev="1" fill="hold">
                                          <p:stCondLst>
                                            <p:cond delay="0"/>
                                          </p:stCondLst>
                                        </p:cTn>
                                        <p:tgtEl>
                                          <p:spTgt spid="48"/>
                                        </p:tgtEl>
                                        <p:attrNameLst>
                                          <p:attrName>ppt_x</p:attrName>
                                        </p:attrNameLst>
                                      </p:cBhvr>
                                    </p:anim>
                                    <p:anim from="(-#ppt_h/2)" to="(#ppt_y)" calcmode="lin" valueType="num">
                                      <p:cBhvr>
                                        <p:cTn id="78" dur="1000" fill="hold">
                                          <p:stCondLst>
                                            <p:cond delay="0"/>
                                          </p:stCondLst>
                                        </p:cTn>
                                        <p:tgtEl>
                                          <p:spTgt spid="48"/>
                                        </p:tgtEl>
                                        <p:attrNameLst>
                                          <p:attrName>ppt_y</p:attrName>
                                        </p:attrNameLst>
                                      </p:cBhvr>
                                    </p:anim>
                                    <p:animRot by="21600000">
                                      <p:cBhvr>
                                        <p:cTn id="79" dur="1000" fill="hold">
                                          <p:stCondLst>
                                            <p:cond delay="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2" grpId="0" animBg="1"/>
      <p:bldP spid="47" grpId="0" animBg="1"/>
      <p:bldP spid="48" grpId="0"/>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72">
            <a:extLst>
              <a:ext uri="{FF2B5EF4-FFF2-40B4-BE49-F238E27FC236}">
                <a16:creationId xmlns="" xmlns:a16="http://schemas.microsoft.com/office/drawing/2014/main" id="{36C3589B-21D7-4A37-814A-EC61FDDAE5C9}"/>
              </a:ext>
            </a:extLst>
          </p:cNvPr>
          <p:cNvSpPr txBox="1">
            <a:spLocks/>
          </p:cNvSpPr>
          <p:nvPr/>
        </p:nvSpPr>
        <p:spPr>
          <a:xfrm>
            <a:off x="2090058" y="72572"/>
            <a:ext cx="7852229" cy="711200"/>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bn-BD" sz="4800" b="1" dirty="0" smtClean="0">
                <a:solidFill>
                  <a:srgbClr val="002060"/>
                </a:solidFill>
                <a:latin typeface="NikoshBAN" pitchFamily="2" charset="0"/>
                <a:cs typeface="NikoshBAN" pitchFamily="2" charset="0"/>
              </a:rPr>
              <a:t> মানুষের চলনে অস্থি ও </a:t>
            </a:r>
            <a:r>
              <a:rPr lang="en-US" sz="4800" b="1" dirty="0" err="1" smtClean="0">
                <a:solidFill>
                  <a:srgbClr val="002060"/>
                </a:solidFill>
                <a:latin typeface="NikoshBAN" pitchFamily="2" charset="0"/>
                <a:cs typeface="NikoshBAN" pitchFamily="2" charset="0"/>
              </a:rPr>
              <a:t>পে</a:t>
            </a:r>
            <a:r>
              <a:rPr lang="bn-BD" sz="4800" b="1" dirty="0" smtClean="0">
                <a:solidFill>
                  <a:srgbClr val="002060"/>
                </a:solidFill>
                <a:latin typeface="NikoshBAN" pitchFamily="2" charset="0"/>
                <a:cs typeface="NikoshBAN" pitchFamily="2" charset="0"/>
              </a:rPr>
              <a:t>শির ভূমিকা </a:t>
            </a:r>
            <a:endParaRPr lang="en-US" sz="6000" b="1" dirty="0">
              <a:solidFill>
                <a:srgbClr val="FF0000"/>
              </a:solidFill>
              <a:latin typeface="NikoshBAN" pitchFamily="2" charset="0"/>
              <a:cs typeface="NikoshBAN" pitchFamily="2" charset="0"/>
            </a:endParaRPr>
          </a:p>
        </p:txBody>
      </p:sp>
      <p:sp>
        <p:nvSpPr>
          <p:cNvPr id="2" name="Rectangle 1"/>
          <p:cNvSpPr/>
          <p:nvPr/>
        </p:nvSpPr>
        <p:spPr>
          <a:xfrm>
            <a:off x="-3" y="885371"/>
            <a:ext cx="12192003" cy="2677656"/>
          </a:xfrm>
          <a:prstGeom prst="rect">
            <a:avLst/>
          </a:prstGeom>
        </p:spPr>
        <p:txBody>
          <a:bodyPr wrap="square">
            <a:spAutoFit/>
          </a:bodyPr>
          <a:lstStyle/>
          <a:p>
            <a:r>
              <a:rPr lang="en-US" sz="2800" b="1" dirty="0" err="1" smtClean="0">
                <a:solidFill>
                  <a:srgbClr val="002060"/>
                </a:solidFill>
                <a:latin typeface="NikoshBAN" panose="02000000000000000000" pitchFamily="2" charset="0"/>
                <a:cs typeface="NikoshBAN" panose="02000000000000000000" pitchFamily="2" charset="0"/>
              </a:rPr>
              <a:t>মানুষের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চলনে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অস্থি</a:t>
            </a:r>
            <a:r>
              <a:rPr lang="en-US" sz="2800" b="1" dirty="0" smtClean="0">
                <a:solidFill>
                  <a:srgbClr val="002060"/>
                </a:solidFill>
                <a:latin typeface="NikoshBAN" panose="02000000000000000000" pitchFamily="2" charset="0"/>
                <a:cs typeface="NikoshBAN" panose="02000000000000000000" pitchFamily="2" charset="0"/>
              </a:rPr>
              <a:t> ও </a:t>
            </a:r>
            <a:r>
              <a:rPr lang="en-US" sz="2800" b="1" dirty="0" err="1" smtClean="0">
                <a:solidFill>
                  <a:srgbClr val="002060"/>
                </a:solidFill>
                <a:latin typeface="NikoshBAN" panose="02000000000000000000" pitchFamily="2" charset="0"/>
                <a:cs typeface="NikoshBAN" panose="02000000000000000000" pitchFamily="2" charset="0"/>
              </a:rPr>
              <a:t>পেশির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ভূমিকা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খুব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গুরুত্বপূর্ণ</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অস্থি</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দেহের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কাঠামো</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কঙ্কাল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গঠন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পেশিতন্ত্র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এই</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কাঠামোর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উপর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আচ্ছাদন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তৈরি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ঐচ্ছিক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পেশি</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টেন্ডন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নামক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দৃঢ়</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এবং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স্থিতিস্থাপক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এক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ধরনের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পেশি</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দিয়ে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অস্থিকে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আটকে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রাখে</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স্নায়বিক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উত্তেজনা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পেশির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মধ্যে</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উদ্দীপনা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জাগানোর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ফলে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পেশি</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সঙ্কুচিত</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হয়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আবার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উদ্দীপনা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সরিয়ে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দিলে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পেশি</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পুনরায়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শিথিল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প্রসারিত</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হয়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এই</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সংকোচন</a:t>
            </a:r>
            <a:r>
              <a:rPr lang="en-US" sz="2800" b="1" dirty="0" smtClean="0">
                <a:solidFill>
                  <a:srgbClr val="002060"/>
                </a:solidFill>
                <a:latin typeface="NikoshBAN" panose="02000000000000000000" pitchFamily="2" charset="0"/>
                <a:cs typeface="NikoshBAN" panose="02000000000000000000" pitchFamily="2" charset="0"/>
              </a:rPr>
              <a:t> ও </a:t>
            </a:r>
            <a:r>
              <a:rPr lang="en-US" sz="2800" b="1" dirty="0" err="1" smtClean="0">
                <a:solidFill>
                  <a:srgbClr val="002060"/>
                </a:solidFill>
                <a:latin typeface="NikoshBAN" panose="02000000000000000000" pitchFamily="2" charset="0"/>
                <a:cs typeface="NikoshBAN" panose="02000000000000000000" pitchFamily="2" charset="0"/>
              </a:rPr>
              <a:t>প্রসারণের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সাহায্যে</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সংলগ্ন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অস্থির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নড়াচড়া</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সম্ভব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হয়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এভাবে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পেশি</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অঙ্গকে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প্রসারিত</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অঙ্গকে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ভাঁজ</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অঙ্গকে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উপরের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দিকে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উঠায়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অঙ্গকে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নিচে</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নামায়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বা</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অঙ্গকে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প্রধান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অক্ষের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চারপাশে</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ডানে</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বাঁয়ে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ঘোরায়</a:t>
            </a:r>
            <a:r>
              <a:rPr lang="en-US" sz="2800" b="1" dirty="0" smtClean="0">
                <a:solidFill>
                  <a:srgbClr val="002060"/>
                </a:solidFill>
                <a:latin typeface="NikoshBAN" panose="02000000000000000000" pitchFamily="2" charset="0"/>
                <a:cs typeface="NikoshBAN" panose="02000000000000000000" pitchFamily="2" charset="0"/>
              </a:rPr>
              <a:t>।  </a:t>
            </a:r>
            <a:endParaRPr lang="en-US"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015" r="1911" b="9730"/>
          <a:stretch/>
        </p:blipFill>
        <p:spPr>
          <a:xfrm>
            <a:off x="0" y="3606569"/>
            <a:ext cx="2235200" cy="325143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220" t="7025" r="4840" b="9321"/>
          <a:stretch/>
        </p:blipFill>
        <p:spPr>
          <a:xfrm>
            <a:off x="4463143" y="3563027"/>
            <a:ext cx="2699657" cy="234428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9981"/>
          <a:stretch/>
        </p:blipFill>
        <p:spPr>
          <a:xfrm>
            <a:off x="9390743" y="3563027"/>
            <a:ext cx="2644771" cy="234428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3657" y="5036455"/>
            <a:ext cx="3410857" cy="182154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8347" y="5036455"/>
            <a:ext cx="2859314" cy="1794784"/>
          </a:xfrm>
          <a:prstGeom prst="rect">
            <a:avLst/>
          </a:prstGeom>
        </p:spPr>
      </p:pic>
    </p:spTree>
    <p:extLst>
      <p:ext uri="{BB962C8B-B14F-4D97-AF65-F5344CB8AC3E}">
        <p14:creationId xmlns:p14="http://schemas.microsoft.com/office/powerpoint/2010/main" val="14760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par>
                                <p:cTn id="24" presetID="5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par>
                                <p:cTn id="29" presetID="5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Scale>
                                      <p:cBhvr>
                                        <p:cTn id="3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
                                        </p:tgtEl>
                                        <p:attrNameLst>
                                          <p:attrName>ppt_x</p:attrName>
                                          <p:attrName>ppt_y</p:attrName>
                                        </p:attrNameLst>
                                      </p:cBhvr>
                                    </p:animMotion>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
                                        </p:tgtEl>
                                        <p:attrNameLst>
                                          <p:attrName>ppt_y</p:attrName>
                                        </p:attrNameLst>
                                      </p:cBhvr>
                                      <p:tavLst>
                                        <p:tav tm="0">
                                          <p:val>
                                            <p:strVal val="#ppt_y"/>
                                          </p:val>
                                        </p:tav>
                                        <p:tav tm="100000">
                                          <p:val>
                                            <p:strVal val="#ppt_y"/>
                                          </p:val>
                                        </p:tav>
                                      </p:tavLst>
                                    </p:anim>
                                    <p:anim calcmode="lin" valueType="num">
                                      <p:cBhvr>
                                        <p:cTn id="4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623" t="5355" r="3399" b="3073"/>
          <a:stretch/>
        </p:blipFill>
        <p:spPr>
          <a:xfrm rot="16200000">
            <a:off x="8556653" y="2764966"/>
            <a:ext cx="2844790" cy="410754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 y="812806"/>
            <a:ext cx="7910286" cy="5693872"/>
          </a:xfrm>
          <a:prstGeom prst="rect">
            <a:avLst/>
          </a:prstGeom>
        </p:spPr>
        <p:txBody>
          <a:bodyPr wrap="square">
            <a:spAutoFit/>
          </a:bodyPr>
          <a:lstStyle/>
          <a:p>
            <a:r>
              <a:rPr lang="bn-BD" sz="2800" b="1" dirty="0" smtClean="0">
                <a:solidFill>
                  <a:srgbClr val="002060"/>
                </a:solidFill>
                <a:latin typeface="NikoshBAN" panose="02000000000000000000" pitchFamily="2" charset="0"/>
                <a:cs typeface="NikoshBAN" panose="02000000000000000000" pitchFamily="2" charset="0"/>
              </a:rPr>
              <a:t>মাংশ</a:t>
            </a:r>
            <a:r>
              <a:rPr lang="en-US" sz="2800" b="1" dirty="0" err="1" smtClean="0">
                <a:solidFill>
                  <a:srgbClr val="002060"/>
                </a:solidFill>
                <a:latin typeface="NikoshBAN" panose="02000000000000000000" pitchFamily="2" charset="0"/>
                <a:cs typeface="NikoshBAN" panose="02000000000000000000" pitchFamily="2" charset="0"/>
              </a:rPr>
              <a:t>পেশির</a:t>
            </a:r>
            <a:r>
              <a:rPr lang="bn-BD" sz="2800" b="1" dirty="0" smtClean="0">
                <a:solidFill>
                  <a:srgbClr val="002060"/>
                </a:solidFill>
                <a:latin typeface="NikoshBAN" panose="02000000000000000000" pitchFamily="2" charset="0"/>
                <a:cs typeface="NikoshBAN" panose="02000000000000000000" pitchFamily="2" charset="0"/>
              </a:rPr>
              <a:t> প্রান্তভাগ দড়ি বা রজ্জুর মতো শক্ত হয়ে অস্থির সাথে সংযুক্ত থাকে। এ শক্ত প্রান্তকে টেনডন বলে। টেনডন ঘন, শ্বেত তন্তুময় যোজক টিস্যু দিয়ে গঠিত। এ ধরনের টিস্যুর অন্তঃকোষীয় পদার্থ বা ম্যাট্রিক্সে শাখা প্রশাখাবিহীন শ্বেততন্তু ছড়ানো থাকে। এরা গুচ্ছাকারে এবং পরস্পর সমান্তরালভাবে বিন্যস্ত থাকে।  অনেকগুলো তন্তু একত্রে আঁটি বা বান্ডিল  মিলে আঁটি গুচ্ছ তৈরি করে। আবার তন্তুময় টিস্যুগুচ্ছ বা অ্যারিওলার টিস্যুর দৈর্ঘ্য বরাবর </a:t>
            </a:r>
            <a:r>
              <a:rPr lang="en-US" sz="2800" b="1" dirty="0" err="1" smtClean="0">
                <a:solidFill>
                  <a:srgbClr val="002060"/>
                </a:solidFill>
                <a:latin typeface="NikoshBAN" panose="02000000000000000000" pitchFamily="2" charset="0"/>
                <a:cs typeface="NikoshBAN" panose="02000000000000000000" pitchFamily="2" charset="0"/>
              </a:rPr>
              <a:t>টে</a:t>
            </a:r>
            <a:r>
              <a:rPr lang="bn-BD" sz="2800" b="1" dirty="0" smtClean="0">
                <a:solidFill>
                  <a:srgbClr val="002060"/>
                </a:solidFill>
                <a:latin typeface="NikoshBAN" panose="02000000000000000000" pitchFamily="2" charset="0"/>
                <a:cs typeface="NikoshBAN" panose="02000000000000000000" pitchFamily="2" charset="0"/>
              </a:rPr>
              <a:t>নডনের মধ্যে রক্তনালি, লসিকানালি এবং স্নায়ু প্রবেশ করে। টেনডন বেশ শক্ত। অস্থি বা পেশির তুলনায় </a:t>
            </a:r>
            <a:r>
              <a:rPr lang="en-US" sz="2800" b="1" dirty="0" err="1" smtClean="0">
                <a:solidFill>
                  <a:srgbClr val="002060"/>
                </a:solidFill>
                <a:latin typeface="NikoshBAN" panose="02000000000000000000" pitchFamily="2" charset="0"/>
                <a:cs typeface="NikoshBAN" panose="02000000000000000000" pitchFamily="2" charset="0"/>
              </a:rPr>
              <a:t>টে</a:t>
            </a:r>
            <a:r>
              <a:rPr lang="bn-BD" sz="2800" b="1" dirty="0" smtClean="0">
                <a:solidFill>
                  <a:srgbClr val="002060"/>
                </a:solidFill>
                <a:latin typeface="NikoshBAN" panose="02000000000000000000" pitchFamily="2" charset="0"/>
                <a:cs typeface="NikoshBAN" panose="02000000000000000000" pitchFamily="2" charset="0"/>
              </a:rPr>
              <a:t>নডনের ভেঙ্গে বা ছিঁড়ে যাওয়ার সম্ভাবনা অনেক কম,</a:t>
            </a:r>
            <a:r>
              <a:rPr lang="en-US" sz="2800" b="1" dirty="0" smtClean="0">
                <a:solidFill>
                  <a:srgbClr val="002060"/>
                </a:solidFill>
                <a:latin typeface="NikoshBAN" panose="02000000000000000000" pitchFamily="2" charset="0"/>
                <a:cs typeface="NikoshBAN" panose="02000000000000000000" pitchFamily="2" charset="0"/>
              </a:rPr>
              <a:t> </a:t>
            </a:r>
            <a:r>
              <a:rPr lang="bn-BD" sz="2800" b="1" dirty="0" smtClean="0">
                <a:solidFill>
                  <a:srgbClr val="002060"/>
                </a:solidFill>
                <a:latin typeface="NikoshBAN" panose="02000000000000000000" pitchFamily="2" charset="0"/>
                <a:cs typeface="NikoshBAN" panose="02000000000000000000" pitchFamily="2" charset="0"/>
              </a:rPr>
              <a:t>তবে কোনো ভাবে যদি ছিঁড়ে যায়, তাহলে সহজে জোড়া লাগেনা।</a:t>
            </a:r>
            <a:endParaRPr lang="en-US" sz="2800" b="1" dirty="0" smtClean="0">
              <a:solidFill>
                <a:srgbClr val="002060"/>
              </a:solidFill>
              <a:latin typeface="NikoshBAN" panose="02000000000000000000" pitchFamily="2" charset="0"/>
              <a:cs typeface="NikoshBAN" panose="02000000000000000000" pitchFamily="2" charset="0"/>
            </a:endParaRPr>
          </a:p>
          <a:p>
            <a:r>
              <a:rPr lang="bn-BD" sz="2800" b="1" dirty="0" smtClean="0">
                <a:solidFill>
                  <a:srgbClr val="002060"/>
                </a:solidFill>
                <a:latin typeface="NikoshBAN" panose="02000000000000000000" pitchFamily="2" charset="0"/>
                <a:cs typeface="NikoshBAN" panose="02000000000000000000" pitchFamily="2" charset="0"/>
              </a:rPr>
              <a:t> </a:t>
            </a:r>
            <a:r>
              <a:rPr lang="bn-BD" sz="2800" b="1" dirty="0" smtClean="0">
                <a:solidFill>
                  <a:schemeClr val="tx2">
                    <a:lumMod val="40000"/>
                    <a:lumOff val="60000"/>
                  </a:schemeClr>
                </a:solidFill>
                <a:latin typeface="NikoshBAN" panose="02000000000000000000" pitchFamily="2" charset="0"/>
                <a:cs typeface="NikoshBAN" panose="02000000000000000000" pitchFamily="2" charset="0"/>
              </a:rPr>
              <a:t>পেশিবন্ধনী পেশিপ্রান্তে রজ্জুর মতো শক্ত হয়ে অস্থির সাথে সংযুক্ত থাকে। পেশি অস্থির সাথে আবদ্ধ হয়ে দেহ কাঠামো গঠন, দৃঢ়তা দানে,অস্থিবন্ধনী গঠনে সাহায্য করে এবং চাপটানের বিরুদ্ধে যান্ত্রিক প্রতিরোধ গড়ে তোলে। </a:t>
            </a:r>
            <a:endParaRPr lang="en-US" dirty="0">
              <a:solidFill>
                <a:schemeClr val="tx2">
                  <a:lumMod val="40000"/>
                  <a:lumOff val="60000"/>
                </a:schemeClr>
              </a:solidFill>
            </a:endParaRPr>
          </a:p>
        </p:txBody>
      </p:sp>
      <p:sp>
        <p:nvSpPr>
          <p:cNvPr id="5" name="Rectangle: Rounded Corners 72">
            <a:extLst>
              <a:ext uri="{FF2B5EF4-FFF2-40B4-BE49-F238E27FC236}">
                <a16:creationId xmlns="" xmlns:a16="http://schemas.microsoft.com/office/drawing/2014/main" id="{36C3589B-21D7-4A37-814A-EC61FDDAE5C9}"/>
              </a:ext>
            </a:extLst>
          </p:cNvPr>
          <p:cNvSpPr txBox="1">
            <a:spLocks/>
          </p:cNvSpPr>
          <p:nvPr/>
        </p:nvSpPr>
        <p:spPr>
          <a:xfrm>
            <a:off x="2438400" y="87084"/>
            <a:ext cx="1959430" cy="638635"/>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002060"/>
                </a:solidFill>
                <a:latin typeface="NikoshBAN" pitchFamily="2" charset="0"/>
                <a:cs typeface="NikoshBAN" pitchFamily="2" charset="0"/>
              </a:rPr>
              <a:t> টেনডন</a:t>
            </a:r>
            <a:endParaRPr lang="en-US" sz="6000" b="1" dirty="0">
              <a:solidFill>
                <a:srgbClr val="FF0000"/>
              </a:solidFill>
              <a:latin typeface="NikoshBAN" pitchFamily="2" charset="0"/>
              <a:cs typeface="NikoshBAN" pitchFamily="2" charset="0"/>
            </a:endParaRPr>
          </a:p>
        </p:txBody>
      </p:sp>
      <p:sp>
        <p:nvSpPr>
          <p:cNvPr id="7" name="Rectangle 6"/>
          <p:cNvSpPr/>
          <p:nvPr/>
        </p:nvSpPr>
        <p:spPr>
          <a:xfrm>
            <a:off x="7939314" y="6299191"/>
            <a:ext cx="4020457" cy="52251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anose="02000000000000000000" pitchFamily="2" charset="0"/>
                <a:cs typeface="NikoshBAN" panose="02000000000000000000" pitchFamily="2" charset="0"/>
              </a:rPr>
              <a:t>টেনডন ও লিগামেন্ট</a:t>
            </a:r>
            <a:endParaRPr lang="en-US" sz="36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386" t="13986" r="3509" b="2097"/>
          <a:stretch/>
        </p:blipFill>
        <p:spPr>
          <a:xfrm rot="16200000">
            <a:off x="8338456" y="-442685"/>
            <a:ext cx="3222173" cy="4107544"/>
          </a:xfrm>
          <a:prstGeom prst="rect">
            <a:avLst/>
          </a:prstGeom>
        </p:spPr>
      </p:pic>
    </p:spTree>
    <p:extLst>
      <p:ext uri="{BB962C8B-B14F-4D97-AF65-F5344CB8AC3E}">
        <p14:creationId xmlns:p14="http://schemas.microsoft.com/office/powerpoint/2010/main" val="66620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 xmlns:a16="http://schemas.microsoft.com/office/drawing/2014/main" id="{36C3589B-21D7-4A37-814A-EC61FDDAE5C9}"/>
              </a:ext>
            </a:extLst>
          </p:cNvPr>
          <p:cNvSpPr txBox="1">
            <a:spLocks/>
          </p:cNvSpPr>
          <p:nvPr/>
        </p:nvSpPr>
        <p:spPr>
          <a:xfrm>
            <a:off x="7652084" y="223003"/>
            <a:ext cx="2235200" cy="68453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002060"/>
                </a:solidFill>
                <a:latin typeface="NikoshBAN" pitchFamily="2" charset="0"/>
                <a:cs typeface="NikoshBAN" pitchFamily="2" charset="0"/>
              </a:rPr>
              <a:t>লিগামেন্ট </a:t>
            </a:r>
            <a:endParaRPr lang="en-US" sz="6000" b="1" dirty="0">
              <a:solidFill>
                <a:srgbClr val="FF0000"/>
              </a:solidFill>
              <a:latin typeface="NikoshBAN" pitchFamily="2" charset="0"/>
              <a:cs typeface="NikoshBAN" pitchFamily="2" charset="0"/>
            </a:endParaRPr>
          </a:p>
        </p:txBody>
      </p:sp>
      <p:sp>
        <p:nvSpPr>
          <p:cNvPr id="5" name="Rectangle 4"/>
          <p:cNvSpPr/>
          <p:nvPr/>
        </p:nvSpPr>
        <p:spPr>
          <a:xfrm>
            <a:off x="1" y="14516"/>
            <a:ext cx="6299200" cy="4379842"/>
          </a:xfrm>
          <a:prstGeom prst="rect">
            <a:avLst/>
          </a:prstGeom>
        </p:spPr>
        <p:txBody>
          <a:bodyPr wrap="square">
            <a:spAutoFit/>
          </a:bodyPr>
          <a:lstStyle/>
          <a:p>
            <a:r>
              <a:rPr lang="bn-BD" sz="2800" b="1" dirty="0" smtClean="0">
                <a:solidFill>
                  <a:srgbClr val="002060"/>
                </a:solidFill>
                <a:latin typeface="NikoshBAN" panose="02000000000000000000" pitchFamily="2" charset="0"/>
                <a:cs typeface="NikoshBAN" panose="02000000000000000000" pitchFamily="2" charset="0"/>
              </a:rPr>
              <a:t>পাতলা কাপড়ের মতো  কোমল অথচ দৃঢ়, স্থিতিস্থাপক </a:t>
            </a:r>
          </a:p>
          <a:p>
            <a:r>
              <a:rPr lang="bn-BD" sz="2800" b="1" dirty="0" smtClean="0">
                <a:solidFill>
                  <a:srgbClr val="002060"/>
                </a:solidFill>
                <a:latin typeface="NikoshBAN" panose="02000000000000000000" pitchFamily="2" charset="0"/>
                <a:cs typeface="NikoshBAN" panose="02000000000000000000" pitchFamily="2" charset="0"/>
              </a:rPr>
              <a:t>যে বন্ধনী দিয়ে অস্থিগুলো পরস্পরের সাথে সংযুক্ত থাকে তাকে অস্থিবন্ধনী বা লিগামেন্ট বলে। লিগামেন্ট শ্বেততন্তু এবং </a:t>
            </a:r>
            <a:r>
              <a:rPr lang="bn-BD" sz="2800" b="1" dirty="0">
                <a:solidFill>
                  <a:srgbClr val="002060"/>
                </a:solidFill>
                <a:latin typeface="NikoshBAN" panose="02000000000000000000" pitchFamily="2" charset="0"/>
                <a:cs typeface="NikoshBAN" panose="02000000000000000000" pitchFamily="2" charset="0"/>
              </a:rPr>
              <a:t>পীত</a:t>
            </a:r>
            <a:r>
              <a:rPr lang="bn-BD" sz="2800" b="1" dirty="0" smtClean="0">
                <a:solidFill>
                  <a:srgbClr val="002060"/>
                </a:solidFill>
                <a:latin typeface="NikoshBAN" panose="02000000000000000000" pitchFamily="2" charset="0"/>
                <a:cs typeface="NikoshBAN" panose="02000000000000000000" pitchFamily="2" charset="0"/>
              </a:rPr>
              <a:t>তন্তু এই দুই ধরনের ইলাস্টিক তন্তু দিয়ে গঠিত। এতে পীতবর্ণের স্থিতিস্থাপক তন্তুর সংখ্যা বেশি থাকে। </a:t>
            </a:r>
            <a:r>
              <a:rPr lang="bn-BD" sz="2800" b="1" dirty="0">
                <a:solidFill>
                  <a:srgbClr val="002060"/>
                </a:solidFill>
                <a:latin typeface="NikoshBAN" panose="02000000000000000000" pitchFamily="2" charset="0"/>
                <a:cs typeface="NikoshBAN" panose="02000000000000000000" pitchFamily="2" charset="0"/>
              </a:rPr>
              <a:t>ইলাস্টিক </a:t>
            </a:r>
            <a:r>
              <a:rPr lang="bn-BD" sz="2800" b="1" dirty="0" smtClean="0">
                <a:solidFill>
                  <a:srgbClr val="002060"/>
                </a:solidFill>
                <a:latin typeface="NikoshBAN" panose="02000000000000000000" pitchFamily="2" charset="0"/>
                <a:cs typeface="NikoshBAN" panose="02000000000000000000" pitchFamily="2" charset="0"/>
              </a:rPr>
              <a:t>তন্তুগুলো ইলাস্টিন নামক প্রোটিন দিয়ে তৈরি। কব্জা যেমন পাল্লাকে দরজার কাঠামোর সাথে আটকে রাখে, তেমনি লিগামেন্ট হাড়কে আটকে রাখে। এতে অঙ্গটি সবদিকে সোজা বা বাঁকা হয়ে নড়াচড়া করতে পারে এবং হাড়গুলি স্থানচ্যুত বা বিচ্যুত হয় না ।</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5" y="4281714"/>
            <a:ext cx="6261406" cy="257628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915" y="1050307"/>
            <a:ext cx="5399314" cy="5698836"/>
          </a:xfrm>
          <a:prstGeom prst="rect">
            <a:avLst/>
          </a:prstGeom>
        </p:spPr>
      </p:pic>
    </p:spTree>
    <p:extLst>
      <p:ext uri="{BB962C8B-B14F-4D97-AF65-F5344CB8AC3E}">
        <p14:creationId xmlns:p14="http://schemas.microsoft.com/office/powerpoint/2010/main" val="32490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style.rotation</p:attrName>
                                        </p:attrNameLst>
                                      </p:cBhvr>
                                      <p:tavLst>
                                        <p:tav tm="0">
                                          <p:val>
                                            <p:fltVal val="720"/>
                                          </p:val>
                                        </p:tav>
                                        <p:tav tm="100000">
                                          <p:val>
                                            <p:fltVal val="0"/>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 xmlns:a16="http://schemas.microsoft.com/office/drawing/2014/main" id="{36C3589B-21D7-4A37-814A-EC61FDDAE5C9}"/>
              </a:ext>
            </a:extLst>
          </p:cNvPr>
          <p:cNvSpPr txBox="1">
            <a:spLocks/>
          </p:cNvSpPr>
          <p:nvPr/>
        </p:nvSpPr>
        <p:spPr>
          <a:xfrm>
            <a:off x="5007428" y="1175662"/>
            <a:ext cx="6357259" cy="725714"/>
          </a:xfrm>
          <a:prstGeom prst="roundRect">
            <a:avLst>
              <a:gd name="adj" fmla="val 48322"/>
            </a:avLst>
          </a:prstGeom>
          <a:solidFill>
            <a:schemeClr val="tx2">
              <a:lumMod val="60000"/>
              <a:lumOff val="40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002060"/>
                </a:solidFill>
                <a:latin typeface="NikoshBAN" pitchFamily="2" charset="0"/>
                <a:cs typeface="NikoshBAN" pitchFamily="2" charset="0"/>
              </a:rPr>
              <a:t>ছকটি খাতায় আঁক ও পূরণ কর।</a:t>
            </a:r>
            <a:endParaRPr lang="en-US" sz="6000" b="1" dirty="0">
              <a:solidFill>
                <a:srgbClr val="FF0000"/>
              </a:solidFill>
              <a:latin typeface="NikoshBAN" pitchFamily="2" charset="0"/>
              <a:cs typeface="NikoshBAN" pitchFamily="2" charset="0"/>
            </a:endParaRPr>
          </a:p>
        </p:txBody>
      </p:sp>
      <p:sp>
        <p:nvSpPr>
          <p:cNvPr id="5" name="Rectangle: Rounded Corners 72">
            <a:extLst>
              <a:ext uri="{FF2B5EF4-FFF2-40B4-BE49-F238E27FC236}">
                <a16:creationId xmlns="" xmlns:a16="http://schemas.microsoft.com/office/drawing/2014/main" id="{12561ECB-3E35-477A-867C-6A36D1ADAE7E}"/>
              </a:ext>
            </a:extLst>
          </p:cNvPr>
          <p:cNvSpPr txBox="1">
            <a:spLocks/>
          </p:cNvSpPr>
          <p:nvPr/>
        </p:nvSpPr>
        <p:spPr>
          <a:xfrm>
            <a:off x="406398" y="5178348"/>
            <a:ext cx="3817260" cy="952625"/>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7200" b="1" dirty="0" smtClean="0">
                <a:solidFill>
                  <a:srgbClr val="002060"/>
                </a:solidFill>
                <a:latin typeface="NikoshBAN" pitchFamily="2" charset="0"/>
                <a:cs typeface="NikoshBAN" pitchFamily="2" charset="0"/>
              </a:rPr>
              <a:t>একক</a:t>
            </a:r>
            <a:r>
              <a:rPr lang="en-US" sz="7200" b="1" dirty="0" smtClean="0">
                <a:solidFill>
                  <a:srgbClr val="002060"/>
                </a:solidFill>
                <a:latin typeface="NikoshBAN" pitchFamily="2" charset="0"/>
                <a:cs typeface="NikoshBAN" pitchFamily="2" charset="0"/>
              </a:rPr>
              <a:t> </a:t>
            </a:r>
            <a:r>
              <a:rPr lang="en-US" sz="7200" b="1" dirty="0" err="1">
                <a:solidFill>
                  <a:srgbClr val="002060"/>
                </a:solidFill>
                <a:latin typeface="NikoshBAN" pitchFamily="2" charset="0"/>
                <a:cs typeface="NikoshBAN" pitchFamily="2" charset="0"/>
              </a:rPr>
              <a:t>কাজ</a:t>
            </a:r>
            <a:r>
              <a:rPr lang="en-US" sz="7200" b="1" dirty="0">
                <a:solidFill>
                  <a:srgbClr val="002060"/>
                </a:solidFill>
                <a:latin typeface="NikoshBAN" pitchFamily="2" charset="0"/>
                <a:cs typeface="NikoshBAN" pitchFamily="2"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437155072"/>
              </p:ext>
            </p:extLst>
          </p:nvPr>
        </p:nvGraphicFramePr>
        <p:xfrm>
          <a:off x="4644571" y="3031915"/>
          <a:ext cx="7257144" cy="3377203"/>
        </p:xfrm>
        <a:graphic>
          <a:graphicData uri="http://schemas.openxmlformats.org/drawingml/2006/table">
            <a:tbl>
              <a:tblPr firstRow="1" bandRow="1">
                <a:tableStyleId>{5C22544A-7EE6-4342-B048-85BDC9FD1C3A}</a:tableStyleId>
              </a:tblPr>
              <a:tblGrid>
                <a:gridCol w="2419048"/>
                <a:gridCol w="2419048"/>
                <a:gridCol w="2419048"/>
              </a:tblGrid>
              <a:tr h="1017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n-BD" sz="28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2800" dirty="0" smtClean="0">
                          <a:solidFill>
                            <a:srgbClr val="002060"/>
                          </a:solidFill>
                        </a:rPr>
                        <a:t>বৈশিষ্ট্য</a:t>
                      </a:r>
                      <a:r>
                        <a:rPr lang="bn-BD" sz="2800" baseline="0" dirty="0" smtClean="0">
                          <a:solidFill>
                            <a:srgbClr val="002060"/>
                          </a:solidFill>
                        </a:rPr>
                        <a:t> </a:t>
                      </a:r>
                      <a:endParaRPr lang="en-US" sz="2800" dirty="0" smtClean="0">
                        <a:solidFill>
                          <a:srgbClr val="002060"/>
                        </a:solidFill>
                      </a:endParaRPr>
                    </a:p>
                  </a:txBody>
                  <a:tcPr>
                    <a:solidFill>
                      <a:schemeClr val="tx2">
                        <a:lumMod val="60000"/>
                        <a:lumOff val="40000"/>
                      </a:schemeClr>
                    </a:solidFill>
                  </a:tcPr>
                </a:tc>
                <a:tc>
                  <a:txBody>
                    <a:bodyPr/>
                    <a:lstStyle/>
                    <a:p>
                      <a:endParaRPr lang="bn-BD" sz="2800" dirty="0" smtClean="0">
                        <a:solidFill>
                          <a:srgbClr val="002060"/>
                        </a:solidFill>
                      </a:endParaRPr>
                    </a:p>
                    <a:p>
                      <a:r>
                        <a:rPr lang="en-US" sz="2800" dirty="0" err="1" smtClean="0">
                          <a:solidFill>
                            <a:srgbClr val="002060"/>
                          </a:solidFill>
                        </a:rPr>
                        <a:t>টেনডন</a:t>
                      </a:r>
                      <a:endParaRPr lang="en-US" sz="2800" dirty="0">
                        <a:solidFill>
                          <a:srgbClr val="002060"/>
                        </a:solidFill>
                      </a:endParaRPr>
                    </a:p>
                  </a:txBody>
                  <a:tcPr>
                    <a:solidFill>
                      <a:schemeClr val="tx2">
                        <a:lumMod val="60000"/>
                        <a:lumOff val="40000"/>
                      </a:schemeClr>
                    </a:solidFill>
                  </a:tcPr>
                </a:tc>
                <a:tc>
                  <a:txBody>
                    <a:bodyPr/>
                    <a:lstStyle/>
                    <a:p>
                      <a:endParaRPr lang="bn-BD" sz="2800" dirty="0" smtClean="0">
                        <a:solidFill>
                          <a:srgbClr val="002060"/>
                        </a:solidFill>
                      </a:endParaRPr>
                    </a:p>
                    <a:p>
                      <a:r>
                        <a:rPr lang="en-US" sz="2800" dirty="0" err="1" smtClean="0">
                          <a:solidFill>
                            <a:srgbClr val="002060"/>
                          </a:solidFill>
                        </a:rPr>
                        <a:t>লিগামেন্ট</a:t>
                      </a:r>
                      <a:r>
                        <a:rPr lang="en-US" sz="2800" dirty="0" smtClean="0">
                          <a:solidFill>
                            <a:srgbClr val="002060"/>
                          </a:solidFill>
                        </a:rPr>
                        <a:t> </a:t>
                      </a:r>
                      <a:endParaRPr lang="en-US" sz="2800" dirty="0">
                        <a:solidFill>
                          <a:srgbClr val="002060"/>
                        </a:solidFill>
                      </a:endParaRPr>
                    </a:p>
                  </a:txBody>
                  <a:tcPr>
                    <a:solidFill>
                      <a:schemeClr val="tx2">
                        <a:lumMod val="60000"/>
                        <a:lumOff val="40000"/>
                      </a:schemeClr>
                    </a:solidFill>
                  </a:tcPr>
                </a:tc>
              </a:tr>
              <a:tr h="786544">
                <a:tc>
                  <a:txBody>
                    <a:bodyPr/>
                    <a:lstStyle/>
                    <a:p>
                      <a:r>
                        <a:rPr lang="bn-BD" sz="2400" b="1" dirty="0" smtClean="0"/>
                        <a:t>গঠন</a:t>
                      </a:r>
                      <a:r>
                        <a:rPr lang="bn-BD" sz="2400" b="1" baseline="0" dirty="0" smtClean="0"/>
                        <a:t> </a:t>
                      </a:r>
                      <a:endParaRPr lang="en-US" sz="2400" b="1" dirty="0"/>
                    </a:p>
                  </a:txBody>
                  <a:tcPr/>
                </a:tc>
                <a:tc>
                  <a:txBody>
                    <a:bodyPr/>
                    <a:lstStyle/>
                    <a:p>
                      <a:endParaRPr lang="en-US" dirty="0"/>
                    </a:p>
                  </a:txBody>
                  <a:tcPr/>
                </a:tc>
                <a:tc>
                  <a:txBody>
                    <a:bodyPr/>
                    <a:lstStyle/>
                    <a:p>
                      <a:endParaRPr lang="en-US"/>
                    </a:p>
                  </a:txBody>
                  <a:tcPr/>
                </a:tc>
              </a:tr>
              <a:tr h="786544">
                <a:tc>
                  <a:txBody>
                    <a:bodyPr/>
                    <a:lstStyle/>
                    <a:p>
                      <a:r>
                        <a:rPr lang="bn-BD" sz="2400" b="1" dirty="0" smtClean="0"/>
                        <a:t>কাজ </a:t>
                      </a:r>
                      <a:endParaRPr lang="en-US" sz="2400" b="1" dirty="0"/>
                    </a:p>
                  </a:txBody>
                  <a:tcPr/>
                </a:tc>
                <a:tc>
                  <a:txBody>
                    <a:bodyPr/>
                    <a:lstStyle/>
                    <a:p>
                      <a:endParaRPr lang="en-US" dirty="0"/>
                    </a:p>
                  </a:txBody>
                  <a:tcPr/>
                </a:tc>
                <a:tc>
                  <a:txBody>
                    <a:bodyPr/>
                    <a:lstStyle/>
                    <a:p>
                      <a:endParaRPr lang="en-US"/>
                    </a:p>
                  </a:txBody>
                  <a:tcPr/>
                </a:tc>
              </a:tr>
              <a:tr h="786544">
                <a:tc>
                  <a:txBody>
                    <a:bodyPr/>
                    <a:lstStyle/>
                    <a:p>
                      <a:r>
                        <a:rPr lang="bn-BD" sz="2400" b="1" dirty="0" smtClean="0"/>
                        <a:t>স্থিতিস্থাপকতা</a:t>
                      </a:r>
                      <a:r>
                        <a:rPr lang="bn-BD" sz="2400" b="1" baseline="0" dirty="0" smtClean="0"/>
                        <a:t> </a:t>
                      </a:r>
                      <a:endParaRPr lang="en-US" sz="2400" b="1" dirty="0"/>
                    </a:p>
                  </a:txBody>
                  <a:tcPr/>
                </a:tc>
                <a:tc>
                  <a:txBody>
                    <a:bodyPr/>
                    <a:lstStyle/>
                    <a:p>
                      <a:endParaRPr lang="en-US" dirty="0"/>
                    </a:p>
                  </a:txBody>
                  <a:tcPr/>
                </a:tc>
                <a:tc>
                  <a:txBody>
                    <a:bodyPr/>
                    <a:lstStyle/>
                    <a:p>
                      <a:endParaRPr lang="en-US" dirty="0"/>
                    </a:p>
                  </a:txBody>
                  <a:tcPr/>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5" y="188686"/>
            <a:ext cx="4122057" cy="4064000"/>
          </a:xfrm>
          <a:prstGeom prst="rect">
            <a:avLst/>
          </a:prstGeom>
        </p:spPr>
      </p:pic>
    </p:spTree>
    <p:extLst>
      <p:ext uri="{BB962C8B-B14F-4D97-AF65-F5344CB8AC3E}">
        <p14:creationId xmlns:p14="http://schemas.microsoft.com/office/powerpoint/2010/main" val="1258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2348</TotalTime>
  <Words>602</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NSimSun</vt:lpstr>
      <vt:lpstr>Arial</vt:lpstr>
      <vt:lpstr>Nikosh</vt:lpstr>
      <vt:lpstr>NikoshBAN</vt:lpstr>
      <vt:lpstr>Trebuchet MS</vt:lpstr>
      <vt:lpstr>Tw Cen MT</vt:lpstr>
      <vt:lpstr>Vrinda</vt:lpstr>
      <vt:lpstr>Wingdings 2</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507</cp:revision>
  <dcterms:created xsi:type="dcterms:W3CDTF">2020-06-06T17:34:34Z</dcterms:created>
  <dcterms:modified xsi:type="dcterms:W3CDTF">2020-07-10T17:58:03Z</dcterms:modified>
</cp:coreProperties>
</file>