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3"/>
  </p:notesMasterIdLst>
  <p:sldIdLst>
    <p:sldId id="320" r:id="rId2"/>
    <p:sldId id="323" r:id="rId3"/>
    <p:sldId id="536" r:id="rId4"/>
    <p:sldId id="537" r:id="rId5"/>
    <p:sldId id="535" r:id="rId6"/>
    <p:sldId id="539" r:id="rId7"/>
    <p:sldId id="538" r:id="rId8"/>
    <p:sldId id="329" r:id="rId9"/>
    <p:sldId id="325" r:id="rId10"/>
    <p:sldId id="335" r:id="rId11"/>
    <p:sldId id="33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84547" autoAdjust="0"/>
  </p:normalViewPr>
  <p:slideViewPr>
    <p:cSldViewPr>
      <p:cViewPr>
        <p:scale>
          <a:sx n="77" d="100"/>
          <a:sy n="77" d="100"/>
        </p:scale>
        <p:origin x="-117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97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FF4-ADD3-48D9-8ACB-854CDB1ACD9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E627-24E8-49E3-A6F8-6E0E9C16E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42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E627-24E8-49E3-A6F8-6E0E9C16EF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7B2A0-7D89-46B6-B626-720346918D7C}" type="slidenum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671"/>
            <a:ext cx="6019800" cy="85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আশুগঞ্জ তাপ বিদ্যুৎ কেন্দ্র উচ্চ বিদ্যালয়</a:t>
            </a:r>
          </a:p>
          <a:p>
            <a:pPr lvl="0" algn="ctr">
              <a:spcBef>
                <a:spcPct val="20000"/>
              </a:spcBef>
            </a:pPr>
            <a:r>
              <a:rPr lang="bn-IN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এপিএসসিএল, আশুগঞ্জ, ব্রাহ্মণবাড়িয়া।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761940"/>
            <a:ext cx="47244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উপস্থাপনায়: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মো: আমিনুল ইসলাম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ট্রেড ইন্সট্রাক্টর, </a:t>
            </a:r>
            <a:r>
              <a:rPr lang="bn-IN" sz="1400" b="1" dirty="0" smtClean="0">
                <a:latin typeface="SutonnyMJ" pitchFamily="2" charset="0"/>
                <a:cs typeface="SutonnyMJ" pitchFamily="2" charset="0"/>
              </a:rPr>
              <a:t>জেনারেল ইলেকট্রিক্যাল ওয়ার্কস 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bn-IN" sz="2100" b="1" dirty="0" smtClean="0">
                <a:latin typeface="SutonnyMJ" pitchFamily="2" charset="0"/>
                <a:cs typeface="SutonnyMJ" pitchFamily="2" charset="0"/>
              </a:rPr>
              <a:t>আশুগঞ্জ তাপ বিদ্যুৎ কেন্দ্র উচ্চ বিদ্যালয়</a:t>
            </a:r>
            <a:endParaRPr lang="en-US" sz="2100" b="1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apscl scho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24000" cy="1381760"/>
          </a:xfrm>
          <a:prstGeom prst="rect">
            <a:avLst/>
          </a:prstGeom>
        </p:spPr>
      </p:pic>
      <p:pic>
        <p:nvPicPr>
          <p:cNvPr id="7" name="Picture 6" descr="1200px-Mujib_100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7233" y="0"/>
            <a:ext cx="1436767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2077760"/>
            <a:ext cx="4114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বিষয়: জেনারেল ইলেকট্রিক্যাল ওয়ার্কস ১ </a:t>
            </a:r>
          </a:p>
          <a:p>
            <a:r>
              <a:rPr lang="bn-IN" sz="2000" dirty="0" smtClean="0"/>
              <a:t>বিষয় কোড: ৯০১৩</a:t>
            </a:r>
          </a:p>
          <a:p>
            <a:endParaRPr lang="en-US" sz="2400" dirty="0"/>
          </a:p>
        </p:txBody>
      </p:sp>
      <p:pic>
        <p:nvPicPr>
          <p:cNvPr id="9" name="Picture 8" descr="308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67600" y="4734562"/>
            <a:ext cx="1676399" cy="212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066058"/>
      </p:ext>
    </p:extLst>
  </p:cSld>
  <p:clrMapOvr>
    <a:masterClrMapping/>
  </p:clrMapOvr>
  <p:transition spd="slow" advTm="1862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6201"/>
            <a:ext cx="89916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/>
              <a:t>প্রশ্ন: </a:t>
            </a:r>
            <a:endParaRPr lang="en-US" sz="2400" dirty="0" smtClean="0"/>
          </a:p>
          <a:p>
            <a:endParaRPr lang="en-US" sz="2400" dirty="0" smtClean="0"/>
          </a:p>
          <a:p>
            <a:endParaRPr lang="bn-IN" sz="2400" dirty="0" smtClean="0"/>
          </a:p>
          <a:p>
            <a:r>
              <a:rPr lang="bn-IN" sz="2400" dirty="0" smtClean="0"/>
              <a:t>      ১।  অনু কাকে বলে?</a:t>
            </a:r>
          </a:p>
          <a:p>
            <a:r>
              <a:rPr lang="bn-IN" sz="2400" dirty="0" smtClean="0"/>
              <a:t>      ২। পরমানু কাকে বলে? </a:t>
            </a:r>
          </a:p>
          <a:p>
            <a:r>
              <a:rPr lang="bn-IN" sz="2400" dirty="0" smtClean="0"/>
              <a:t>      ৩। পরমানু কনিকাগুলো কি কি?</a:t>
            </a:r>
          </a:p>
          <a:p>
            <a:r>
              <a:rPr lang="bn-IN" sz="2400" dirty="0" smtClean="0"/>
              <a:t>      ৪। পারমানবিক সংখ্যা কাকে বলে?</a:t>
            </a:r>
          </a:p>
          <a:p>
            <a:r>
              <a:rPr lang="bn-IN" sz="2400" dirty="0" smtClean="0"/>
              <a:t>      ৫।  পরমানুর নিউক্লিয়াসে কি কি কনিকা থাকে?</a:t>
            </a:r>
          </a:p>
          <a:p>
            <a:r>
              <a:rPr lang="bn-IN" sz="2400" dirty="0" smtClean="0"/>
              <a:t>      ৬। বিদ্যুৎ কি?</a:t>
            </a:r>
          </a:p>
          <a:p>
            <a:r>
              <a:rPr lang="bn-IN" sz="2400" dirty="0" smtClean="0"/>
              <a:t>      ৭। বিদ্যুৎ এর প্রকারভেদ গুলো লিখ ? </a:t>
            </a:r>
          </a:p>
          <a:p>
            <a:r>
              <a:rPr lang="bn-IN" sz="2400" dirty="0" smtClean="0"/>
              <a:t>      ৮। বিদ্যুৎ প্রবাহের ফলে পরিবাহিতে কি ধরনের প্রতিক্রিয়া সংঘটিত হয় লিখ।</a:t>
            </a:r>
          </a:p>
          <a:p>
            <a:r>
              <a:rPr lang="bn-IN" sz="2400" dirty="0" smtClean="0"/>
              <a:t>      ৯। পরমানু কনিকাগুলো কি কি বর্ণনা কর।</a:t>
            </a:r>
          </a:p>
          <a:p>
            <a:r>
              <a:rPr lang="bn-IN" sz="2400" dirty="0" smtClean="0"/>
              <a:t>     ১০। কপারের পারমানবিক গঠন চিএসহ বর্ননা কর।</a:t>
            </a:r>
          </a:p>
          <a:p>
            <a:r>
              <a:rPr lang="bn-IN" sz="2400" dirty="0" smtClean="0"/>
              <a:t>     ১১। অ্যালুমিনিয়ামের পারমানবিক গঠন চিএসহ বর্ননা কর।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35647293"/>
      </p:ext>
    </p:extLst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5800" y="381000"/>
            <a:ext cx="7620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সকল কে ধন্যবাদ।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581400"/>
            <a:ext cx="6324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eautiful_Red_Rose_Gif_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2800"/>
            <a:ext cx="6096000" cy="319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573454"/>
      </p:ext>
    </p:extLst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76201"/>
            <a:ext cx="88765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প্রথম অধ্যায়</a:t>
            </a:r>
          </a:p>
          <a:p>
            <a:pPr algn="ctr"/>
            <a:r>
              <a:rPr lang="bn-IN" sz="2400" u="sng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ইলেকট্রন ও ইলেকট্রিসিটি</a:t>
            </a:r>
          </a:p>
          <a:p>
            <a:pPr algn="ctr"/>
            <a:endParaRPr lang="bn-IN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bn-IN" sz="2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অণু ও পরমাণু:</a:t>
            </a:r>
          </a:p>
          <a:p>
            <a:pPr algn="ctr"/>
            <a:endParaRPr lang="bn-IN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অণু: </a:t>
            </a:r>
            <a:r>
              <a:rPr lang="bn-IN" sz="2400" dirty="0" smtClean="0">
                <a:latin typeface="SutonnyMJ" pitchFamily="2" charset="0"/>
                <a:cs typeface="SutonnyMJ" pitchFamily="2" charset="0"/>
              </a:rPr>
              <a:t>মৌলিক ও যৌগিক পদার্থে ক্ষুদ্রতম কণাকে অণু বলে।</a:t>
            </a:r>
          </a:p>
          <a:p>
            <a:pPr algn="ctr"/>
            <a:endParaRPr lang="bn-IN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bn-IN" sz="24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পরমাণু: </a:t>
            </a:r>
            <a:r>
              <a:rPr lang="bn-IN" sz="2400" dirty="0" smtClean="0">
                <a:latin typeface="SutonnyMJ" pitchFamily="2" charset="0"/>
                <a:cs typeface="SutonnyMJ" pitchFamily="2" charset="0"/>
              </a:rPr>
              <a:t>মৌলিক পদার্থে ক্ষুদ্রতম কণাকে পরমাণু বলে ,বা অণুর ক্ষুদ্রতম কণাকে পরমাণু বলে।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76338"/>
      </p:ext>
    </p:extLst>
  </p:cSld>
  <p:clrMapOvr>
    <a:masterClrMapping/>
  </p:clrMapOvr>
  <p:transition advTm="15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2209800"/>
                <a:ext cx="8610600" cy="4267200"/>
              </a:xfrm>
            </p:spPr>
            <p:txBody>
              <a:bodyPr>
                <a:norm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3000" b="1" dirty="0" err="1" smtClean="0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B‡jKUªb</a:t>
                </a:r>
                <a:r>
                  <a:rPr lang="en-US" sz="3000" b="1" dirty="0" smtClean="0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 t</a:t>
                </a:r>
                <a:endParaRPr lang="en-US" sz="3000" dirty="0" smtClean="0">
                  <a:solidFill>
                    <a:schemeClr val="tx1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/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B‡jKUªb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FbvZ¥K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PvR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©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wewkó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Kbv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|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hv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wbDwK¬qv‡mi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PZzw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`©‡K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e„ËvKvi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K¶c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‡_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AvewZ©Z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nq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|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Gi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 fi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 9.1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e.s.u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, </a:t>
                </a:r>
                <a:r>
                  <a:rPr lang="en-US" sz="2400" dirty="0">
                    <a:solidFill>
                      <a:prstClr val="black"/>
                    </a:solidFill>
                    <a:latin typeface="SutonnyMJ" pitchFamily="2" charset="0"/>
                    <a:ea typeface="+mj-ea"/>
                    <a:cs typeface="SutonnyMJ" pitchFamily="2" charset="0"/>
                  </a:rPr>
                  <a:t>ˆ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ea typeface="+mj-ea"/>
                    <a:cs typeface="SutonnyMJ" pitchFamily="2" charset="0"/>
                  </a:rPr>
                  <a:t>e`y¨r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 pitchFamily="2" charset="0"/>
                    <a:ea typeface="+mj-ea"/>
                    <a:cs typeface="SutonnyMJ" pitchFamily="2" charset="0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gvGv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-4.8029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e.s.u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Ges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e¨vmv©a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1.4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/>
                </a:r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m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(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cÖvq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)|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B‡jKUªb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 ¸‡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jv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 †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cÖvU‡bi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Zjbvq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AZ¨šÍ</a:t>
                </a:r>
                <a:r>
                  <a:rPr lang="en-US" sz="2400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nvjKv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| </a:t>
                </a:r>
                <a:endParaRPr lang="en-US" sz="2400" dirty="0">
                  <a:solidFill>
                    <a:schemeClr val="tx1"/>
                  </a:solidFill>
                  <a:latin typeface="Times New Roman"/>
                  <a:ea typeface="Times New Roman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solidFill>
                    <a:schemeClr val="tx1"/>
                  </a:solidFill>
                  <a:latin typeface="Times New Roman"/>
                  <a:ea typeface="Times New Roman"/>
                </a:endParaRPr>
              </a:p>
              <a:p>
                <a:pPr lvl="0" algn="l"/>
                <a:r>
                  <a:rPr lang="en-US" sz="3000" b="1" dirty="0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†</a:t>
                </a:r>
                <a:r>
                  <a:rPr lang="en-US" sz="3000" b="1" dirty="0" err="1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cÖvUb</a:t>
                </a:r>
                <a:r>
                  <a:rPr lang="en-US" sz="3000" b="1" dirty="0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 t </a:t>
                </a:r>
                <a:endParaRPr lang="en-US" sz="3000" b="1" dirty="0" smtClean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/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†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cÖvUb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abvZ¥K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PvR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©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wewkó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KYv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|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Gi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 fi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1.673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27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kg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we`y¨r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gvGv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+4.8029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e.s.u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Ges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e¨vmv©a</a:t>
                </a:r>
                <a:r>
                  <a:rPr lang="en-US" sz="2400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1.4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(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cÖvq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)| 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†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cÖvU‡bi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fi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nvB‡Wªv‡Rb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KwYKv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B‡jKU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ª†bi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Zyjbvq</a:t>
                </a:r>
                <a:r>
                  <a:rPr lang="en-US" sz="2400" dirty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AZ¨šÍ</a:t>
                </a:r>
                <a:r>
                  <a:rPr lang="en-US" sz="2400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fvix</a:t>
                </a:r>
                <a:r>
                  <a:rPr lang="en-US" sz="24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>| </a:t>
                </a:r>
                <a:endParaRPr lang="en-US" sz="2400" dirty="0">
                  <a:solidFill>
                    <a:schemeClr val="tx1"/>
                  </a:solidFill>
                  <a:latin typeface="Times New Roman"/>
                  <a:ea typeface="Times New Roman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endParaRPr lang="en-US" sz="1800" dirty="0">
                  <a:solidFill>
                    <a:schemeClr val="tx1"/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2209800"/>
                <a:ext cx="8610600" cy="4267200"/>
              </a:xfrm>
              <a:blipFill rotWithShape="1">
                <a:blip r:embed="rId3"/>
                <a:stretch>
                  <a:fillRect l="-1700" t="-1714" r="-567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752600" y="6858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latin typeface="SutonnyMJ" pitchFamily="2" charset="0"/>
                <a:cs typeface="SutonnyMJ" pitchFamily="2" charset="0"/>
              </a:rPr>
              <a:t>পরমাণুর মধ্যে তিন ধরনের মূল কণিকা থাকে। যথা: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(১)ইলেকট্রন, (২)প্রোট্রন, ও (৩) নিউট্রন।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16495965"/>
      </p:ext>
    </p:extLst>
  </p:cSld>
  <p:clrMapOvr>
    <a:masterClrMapping/>
  </p:clrMapOvr>
  <p:transition advTm="156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5800" y="304800"/>
                <a:ext cx="7772400" cy="60960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lvl="0" algn="l">
                  <a:spcBef>
                    <a:spcPts val="0"/>
                  </a:spcBef>
                </a:pPr>
                <a:endParaRPr lang="en-US" sz="2400" b="1" dirty="0" smtClean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 smtClean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 smtClean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 smtClean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endParaRPr lang="en-US" sz="2400" b="1" dirty="0">
                  <a:solidFill>
                    <a:srgbClr val="C00000"/>
                  </a:solidFill>
                  <a:latin typeface="SutonnyMJ"/>
                  <a:ea typeface="Times New Roman"/>
                  <a:cs typeface="Times New Roman"/>
                </a:endParaRPr>
              </a:p>
              <a:p>
                <a:pPr lvl="0" algn="l">
                  <a:spcBef>
                    <a:spcPts val="0"/>
                  </a:spcBef>
                </a:pPr>
                <a:r>
                  <a:rPr lang="en-US" sz="2800" b="1" dirty="0" err="1" smtClean="0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wbDUªb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SutonnyMJ"/>
                    <a:ea typeface="Times New Roman"/>
                    <a:cs typeface="Times New Roman"/>
                  </a:rPr>
                  <a:t> t</a:t>
                </a:r>
              </a:p>
              <a:p>
                <a:pPr lvl="0" algn="l"/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wbDUªb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PvR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©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wbi‡c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¶|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Gi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fi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1.675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−27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 kg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Ges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e¨vmv©a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endParaRPr lang="en-US" sz="2400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 algn="l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1.4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−15 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m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(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cÖvq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)|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cigvbyi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†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K›`ªw¯’Z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wbDwK¬qv‡m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†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cÖvUb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I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wbDUªb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¸‡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jv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Ae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¯’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vb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K‡i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|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Kv‡RB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wbDwK¬qvm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abvZ¥K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PvR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© MÖ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¯’|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wbDwK¬qv‡m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Ae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¯’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vbiZ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KYv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¸‡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jvi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mvavib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bvg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wbDwK¬qb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| 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†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cÖvUb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I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wbDU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ª†bi fi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cÖvq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mgvb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Ges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G‡`i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†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gvU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msL¨v‡K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cvigvbweK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fi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ev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IRb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ejv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nq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|</a:t>
                </a:r>
              </a:p>
              <a:p>
                <a:pPr lvl="0" algn="l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myZivs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cvigvbweK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IRb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 = †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cÖvUb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msL¨v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+ </a:t>
                </a:r>
                <a:r>
                  <a:rPr lang="en-US" sz="2400" dirty="0" err="1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>wbDUªb</a:t>
                </a:r>
                <a:r>
                  <a:rPr lang="en-US" sz="2400" dirty="0">
                    <a:solidFill>
                      <a:prstClr val="black"/>
                    </a:solidFill>
                    <a:latin typeface="SutonnyMJ"/>
                    <a:ea typeface="Times New Roman"/>
                    <a:cs typeface="Times New Roman"/>
                  </a:rPr>
                  <a:t/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msL¨v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|</a:t>
                </a:r>
                <a:endParaRPr lang="en-US" sz="2400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5800" y="304800"/>
                <a:ext cx="7772400" cy="6096000"/>
              </a:xfr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Users\LAPTOP 8\Desktop\alu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"/>
            <a:ext cx="3657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97469748"/>
      </p:ext>
    </p:extLst>
  </p:cSld>
  <p:clrMapOvr>
    <a:masterClrMapping/>
  </p:clrMapOvr>
  <p:transition advTm="5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1"/>
            <a:ext cx="4800600" cy="91439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Atomic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Aluminuum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LAPTOP 8\Desktop\alumini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2895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APTOP 8\Desktop\al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289560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00400" y="3352800"/>
            <a:ext cx="5638800" cy="302212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আমরা জানি , </a:t>
            </a:r>
          </a:p>
          <a:p>
            <a:pPr>
              <a:spcBef>
                <a:spcPts val="0"/>
              </a:spcBef>
            </a:pPr>
            <a:endParaRPr lang="bn-IN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পারমানবিক ওজন = প্রোটন সংখ্যা + নিউট্রন সংখ্যা 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                     =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+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২৭      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এবং পারমানবিক সংখ্যা = ১৩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আমরা জানি , 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পারমানবিক সংখ্যা =  ইলেকট্রন সংখ্যা = প্রোটন সংখ্যা । 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=  ১৩                 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পারমানবিক ওজন    ২৭ =  ১৩ +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               </a:t>
            </a:r>
            <a:r>
              <a:rPr lang="en-US" dirty="0" err="1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অতএব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 ২৭ </a:t>
            </a:r>
            <a:r>
              <a:rPr lang="en-US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-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– ১৩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                                = ১৪ .</a:t>
            </a:r>
          </a:p>
          <a:p>
            <a:pPr>
              <a:spcBef>
                <a:spcPts val="0"/>
              </a:spcBef>
            </a:pP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যেখানে ,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E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ইলেকট্রন</a:t>
            </a:r>
            <a:r>
              <a:rPr lang="en-US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,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প্রোটন  এবং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bn-IN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নিউট্রন । </a:t>
            </a:r>
          </a:p>
          <a:p>
            <a:pPr>
              <a:spcBef>
                <a:spcPts val="0"/>
              </a:spcBef>
            </a:pPr>
            <a:endParaRPr lang="bn-IN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12378899"/>
      </p:ext>
    </p:extLst>
  </p:cSld>
  <p:clrMapOvr>
    <a:masterClrMapping/>
  </p:clrMapOvr>
  <p:transition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391400" cy="144779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(Atomic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Copper</a:t>
            </a:r>
            <a:r>
              <a:rPr lang="en-US" sz="2800" dirty="0" smtClean="0">
                <a:solidFill>
                  <a:srgbClr val="C00000"/>
                </a:solidFill>
                <a:latin typeface="SutonnyMJ"/>
                <a:ea typeface="Times New Roman"/>
                <a:cs typeface="Times New Roman"/>
              </a:rPr>
              <a:t> 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239000" cy="4648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আমরা জানি ,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পারমানবিক ওজন = প্রোটন সংখ্যা+ নিউট্রন সংখ্যা 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                     =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+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৬৪      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এবং পারমানবিক  সংখ্যা= ২৯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আমরা জানি ,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পারমানবিক  সংখ্যা =  ইলেকট্রন  সংখ্যা = প্রোটন সংখ্যা । 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                              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 ২৯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পারমানবিক ওজন</a:t>
            </a: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৬৪  =  ২৯ + ঘ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অতএব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 ৬৪ </a:t>
            </a: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-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২৯ 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                          = ৩৫.</a:t>
            </a:r>
            <a:endParaRPr lang="en-US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যেখানে</a:t>
            </a:r>
            <a:endParaRPr lang="en-US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ইলেকট্রন</a:t>
            </a: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= প্রোটন এবং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 </a:t>
            </a:r>
            <a:r>
              <a:rPr lang="bn-IN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= নিউট্রন । </a:t>
            </a: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  <a:latin typeface="SutonnyMJ"/>
              <a:ea typeface="Times New Roman"/>
              <a:cs typeface="Times New Roman"/>
            </a:endParaRPr>
          </a:p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SutonnyMJ"/>
                <a:ea typeface="Times New Roman"/>
                <a:cs typeface="Times New Roman"/>
              </a:rPr>
              <a:t>  </a:t>
            </a:r>
            <a:endParaRPr lang="en-US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55271577"/>
      </p:ext>
    </p:extLst>
  </p:cSld>
  <p:clrMapOvr>
    <a:masterClrMapping/>
  </p:clrMapOvr>
  <p:transition advTm="160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bn-IN" dirty="0" smtClean="0"/>
          </a:p>
          <a:p>
            <a:endParaRPr lang="bn-IN" dirty="0" smtClean="0"/>
          </a:p>
          <a:p>
            <a:r>
              <a:rPr lang="bn-IN" dirty="0" smtClean="0"/>
              <a:t>বিদ্যুৎ : বিদ্যুৎ এমন এক প্রকার অদৃশ্য শক্তি যা আলো তাপ শব্দ গতি ইত্যাদি উৎপন্ন করে অসংখ্য বাস্তব কাজ সমাধান করে। </a:t>
            </a:r>
          </a:p>
          <a:p>
            <a:endParaRPr lang="bn-IN" dirty="0" smtClean="0"/>
          </a:p>
          <a:p>
            <a:r>
              <a:rPr lang="bn-IN" dirty="0" smtClean="0"/>
              <a:t>বিদ্যুৎ প্রধানত দুই প্রকার:</a:t>
            </a:r>
          </a:p>
          <a:p>
            <a:r>
              <a:rPr lang="bn-IN" dirty="0" smtClean="0"/>
              <a:t>                     যথা:  ১। স্থির  বিদ্যুৎ</a:t>
            </a:r>
            <a:br>
              <a:rPr lang="bn-IN" dirty="0" smtClean="0"/>
            </a:br>
            <a:r>
              <a:rPr lang="bn-IN" dirty="0" smtClean="0"/>
              <a:t>                          ২। চল  বিদ্যুৎ</a:t>
            </a:r>
          </a:p>
          <a:p>
            <a:pPr>
              <a:buNone/>
            </a:pPr>
            <a:endParaRPr lang="bn-IN" dirty="0" smtClean="0"/>
          </a:p>
          <a:p>
            <a:r>
              <a:rPr lang="bn-IN" dirty="0" smtClean="0"/>
              <a:t>স্থির  বিদ্যুৎঃ যে বিদ্যুৎ উৎপন্ন স্থানে স্থির থাকে ।</a:t>
            </a:r>
          </a:p>
          <a:p>
            <a:r>
              <a:rPr lang="bn-IN" dirty="0" smtClean="0"/>
              <a:t>         </a:t>
            </a:r>
            <a:r>
              <a:rPr lang="en-US" dirty="0" smtClean="0"/>
              <a:t>           </a:t>
            </a:r>
            <a:r>
              <a:rPr lang="bn-IN" dirty="0" smtClean="0"/>
              <a:t>যেমন, ক্যাপাসিটরের  প্লেটে সঞ্চিত র্চাজ।</a:t>
            </a:r>
          </a:p>
          <a:p>
            <a:pPr>
              <a:buNone/>
            </a:pPr>
            <a:endParaRPr lang="bn-IN" dirty="0" smtClean="0"/>
          </a:p>
          <a:p>
            <a:r>
              <a:rPr lang="bn-IN" dirty="0" smtClean="0"/>
              <a:t>চল বিদ্যুৎঃ যে বিদ্যুৎ উৎপন্ন স্থানে স্থির থাকে না।      </a:t>
            </a:r>
            <a:r>
              <a:rPr lang="en-US" dirty="0" smtClean="0"/>
              <a:t> </a:t>
            </a:r>
            <a:r>
              <a:rPr lang="bn-IN" dirty="0" smtClean="0"/>
              <a:t>                                               </a:t>
            </a:r>
            <a:r>
              <a:rPr lang="en-US" dirty="0" smtClean="0"/>
              <a:t>             </a:t>
            </a:r>
            <a:r>
              <a:rPr lang="bn-IN" dirty="0" smtClean="0"/>
              <a:t>যেমন, জেনারেটর হতে প্রাপ্ত বিদ্যুৎ।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APTOP 8\Desktop\DC_curr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3124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PTOP 8\Desktop\AC_current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200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PTOP 8\Desktop\AC_current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2832" y="3048000"/>
            <a:ext cx="32766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814458040"/>
      </p:ext>
    </p:extLst>
  </p:cSld>
  <p:clrMapOvr>
    <a:masterClrMapping/>
  </p:clrMapOvr>
  <p:transition advTm="74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4724400" cy="6096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2400" b="1" dirty="0">
                <a:latin typeface="SutonnyMJ"/>
                <a:ea typeface="Times New Roman"/>
                <a:cs typeface="Arial Unicode MS"/>
                <a:sym typeface="Wingdings 2"/>
              </a:rPr>
              <a:t></a:t>
            </a:r>
            <a:r>
              <a:rPr lang="en-US" sz="2400" b="1" dirty="0">
                <a:latin typeface="SutonnyMJ"/>
                <a:ea typeface="Times New Roman"/>
                <a:cs typeface="Arial Unicode MS"/>
              </a:rPr>
              <a:t> </a:t>
            </a:r>
            <a:r>
              <a:rPr lang="en-US" sz="3600" dirty="0" smtClean="0">
                <a:latin typeface="Times New Roman"/>
                <a:ea typeface="Times New Roman"/>
                <a:cs typeface="Arial Unicode MS"/>
              </a:rPr>
              <a:t> (</a:t>
            </a:r>
            <a:r>
              <a:rPr lang="bn-IN" sz="3200" dirty="0" smtClean="0">
                <a:solidFill>
                  <a:schemeClr val="tx1"/>
                </a:solidFill>
              </a:rPr>
              <a:t>বিদ্যুৎ প্রবাহের ফল</a:t>
            </a:r>
            <a:r>
              <a:rPr lang="en-US" sz="3600" dirty="0" smtClean="0">
                <a:latin typeface="SutonnyMJ"/>
                <a:ea typeface="Times New Roman"/>
                <a:cs typeface="Arial Unicode MS"/>
              </a:rPr>
              <a:t>)</a:t>
            </a:r>
            <a:r>
              <a:rPr lang="en-US" sz="3600" b="1" dirty="0" smtClean="0">
                <a:latin typeface="SutonnyMJ"/>
                <a:ea typeface="Times New Roman"/>
                <a:cs typeface="Arial Unicode MS"/>
              </a:rPr>
              <a:t> </a:t>
            </a:r>
            <a:endParaRPr lang="en-US" sz="2400" b="1" dirty="0">
              <a:latin typeface="Times New Roman"/>
              <a:ea typeface="Times New Roman"/>
              <a:cs typeface="Arial Unicode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1600"/>
            <a:ext cx="7467600" cy="5105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বিদ্যুৎ প্রবাহের ফলে  পরিবাহিতে চার ধরনের ফলাফল লক্ষ্য করা যায়। যেমনঃ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   ১। চৌম্বকীয়  ক্রিয়া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   ২। তাপীয় ক্রিয়া 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   ৩। রাসায়নিক ক্রিয়া ।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   ৪। জীব শরীরের উপর ক্রিযা ।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 চৌম্বকীয়  ক্রিয়াঃ চৌম্বক ক্ষেএের সৃষ্টি হওয়া। যেমনঃ বৈদ্যুতিক জেনারেটর, মোটর ইত্যাদিতে ।</a:t>
            </a: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 তাপীয় ক্রিয়াঃ বিদ্যুৎ প্রবাহের ফলে তাপের সৃষ্টি হওয়া। যেমনঃ হিটার, ইস্ত্রি, ওভেন ইত্যাদিতে ।</a:t>
            </a:r>
          </a:p>
          <a:p>
            <a:pPr>
              <a:spcBef>
                <a:spcPts val="0"/>
              </a:spcBef>
            </a:pPr>
            <a:endParaRPr lang="bn-IN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   রাসায়নিক ক্রিয়াঃ কোন কোন তরল পর্দাথের মধ্য দিয়ে বিদ্যুৎ প্রবাহিত হলে তরলের রাসায়নিক পরির্বতন ঘটে । যেমনঃ ইলেকট্রপ্লেটিং রাসায়নিক পরির্বতনের ফল ।</a:t>
            </a:r>
          </a:p>
          <a:p>
            <a:pPr>
              <a:spcBef>
                <a:spcPts val="0"/>
              </a:spcBef>
            </a:pPr>
            <a:r>
              <a:rPr lang="bn-IN" sz="2000" dirty="0" smtClean="0">
                <a:solidFill>
                  <a:schemeClr val="tx1"/>
                </a:solidFill>
              </a:rPr>
              <a:t> জীব শরীরের উপর ক্রিযা: জীব শরীরের ভিতর দিয়ে বিদ্যুৎ প্রবাহের ফলে এক প্রকার যন্ত্রনা অনুভূত হয়।</a:t>
            </a:r>
          </a:p>
          <a:p>
            <a:pPr algn="l"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3752405"/>
      </p:ext>
    </p:extLst>
  </p:cSld>
  <p:clrMapOvr>
    <a:masterClrMapping/>
  </p:clrMapOvr>
  <p:transition advTm="261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5.5|1.3|0.7|0.8|0.8|0.7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1.8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|0.7|0.7|1.3|1.4|0.8|0.6|0.6|0.6|0.6|0.5|1.2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4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5|1|0.9|0.7|0.6|16.2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2365</TotalTime>
  <Words>492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Slide 2</vt:lpstr>
      <vt:lpstr>Slide 3</vt:lpstr>
      <vt:lpstr>Slide 4</vt:lpstr>
      <vt:lpstr>Atomic Structure Of Aluminuum</vt:lpstr>
      <vt:lpstr>(Atomic Structure Of Copper )</vt:lpstr>
      <vt:lpstr>Slide 7</vt:lpstr>
      <vt:lpstr>Slide 8</vt:lpstr>
      <vt:lpstr>  (বিদ্যুৎ প্রবাহের ফল)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Aa¨vq-cÖ_g  B‡jKwUªK Kv‡i›U()</dc:title>
  <dc:creator>LAPTOP 8</dc:creator>
  <cp:lastModifiedBy>Badsha</cp:lastModifiedBy>
  <cp:revision>552</cp:revision>
  <dcterms:created xsi:type="dcterms:W3CDTF">2013-11-07T04:08:56Z</dcterms:created>
  <dcterms:modified xsi:type="dcterms:W3CDTF">2020-07-11T15:41:02Z</dcterms:modified>
</cp:coreProperties>
</file>