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60" r:id="rId3"/>
    <p:sldId id="262" r:id="rId4"/>
    <p:sldId id="264" r:id="rId5"/>
    <p:sldId id="267" r:id="rId6"/>
    <p:sldId id="268" r:id="rId7"/>
    <p:sldId id="269" r:id="rId8"/>
    <p:sldId id="270" r:id="rId9"/>
    <p:sldId id="285" r:id="rId10"/>
    <p:sldId id="271" r:id="rId11"/>
    <p:sldId id="272" r:id="rId12"/>
    <p:sldId id="284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4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18AA9-C3A6-41B3-B478-5E7F03154467}" type="datetimeFigureOut">
              <a:rPr lang="en-US" smtClean="0"/>
              <a:pPr/>
              <a:t>12-Jul-20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FBA04-8A45-4900-95BC-77CFE4E038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816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FBA04-8A45-4900-95BC-77CFE4E0383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962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FBA04-8A45-4900-95BC-77CFE4E0383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7137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4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CC\Desktop\red-rose-flow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74" y="457200"/>
            <a:ext cx="8839200" cy="6629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 rot="20138208">
            <a:off x="4662727" y="3436723"/>
            <a:ext cx="4343400" cy="2209800"/>
            <a:chOff x="3324927" y="3531111"/>
            <a:chExt cx="4343400" cy="2209800"/>
          </a:xfrm>
          <a:solidFill>
            <a:schemeClr val="bg2">
              <a:lumMod val="75000"/>
            </a:schemeClr>
          </a:solidFill>
        </p:grpSpPr>
        <p:sp>
          <p:nvSpPr>
            <p:cNvPr id="3" name="Horizontal Scroll 2"/>
            <p:cNvSpPr/>
            <p:nvPr/>
          </p:nvSpPr>
          <p:spPr>
            <a:xfrm rot="21099241">
              <a:off x="3324927" y="3531111"/>
              <a:ext cx="4343400" cy="2209800"/>
            </a:xfrm>
            <a:prstGeom prst="horizontalScroll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 rot="21164977">
              <a:off x="3472421" y="4130909"/>
              <a:ext cx="4114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 err="1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শুভেচ্ছা</a:t>
              </a:r>
              <a:endParaRPr lang="en-US" sz="72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4539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G:\mm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065" y="76200"/>
            <a:ext cx="3876368" cy="3223138"/>
          </a:xfrm>
          <a:prstGeom prst="rect">
            <a:avLst/>
          </a:prstGeom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3" name="Oval 2"/>
          <p:cNvSpPr/>
          <p:nvPr/>
        </p:nvSpPr>
        <p:spPr>
          <a:xfrm>
            <a:off x="152400" y="316169"/>
            <a:ext cx="4572000" cy="1371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২। নিডারিয়া</a:t>
            </a:r>
            <a:endParaRPr lang="en-US" sz="36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4632" y="3429000"/>
            <a:ext cx="8829368" cy="3048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28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বৈশিষ্ট্যঃ </a:t>
            </a:r>
            <a:r>
              <a:rPr lang="bn-BD" sz="28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এদের দেহদুটি কোষ স্তর দ্বারা গঠিত, বাইরেরটি এক্টোডাম এবং ভিতরেরটি এন্ডোডার্ম, এক্টোডার্মে নিডোব্লাস্ট নামে এক বৈশিষ্টপূর্ণ কোষ থাকে, এই কোষ শিকার ধরা,আত্মরক্ষা চলন ইত্যাদি কাজে অংশ নেয়। যেমনঃ হাইড্রা,ওবেলিয়া।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0400" y="2743200"/>
            <a:ext cx="1971368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হাইড্রা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57282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58" y="-100012"/>
            <a:ext cx="9144000" cy="6858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4581" y="152400"/>
            <a:ext cx="4114800" cy="1981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৩। প্লাটিহেলমিনথিস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152400" y="3581400"/>
            <a:ext cx="8959645" cy="3215148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8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বৈশিষ্ট্যঃ এদের  দেহ চ্যাপ্টা, এরা উভয়লিঙ্গ ও অন্তঃপরজীবী,দেহে চোষক ও আংটা থাকে, শিকা কোষ নামে বিশেষ কোষ থাকে, এগুলো  রেচন অঙ্গ হিসেবে কাজ করে।</a:t>
            </a:r>
          </a:p>
          <a:p>
            <a:pPr algn="just"/>
            <a:r>
              <a:rPr lang="bn-BD" sz="28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যেমনঃ ফিতাকৃমি, যকৃতকৃমি।</a:t>
            </a:r>
            <a:endParaRPr lang="en-US" sz="28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4419600" y="210472"/>
            <a:ext cx="4311445" cy="3118516"/>
            <a:chOff x="4419600" y="210472"/>
            <a:chExt cx="4311445" cy="3118516"/>
          </a:xfrm>
        </p:grpSpPr>
        <p:pic>
          <p:nvPicPr>
            <p:cNvPr id="4" name="Picture 2" descr="G:\d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9600" y="210472"/>
              <a:ext cx="4311445" cy="3118516"/>
            </a:xfrm>
            <a:prstGeom prst="rect">
              <a:avLst/>
            </a:prstGeom>
            <a:ex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</p:pic>
        <p:sp>
          <p:nvSpPr>
            <p:cNvPr id="6" name="TextBox 5"/>
            <p:cNvSpPr txBox="1"/>
            <p:nvPr/>
          </p:nvSpPr>
          <p:spPr>
            <a:xfrm>
              <a:off x="5943600" y="1769730"/>
              <a:ext cx="1752600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BD" sz="2400" b="1" dirty="0">
                  <a:solidFill>
                    <a:schemeClr val="accent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ফিতাকৃমি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80110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3574" y="0"/>
            <a:ext cx="4114800" cy="2590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৪। নেমাটোডা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810000"/>
            <a:ext cx="9144000" cy="304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বৈশিষ্ঠ্যঃ এদের দেহ নলাকার ও পুরু ত্বক দ্বারা আবৃত,মুখ ও পায়ু ছিদ্য উপস্থিত, এরা এক লিঙ্গ, গহবর অনাবৃত । যেমনঃ গোলকৃমি।</a:t>
            </a:r>
            <a:endParaRPr lang="en-US" sz="32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252452" y="228600"/>
            <a:ext cx="4572000" cy="3048000"/>
            <a:chOff x="4227871" y="228600"/>
            <a:chExt cx="4572000" cy="3048000"/>
          </a:xfrm>
        </p:grpSpPr>
        <p:pic>
          <p:nvPicPr>
            <p:cNvPr id="1026" name="Picture 2" descr="C:\Users\DOEL\Desktop\a02df418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871" y="228600"/>
              <a:ext cx="4572000" cy="3048000"/>
            </a:xfrm>
            <a:prstGeom prst="rect">
              <a:avLst/>
            </a:prstGeom>
            <a:ex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pic>
        <p:sp>
          <p:nvSpPr>
            <p:cNvPr id="4" name="TextBox 3"/>
            <p:cNvSpPr txBox="1"/>
            <p:nvPr/>
          </p:nvSpPr>
          <p:spPr>
            <a:xfrm>
              <a:off x="5486400" y="304800"/>
              <a:ext cx="1752600" cy="52322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BD" sz="2800" b="1" dirty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গোলকৃমি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110909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0" y="152400"/>
            <a:ext cx="4139381" cy="2438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৫। অ্যানেলিডা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523482"/>
            <a:ext cx="9144000" cy="325831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বৈশিষ্ঠঃ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এদের দেহ নলাকার ও খন্ডায়িত,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প্রতিটি খন্ডে সিটা থাকে, সিটার সাহায্যে চলাচল করে। যেমনঃ কেঁচো, জোঁক।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267200" y="186352"/>
            <a:ext cx="4471219" cy="3337130"/>
            <a:chOff x="4267200" y="186352"/>
            <a:chExt cx="4471219" cy="3337130"/>
          </a:xfrm>
        </p:grpSpPr>
        <p:pic>
          <p:nvPicPr>
            <p:cNvPr id="3" name="Picture 3" descr="G:\kk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7200" y="186352"/>
              <a:ext cx="4471219" cy="3337130"/>
            </a:xfrm>
            <a:prstGeom prst="rect">
              <a:avLst/>
            </a:prstGeom>
            <a:extLst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pic>
        <p:sp>
          <p:nvSpPr>
            <p:cNvPr id="5" name="TextBox 4"/>
            <p:cNvSpPr txBox="1"/>
            <p:nvPr/>
          </p:nvSpPr>
          <p:spPr>
            <a:xfrm>
              <a:off x="7010400" y="1371600"/>
              <a:ext cx="1295400" cy="52322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BD" sz="2800" b="1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কেঁচো</a:t>
              </a:r>
              <a:endParaRPr lang="en-US" sz="2800" b="1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94614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20297" y="2286000"/>
            <a:ext cx="3276600" cy="125124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lang="bn-BD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আর্থ্রোপোডা</a:t>
            </a:r>
            <a:endParaRPr lang="en-US" sz="2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3962400"/>
            <a:ext cx="8763000" cy="2667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বৈশি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ষ্ঠ্যঃ</a:t>
            </a:r>
            <a:r>
              <a:rPr lang="bn-BD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এদের দেহ খন্ডায়িত ও সন্ধিযুক্ত, প্রতিটি </a:t>
            </a:r>
            <a:r>
              <a:rPr lang="bn-BD" sz="32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খন্ডে সিটা থাকে, সিটার সাহায্যে চলাচল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bn-BD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যেমনঃচিংড়ি,আরশোলা,কাঁকড়া।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57200" y="-17206"/>
            <a:ext cx="3657600" cy="2286000"/>
            <a:chOff x="457200" y="-17206"/>
            <a:chExt cx="3657600" cy="2286000"/>
          </a:xfrm>
        </p:grpSpPr>
        <p:pic>
          <p:nvPicPr>
            <p:cNvPr id="1026" name="Picture 2" descr="C:\Users\DOEL\Desktop\MudCrabScylla_serrata-500x500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-17206"/>
              <a:ext cx="3657600" cy="2286000"/>
            </a:xfrm>
            <a:prstGeom prst="rect">
              <a:avLst/>
            </a:prstGeom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pic>
        <p:sp>
          <p:nvSpPr>
            <p:cNvPr id="5" name="TextBox 4"/>
            <p:cNvSpPr txBox="1"/>
            <p:nvPr/>
          </p:nvSpPr>
          <p:spPr>
            <a:xfrm>
              <a:off x="457200" y="1694624"/>
              <a:ext cx="1143000" cy="46166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schemeClr val="accent6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কাঁকড়া</a:t>
              </a:r>
              <a:endParaRPr lang="en-US" sz="24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029200" y="237558"/>
            <a:ext cx="3886200" cy="1874448"/>
            <a:chOff x="5029200" y="237558"/>
            <a:chExt cx="3886200" cy="1874448"/>
          </a:xfrm>
        </p:grpSpPr>
        <p:pic>
          <p:nvPicPr>
            <p:cNvPr id="3" name="Picture 3" descr="G:\আরশোলা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237558"/>
              <a:ext cx="3886200" cy="1874448"/>
            </a:xfrm>
            <a:prstGeom prst="rect">
              <a:avLst/>
            </a:prstGeom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pic>
        <p:sp>
          <p:nvSpPr>
            <p:cNvPr id="6" name="TextBox 5"/>
            <p:cNvSpPr txBox="1"/>
            <p:nvPr/>
          </p:nvSpPr>
          <p:spPr>
            <a:xfrm>
              <a:off x="7391400" y="1524000"/>
              <a:ext cx="1524000" cy="46166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schemeClr val="accent6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আরশোলা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4694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94603" y="2819400"/>
            <a:ext cx="4471219" cy="838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৭। 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মলাস্কা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" y="4191000"/>
            <a:ext cx="8763000" cy="2438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বৈশিষ্ঠ্যঃ দে</a:t>
            </a:r>
            <a:r>
              <a:rPr lang="bn-BD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হটি </a:t>
            </a:r>
            <a:r>
              <a:rPr lang="bn-BD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নরম, শক্ত খোলস দ্বারা আবৃত, পেশিবহুল পা দিয়ে চলাচল করে ,ফুসফুসের সাহায্যে শ্বস্নকার্য চালায়। যেমনঃ শামুক, ঝিনুক।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800599" y="100781"/>
            <a:ext cx="3962401" cy="3074794"/>
            <a:chOff x="4800599" y="100781"/>
            <a:chExt cx="3962401" cy="3074794"/>
          </a:xfrm>
        </p:grpSpPr>
        <p:pic>
          <p:nvPicPr>
            <p:cNvPr id="3" name="Picture 2" descr="G:\mmmm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599" y="100781"/>
              <a:ext cx="3930445" cy="2438400"/>
            </a:xfrm>
            <a:prstGeom prst="rect">
              <a:avLst/>
            </a:prstGeom>
            <a:ex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pic>
        <p:sp>
          <p:nvSpPr>
            <p:cNvPr id="6" name="TextBox 5"/>
            <p:cNvSpPr txBox="1"/>
            <p:nvPr/>
          </p:nvSpPr>
          <p:spPr>
            <a:xfrm>
              <a:off x="7391400" y="2590800"/>
              <a:ext cx="1371600" cy="58477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BD" sz="3200" dirty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 শামুক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28484" y="152401"/>
            <a:ext cx="4005416" cy="2551330"/>
            <a:chOff x="528484" y="152401"/>
            <a:chExt cx="4005416" cy="2551330"/>
          </a:xfrm>
        </p:grpSpPr>
        <p:pic>
          <p:nvPicPr>
            <p:cNvPr id="4" name="Picture 2" descr="C:\Users\DOEL\Desktop\549251_487898067924215_2096983842_n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9423" t="16935" r="18405" b="16935"/>
            <a:stretch/>
          </p:blipFill>
          <p:spPr bwMode="auto">
            <a:xfrm>
              <a:off x="528484" y="152401"/>
              <a:ext cx="4005416" cy="2438401"/>
            </a:xfrm>
            <a:prstGeom prst="rect">
              <a:avLst/>
            </a:prstGeom>
            <a:ex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pic>
        <p:sp>
          <p:nvSpPr>
            <p:cNvPr id="7" name="TextBox 6"/>
            <p:cNvSpPr txBox="1"/>
            <p:nvPr/>
          </p:nvSpPr>
          <p:spPr>
            <a:xfrm>
              <a:off x="2294603" y="2057400"/>
              <a:ext cx="1743997" cy="64633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bn-BD" sz="3600" b="1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ঝিনুক</a:t>
              </a:r>
              <a:endParaRPr lang="en-US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19641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26995" y="685800"/>
            <a:ext cx="5257800" cy="1371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৮। </a:t>
            </a:r>
            <a:r>
              <a:rPr lang="bn-BD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একাইনোডারমাটা</a:t>
            </a:r>
            <a:endParaRPr lang="en-US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3733800"/>
            <a:ext cx="8763000" cy="2895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বৈশিষ্ঠ্যঃএদের </a:t>
            </a:r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দেহত্বক কাঁটাযুক্ত, দেহ পাঁচটি সমান ভাগে বিভক্ত, নালী পদের সাহায্যে চলাচল করে,পূর্ণাঙ্গ প্রাণীতে মাথা, অঙ্কীয় ও পৃষ্ঠদেশ নির্ণয় করা যায় না।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যেমনঃ তারামাছ, সমুদ্র শশা।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574962" y="56920"/>
            <a:ext cx="3569037" cy="3245415"/>
            <a:chOff x="5574962" y="56920"/>
            <a:chExt cx="3569037" cy="3245415"/>
          </a:xfrm>
        </p:grpSpPr>
        <p:pic>
          <p:nvPicPr>
            <p:cNvPr id="7" name="Picture 2" descr="G:\mm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74962" y="56920"/>
              <a:ext cx="3569037" cy="3245415"/>
            </a:xfrm>
            <a:prstGeom prst="rect">
              <a:avLst/>
            </a:prstGeom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pic>
        <p:sp>
          <p:nvSpPr>
            <p:cNvPr id="3" name="TextBox 2"/>
            <p:cNvSpPr txBox="1"/>
            <p:nvPr/>
          </p:nvSpPr>
          <p:spPr>
            <a:xfrm>
              <a:off x="5584794" y="2653546"/>
              <a:ext cx="1730405" cy="52322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BD" sz="2800" b="1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তারামাছ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01815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9716" y="213852"/>
            <a:ext cx="8839200" cy="662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lock Arc 3"/>
          <p:cNvSpPr/>
          <p:nvPr/>
        </p:nvSpPr>
        <p:spPr>
          <a:xfrm>
            <a:off x="1479753" y="176981"/>
            <a:ext cx="6400800" cy="3307326"/>
          </a:xfrm>
          <a:prstGeom prst="blockArc">
            <a:avLst>
              <a:gd name="adj1" fmla="val 11207870"/>
              <a:gd name="adj2" fmla="val 21388091"/>
              <a:gd name="adj3" fmla="val 3263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r>
              <a:rPr lang="bn-BD" sz="32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9716" y="1830644"/>
            <a:ext cx="88392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১,৩, ৫ নং </a:t>
            </a: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গ্রু</a:t>
            </a: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পঃ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7815" y="4876800"/>
            <a:ext cx="8664676" cy="1752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4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১।চিত্র দুটি কোন পর্বের ।</a:t>
            </a:r>
          </a:p>
          <a:p>
            <a:pPr algn="just"/>
            <a:r>
              <a:rPr lang="bn-BD" sz="4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২।এ পর্বের তিনটি বৈশিষ্ট্য লিখ।</a:t>
            </a:r>
            <a:endParaRPr lang="en-US" sz="40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DOEL\Desktop\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2819400"/>
            <a:ext cx="3505200" cy="1847850"/>
          </a:xfrm>
          <a:prstGeom prst="rect">
            <a:avLst/>
          </a:prstGeom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8" name="Picture 2" descr="C:\Users\DOEL\Desktop\MudCrabScylla_serrata-500x5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153" y="2807330"/>
            <a:ext cx="3657600" cy="1871990"/>
          </a:xfrm>
          <a:prstGeom prst="rect">
            <a:avLst/>
          </a:prstGeom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="" xmlns:p14="http://schemas.microsoft.com/office/powerpoint/2010/main" val="226712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673" y="157316"/>
            <a:ext cx="8906797" cy="6553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1222271" y="308486"/>
            <a:ext cx="6705600" cy="1215514"/>
          </a:xfrm>
          <a:prstGeom prst="downArrow">
            <a:avLst>
              <a:gd name="adj1" fmla="val 77852"/>
              <a:gd name="adj2" fmla="val 5860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২,৪,৬ </a:t>
            </a:r>
            <a:r>
              <a:rPr lang="bn-BD" sz="54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নং গ্রুপঃ</a:t>
            </a:r>
            <a:endParaRPr lang="en-US" sz="54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4572000"/>
            <a:ext cx="8799870" cy="1905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54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১।চিত্র দুটি কোন পর্বের ।</a:t>
            </a:r>
          </a:p>
          <a:p>
            <a:pPr algn="just"/>
            <a:r>
              <a:rPr lang="bn-BD" sz="54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২।এ পর্বের তিনটি বৈশিষ্ট্য লিখ।</a:t>
            </a:r>
            <a:endParaRPr lang="en-US" sz="54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C:\Users\DOEL\Desktop\549251_487898067924215_2096983842_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423" t="16935" r="18405" b="16935"/>
          <a:stretch/>
        </p:blipFill>
        <p:spPr bwMode="auto">
          <a:xfrm>
            <a:off x="381000" y="1494503"/>
            <a:ext cx="3886200" cy="2438401"/>
          </a:xfrm>
          <a:prstGeom prst="rect">
            <a:avLst/>
          </a:prstGeom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7" name="Picture 6" descr="G:\mmm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546123"/>
            <a:ext cx="3930445" cy="2438400"/>
          </a:xfrm>
          <a:prstGeom prst="rect">
            <a:avLst/>
          </a:prstGeom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  <p:extLst>
      <p:ext uri="{BB962C8B-B14F-4D97-AF65-F5344CB8AC3E}">
        <p14:creationId xmlns="" xmlns:p14="http://schemas.microsoft.com/office/powerpoint/2010/main" val="424413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7039"/>
            <a:ext cx="8991600" cy="6705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714500" y="381000"/>
            <a:ext cx="5867400" cy="2133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2890684"/>
            <a:ext cx="8686800" cy="3810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6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 কেঁচো ও জোঁক কোন পর্বের প্রাণী।</a:t>
            </a:r>
          </a:p>
          <a:p>
            <a:pPr algn="just"/>
            <a:r>
              <a:rPr lang="bn-BD" sz="36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২। আর্থ্রোপোডা পর্বের দুটি উদাহরন দাও।</a:t>
            </a:r>
          </a:p>
          <a:p>
            <a:pPr algn="just"/>
            <a:r>
              <a:rPr lang="bn-BD" sz="36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৩। নেমাটোডা পর্বের তিনটি বৈশিষ্ট দাও।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990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291" y="42420"/>
            <a:ext cx="8945418" cy="67731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609600" y="0"/>
            <a:ext cx="5828147" cy="1091939"/>
          </a:xfrm>
          <a:prstGeom prst="downArrow">
            <a:avLst>
              <a:gd name="adj1" fmla="val 70000"/>
              <a:gd name="adj2" fmla="val 464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1219200"/>
            <a:ext cx="4672808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আব্দুর রাজ্জাক রুবেল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</a:t>
            </a:r>
            <a:endParaRPr lang="bn-BD" sz="2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আলহাজ্ব সমসের উদ্দিন উচ্চ বিদ্যালয়</a:t>
            </a:r>
          </a:p>
          <a:p>
            <a:pPr algn="ctr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হাতীবান্ধা,লালমনিরহাট।</a:t>
            </a:r>
            <a:endParaRPr lang="en-US" sz="2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Email: razzaque833@gmail.com</a:t>
            </a:r>
          </a:p>
          <a:p>
            <a:pPr algn="ctr"/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ফোনঃ01714861832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10"/>
          <p:cNvSpPr txBox="1"/>
          <p:nvPr/>
        </p:nvSpPr>
        <p:spPr>
          <a:xfrm>
            <a:off x="5334000" y="2364075"/>
            <a:ext cx="3710708" cy="43396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প্রাণিজগতের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শ্রেণিবিন্যাস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অষ্টম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৫০মিঃ</a:t>
            </a: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IMG_20191025_202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4410872"/>
            <a:ext cx="2124075" cy="24471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2890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304800" y="14748"/>
            <a:ext cx="3200400" cy="1295400"/>
          </a:xfrm>
          <a:prstGeom prst="flowChartPunchedTap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FFC000"/>
                </a:solidFill>
              </a:rPr>
              <a:t>বাড়ীর কাজ</a:t>
            </a:r>
            <a:endParaRPr lang="en-US" sz="4000" b="1" dirty="0">
              <a:solidFill>
                <a:srgbClr val="FFC000"/>
              </a:solidFill>
            </a:endParaRPr>
          </a:p>
        </p:txBody>
      </p:sp>
      <p:pic>
        <p:nvPicPr>
          <p:cNvPr id="4" name="Picture 2" descr="C:\Users\DOEL\Desktop\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2" y="1310148"/>
            <a:ext cx="3254478" cy="2032820"/>
          </a:xfrm>
          <a:prstGeom prst="rect">
            <a:avLst/>
          </a:prstGeom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5" name="Picture 4" descr="G:\mmm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3909"/>
            <a:ext cx="2743200" cy="3365091"/>
          </a:xfrm>
          <a:prstGeom prst="rect">
            <a:avLst/>
          </a:prstGeom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6" name="Picture 3" descr="G:\k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874" y="71283"/>
            <a:ext cx="2514600" cy="3378608"/>
          </a:xfrm>
          <a:prstGeom prst="rect">
            <a:avLst/>
          </a:prstGeom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7" name="Oval 6"/>
          <p:cNvSpPr/>
          <p:nvPr/>
        </p:nvSpPr>
        <p:spPr>
          <a:xfrm>
            <a:off x="533400" y="2928168"/>
            <a:ext cx="2362200" cy="41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চিত্র-১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854245" y="3035091"/>
            <a:ext cx="2362200" cy="41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চিত্র-২</a:t>
            </a:r>
            <a:endParaRPr lang="en-US" sz="20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370074" y="3014200"/>
            <a:ext cx="2362200" cy="41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চিত্র-৩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3462" y="3342968"/>
            <a:ext cx="9090537" cy="142690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rgbClr val="002060"/>
                </a:solidFill>
              </a:rPr>
              <a:t>উপরের চিত্র দেখে নিচের প্রশ্নে উত্তর দাও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4769877"/>
            <a:ext cx="9144000" cy="20881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48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 ক) ৩ নং চিত্র কোন পর্বের  ।</a:t>
            </a:r>
          </a:p>
          <a:p>
            <a:pPr algn="just"/>
            <a:r>
              <a:rPr lang="bn-BD" sz="48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খ)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১ও২ নং চিত্রের তুলনা কর।</a:t>
            </a:r>
          </a:p>
          <a:p>
            <a:pPr algn="just"/>
            <a:r>
              <a:rPr lang="bn-BD" sz="48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গ)</a:t>
            </a:r>
            <a:r>
              <a:rPr lang="bn-BD" sz="4800" b="1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 </a:t>
            </a:r>
            <a:r>
              <a:rPr lang="bn-BD" sz="4800" b="1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নং </a:t>
            </a:r>
            <a:r>
              <a:rPr lang="bn-BD" sz="48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চিত্রের বৈশিষ্ট্য লিখ।</a:t>
            </a:r>
            <a:endParaRPr lang="en-US" sz="4800" b="1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690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0" y="0"/>
            <a:ext cx="9144000" cy="7010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DOEL\Pictures\2012-02-03 001\DHR 358_flow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1" y="138389"/>
            <a:ext cx="8915400" cy="68351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4800599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482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d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684"/>
            <a:ext cx="4311445" cy="33395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G:\k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81" y="2458"/>
            <a:ext cx="4471219" cy="33371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G:\mm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32" y="3527938"/>
            <a:ext cx="4485968" cy="32231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G:\mmm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64810"/>
            <a:ext cx="4311445" cy="32231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5852652" y="1650436"/>
            <a:ext cx="2072148" cy="86631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u="sng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ফিতাকৃমি</a:t>
            </a:r>
            <a:endParaRPr lang="en-US" sz="2400" b="1" u="sng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1569475" y="1083314"/>
            <a:ext cx="1783325" cy="1175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কেঁচো</a:t>
            </a:r>
            <a:endParaRPr lang="en-US" sz="2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6728952" y="5912876"/>
            <a:ext cx="17526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শামুক</a:t>
            </a:r>
            <a:endParaRPr lang="en-US" sz="32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65469" y="5562600"/>
            <a:ext cx="1563331" cy="111903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হাইড্রা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355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:\প্রজাপত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199" y="152400"/>
            <a:ext cx="4495801" cy="33435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4835013" y="309171"/>
            <a:ext cx="16764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প্রজাপতি</a:t>
            </a:r>
            <a:endParaRPr lang="en-US" dirty="0"/>
          </a:p>
        </p:txBody>
      </p:sp>
      <p:pic>
        <p:nvPicPr>
          <p:cNvPr id="2051" name="Picture 3" descr="G:\আরশোলা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55506"/>
            <a:ext cx="4419600" cy="3232441"/>
          </a:xfrm>
          <a:prstGeom prst="rect">
            <a:avLst/>
          </a:prstGeom>
          <a:noFill/>
          <a:extLst/>
        </p:spPr>
      </p:pic>
      <p:sp>
        <p:nvSpPr>
          <p:cNvPr id="9" name="Right Arrow 8"/>
          <p:cNvSpPr/>
          <p:nvPr/>
        </p:nvSpPr>
        <p:spPr>
          <a:xfrm>
            <a:off x="2514600" y="6039465"/>
            <a:ext cx="1676400" cy="9191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তেলাপোকা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67600" y="6465325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2" name="Picture 2" descr="G:\m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16" y="9832"/>
            <a:ext cx="4343400" cy="33395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ight Arrow 12"/>
          <p:cNvSpPr/>
          <p:nvPr/>
        </p:nvSpPr>
        <p:spPr>
          <a:xfrm>
            <a:off x="201635" y="2209800"/>
            <a:ext cx="1931965" cy="10382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তারামাছ</a:t>
            </a:r>
            <a:endParaRPr lang="en-US" sz="28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3" descr="G:\t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199" y="3553047"/>
            <a:ext cx="4500717" cy="31980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ight Arrow 17"/>
          <p:cNvSpPr/>
          <p:nvPr/>
        </p:nvSpPr>
        <p:spPr>
          <a:xfrm>
            <a:off x="7068164" y="4972665"/>
            <a:ext cx="2075836" cy="10668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স্পনজিলা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192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3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421079" y="152400"/>
            <a:ext cx="6525492" cy="2285999"/>
            <a:chOff x="1421079" y="152400"/>
            <a:chExt cx="6525492" cy="2285999"/>
          </a:xfrm>
        </p:grpSpPr>
        <p:sp>
          <p:nvSpPr>
            <p:cNvPr id="10" name="Down Arrow 9"/>
            <p:cNvSpPr/>
            <p:nvPr/>
          </p:nvSpPr>
          <p:spPr>
            <a:xfrm>
              <a:off x="1421079" y="152400"/>
              <a:ext cx="6525492" cy="2285999"/>
            </a:xfrm>
            <a:prstGeom prst="downArrow">
              <a:avLst>
                <a:gd name="adj1" fmla="val 75023"/>
                <a:gd name="adj2" fmla="val 5387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57400" y="380999"/>
              <a:ext cx="5410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6000" b="1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আজকের </a:t>
              </a:r>
              <a:r>
                <a:rPr lang="en-US" sz="6000" b="1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পাঠ</a:t>
              </a:r>
              <a:endParaRPr lang="en-US" sz="60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" name="Left-Right Arrow 1"/>
          <p:cNvSpPr/>
          <p:nvPr/>
        </p:nvSpPr>
        <p:spPr>
          <a:xfrm>
            <a:off x="-152400" y="2590800"/>
            <a:ext cx="9296400" cy="3657600"/>
          </a:xfrm>
          <a:prstGeom prst="leftRightArrow">
            <a:avLst>
              <a:gd name="adj1" fmla="val 76708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অমেরুদন্ডী প্রাণী</a:t>
            </a:r>
            <a:r>
              <a:rPr lang="en-US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5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964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1855840" y="0"/>
            <a:ext cx="58674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44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300316"/>
            <a:ext cx="8525797" cy="152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১। অমেরুদন্ডী প্রাণী কি বলতে  পারবে।</a:t>
            </a:r>
            <a:endParaRPr lang="en-US" sz="54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2343" y="3124200"/>
            <a:ext cx="8525797" cy="1524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44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অমেরুদন্ডী প্রাণীর শ্রেণীবিন্যাস করতে পারবে</a:t>
            </a:r>
            <a:r>
              <a:rPr lang="bn-BD" sz="2800" b="1" dirty="0" smtClean="0">
                <a:solidFill>
                  <a:schemeClr val="accent2">
                    <a:lumMod val="50000"/>
                  </a:schemeClr>
                </a:solidFill>
              </a:rPr>
              <a:t>।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4876800"/>
            <a:ext cx="8663448" cy="152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অমেরুদন্ডী প্রাণীর বৈশিষ্টগুলো লিখতে পারবে।</a:t>
            </a:r>
            <a:endParaRPr lang="en-US" sz="32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392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G:\আরশোলা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3943"/>
            <a:ext cx="7429009" cy="37179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307690"/>
            <a:ext cx="5644329" cy="2133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6115665"/>
            <a:ext cx="9035844" cy="762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যেমনঃ কেঁচো, তেলাপোকা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3" descr="G:\k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81" y="4078391"/>
            <a:ext cx="8121445" cy="20372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95400"/>
            <a:ext cx="5715000" cy="27765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" y="0"/>
            <a:ext cx="9143999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অমেরুদন্ডী প্রাণী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4000" b="1" dirty="0"/>
          </a:p>
        </p:txBody>
      </p:sp>
    </p:spTree>
    <p:extLst>
      <p:ext uri="{BB962C8B-B14F-4D97-AF65-F5344CB8AC3E}">
        <p14:creationId xmlns="" xmlns:p14="http://schemas.microsoft.com/office/powerpoint/2010/main" val="114676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413" y="44860"/>
            <a:ext cx="91440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3" name="Rectangle 2"/>
          <p:cNvSpPr/>
          <p:nvPr/>
        </p:nvSpPr>
        <p:spPr>
          <a:xfrm>
            <a:off x="-9832" y="5105400"/>
            <a:ext cx="5142272" cy="8830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 প্লাটিহেলমিনথিস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1955" y="4020774"/>
            <a:ext cx="5142272" cy="101150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২। নিডারিয়া</a:t>
            </a:r>
            <a:endParaRPr lang="en-US" sz="3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-9832" y="2892522"/>
            <a:ext cx="5164394" cy="10397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পরিফেরা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832" y="6040078"/>
            <a:ext cx="5164394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bn-BD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৪। নেমাটোডা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23388" y="2944765"/>
            <a:ext cx="3969774" cy="98752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৫। অ্যানেলিডা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93891" y="4191000"/>
            <a:ext cx="3969774" cy="734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৬। আর্থ্রোপোডা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10200" y="5181600"/>
            <a:ext cx="3463412" cy="53032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৭। মোলাস্কা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201265" y="5988458"/>
            <a:ext cx="3979606" cy="8695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৮। </a:t>
            </a:r>
            <a:r>
              <a:rPr lang="bn-BD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একাইনোডারমাটা</a:t>
            </a:r>
            <a:endParaRPr lang="en-US" sz="2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1284" y="1978122"/>
            <a:ext cx="910958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অমেরুদন্ডী প্রাণীকে আটটি পর্বে  ভাগ  করা হয়ছেঃ</a:t>
            </a:r>
            <a:endParaRPr lang="en-US" sz="28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34413" y="-381000"/>
            <a:ext cx="9144000" cy="2133600"/>
            <a:chOff x="34413" y="-381000"/>
            <a:chExt cx="9144000" cy="2133600"/>
          </a:xfrm>
        </p:grpSpPr>
        <p:sp>
          <p:nvSpPr>
            <p:cNvPr id="13" name="Right Arrow 12"/>
            <p:cNvSpPr/>
            <p:nvPr/>
          </p:nvSpPr>
          <p:spPr>
            <a:xfrm>
              <a:off x="34413" y="-381000"/>
              <a:ext cx="9144000" cy="1600200"/>
            </a:xfrm>
            <a:prstGeom prst="right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400" b="1" dirty="0" smtClean="0">
                  <a:solidFill>
                    <a:schemeClr val="accent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অমেরুদন্ডী প্রাণীর শ্রেণীবিন্যাসঃ</a:t>
              </a:r>
              <a:endParaRPr lang="en-US" sz="4400" dirty="0"/>
            </a:p>
          </p:txBody>
        </p:sp>
        <p:sp>
          <p:nvSpPr>
            <p:cNvPr id="21" name="Down Arrow 20"/>
            <p:cNvSpPr/>
            <p:nvPr/>
          </p:nvSpPr>
          <p:spPr>
            <a:xfrm>
              <a:off x="3581400" y="762000"/>
              <a:ext cx="1612491" cy="9906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90221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28600" y="38100"/>
            <a:ext cx="3384755" cy="1981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পরিফেরা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962400"/>
            <a:ext cx="9144000" cy="2895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2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বৈশিষ্ট্যঃ এরা বহুকোষী,</a:t>
            </a:r>
            <a:r>
              <a:rPr lang="en-US" sz="32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দেহপ্রাচীর অসংখ্য ছিদ্যযুক্ত, ছিদ্যপথে পানির সাথে অক্সিজেন ওখাদ্যবস্তু প্রবেশ করে। যেমনঃ স্পনজিলা, স্কাইফা ।</a:t>
            </a:r>
            <a:endParaRPr lang="en-US" sz="32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932106" y="228600"/>
            <a:ext cx="4043516" cy="3581400"/>
            <a:chOff x="4932106" y="228600"/>
            <a:chExt cx="4043516" cy="3581400"/>
          </a:xfrm>
        </p:grpSpPr>
        <p:pic>
          <p:nvPicPr>
            <p:cNvPr id="4" name="Picture 3" descr="G:\tr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2106" y="228600"/>
              <a:ext cx="4043516" cy="3581400"/>
            </a:xfrm>
            <a:prstGeom prst="rect">
              <a:avLst/>
            </a:prstGeom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sp>
          <p:nvSpPr>
            <p:cNvPr id="2" name="TextBox 1"/>
            <p:cNvSpPr txBox="1"/>
            <p:nvPr/>
          </p:nvSpPr>
          <p:spPr>
            <a:xfrm>
              <a:off x="6019800" y="2971800"/>
              <a:ext cx="1676400" cy="64633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BD" sz="2400" b="1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স্পনজিলা</a:t>
              </a:r>
              <a:r>
                <a:rPr lang="bn-BD" sz="3600" b="1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146851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471</Words>
  <Application>Microsoft Office PowerPoint</Application>
  <PresentationFormat>On-screen Show (4:3)</PresentationFormat>
  <Paragraphs>89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Taiyeba</cp:lastModifiedBy>
  <cp:revision>99</cp:revision>
  <dcterms:created xsi:type="dcterms:W3CDTF">2006-08-16T00:00:00Z</dcterms:created>
  <dcterms:modified xsi:type="dcterms:W3CDTF">2020-07-12T17:24:35Z</dcterms:modified>
</cp:coreProperties>
</file>