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72" r:id="rId3"/>
    <p:sldId id="266" r:id="rId4"/>
    <p:sldId id="256" r:id="rId5"/>
    <p:sldId id="263" r:id="rId6"/>
    <p:sldId id="258" r:id="rId7"/>
    <p:sldId id="259" r:id="rId8"/>
    <p:sldId id="262" r:id="rId9"/>
    <p:sldId id="264" r:id="rId10"/>
    <p:sldId id="265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14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CAABC3-FF79-4318-8483-2BC1728AD39E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0C2A83-EFEA-4695-9CFF-F551C43C6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857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1BBB7-5BA6-4D77-8235-1630CD6ED5F0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C04BD5A5-1FC5-4F10-817A-65B414BAF6A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0483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1BBB7-5BA6-4D77-8235-1630CD6ED5F0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BD5A5-1FC5-4F10-817A-65B414BAF6A5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4678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1BBB7-5BA6-4D77-8235-1630CD6ED5F0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BD5A5-1FC5-4F10-817A-65B414BAF6A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1068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1BBB7-5BA6-4D77-8235-1630CD6ED5F0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BD5A5-1FC5-4F10-817A-65B414BAF6A5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3896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1BBB7-5BA6-4D77-8235-1630CD6ED5F0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BD5A5-1FC5-4F10-817A-65B414BAF6A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9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1BBB7-5BA6-4D77-8235-1630CD6ED5F0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BD5A5-1FC5-4F10-817A-65B414BAF6A5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751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1BBB7-5BA6-4D77-8235-1630CD6ED5F0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BD5A5-1FC5-4F10-817A-65B414BAF6A5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7632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1BBB7-5BA6-4D77-8235-1630CD6ED5F0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BD5A5-1FC5-4F10-817A-65B414BAF6A5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2912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1BBB7-5BA6-4D77-8235-1630CD6ED5F0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BD5A5-1FC5-4F10-817A-65B414BAF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944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1BBB7-5BA6-4D77-8235-1630CD6ED5F0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BD5A5-1FC5-4F10-817A-65B414BAF6A5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4833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BBE1BBB7-5BA6-4D77-8235-1630CD6ED5F0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BD5A5-1FC5-4F10-817A-65B414BAF6A5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164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1BBB7-5BA6-4D77-8235-1630CD6ED5F0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C04BD5A5-1FC5-4F10-817A-65B414BAF6A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0072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hyperlink" Target="https://www.brusheezy.com/patterns/33210-linked-chain-pattern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lectronics.stackexchange.com/questions/7400/what-is-the-foam-pad-on-the-bottom-of-a-large-through-hole-capacitor-for" TargetMode="External"/><Relationship Id="rId7" Type="http://schemas.openxmlformats.org/officeDocument/2006/relationships/hyperlink" Target="http://en.wikibooks.org/wiki/gcse_science/advanced_static_electricity_topics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hyperlink" Target="https://physics.stackexchange.com/questions/63557/why-does-the-comb-attract-the-pieces-of-papers-if-theyre-neutral" TargetMode="Externa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hysics.stackexchange.com/questions/187360/an-infinite-value-for-an-electric-field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flamephoenix1991/8375195501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0F04212-61E4-4DFB-8964-9326E2BDBCCC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বিস</a:t>
            </a:r>
            <a:r>
              <a:rPr lang="as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B06FFA-2F8D-4581-B115-AE42D625A1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775"/>
            <a:ext cx="12192000" cy="52988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100D363-D42C-4912-9F16-70E5458BDEC7}"/>
              </a:ext>
            </a:extLst>
          </p:cNvPr>
          <p:cNvSpPr txBox="1"/>
          <p:nvPr/>
        </p:nvSpPr>
        <p:spPr>
          <a:xfrm>
            <a:off x="0" y="5883645"/>
            <a:ext cx="1219200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াঠে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3566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9A1D18-8FAD-41E5-BC9C-4D78BBCA04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09" r="1660"/>
          <a:stretch/>
        </p:blipFill>
        <p:spPr>
          <a:xfrm>
            <a:off x="1910687" y="122775"/>
            <a:ext cx="5036023" cy="36973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17DC21-5275-45BC-8EA6-0A2F587DBF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50421" t="1742" r="33644" b="14232"/>
          <a:stretch/>
        </p:blipFill>
        <p:spPr>
          <a:xfrm>
            <a:off x="269517" y="694826"/>
            <a:ext cx="627056" cy="31253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4AA27F7-B3BC-4ABE-B19D-3998C022872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294" r="28326" b="1"/>
          <a:stretch/>
        </p:blipFill>
        <p:spPr>
          <a:xfrm>
            <a:off x="7201470" y="-62916"/>
            <a:ext cx="4367283" cy="38830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E27FE0E-45E3-401E-9DCD-A71461E1C2EB}"/>
              </a:ext>
            </a:extLst>
          </p:cNvPr>
          <p:cNvSpPr txBox="1"/>
          <p:nvPr/>
        </p:nvSpPr>
        <p:spPr>
          <a:xfrm>
            <a:off x="2101753" y="4353637"/>
            <a:ext cx="95261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4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44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রোলবাহী</a:t>
            </a:r>
            <a:r>
              <a:rPr lang="en-US" sz="44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ট্রাকে</a:t>
            </a:r>
            <a:r>
              <a:rPr lang="en-US" sz="44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ঝুলন্ত</a:t>
            </a:r>
            <a:r>
              <a:rPr lang="en-US" sz="44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4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44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4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4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4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য়োজনীয়তা</a:t>
            </a:r>
            <a:r>
              <a:rPr lang="en-US" sz="44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1D8E715-5171-4F3F-BB1A-85409F2A203A}"/>
              </a:ext>
            </a:extLst>
          </p:cNvPr>
          <p:cNvCxnSpPr>
            <a:cxnSpLocks/>
          </p:cNvCxnSpPr>
          <p:nvPr/>
        </p:nvCxnSpPr>
        <p:spPr>
          <a:xfrm>
            <a:off x="1050878" y="3084395"/>
            <a:ext cx="148760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6176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1CF155-E0DB-470F-9098-48E3C138D9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72" b="11531"/>
          <a:stretch/>
        </p:blipFill>
        <p:spPr>
          <a:xfrm>
            <a:off x="3643951" y="313897"/>
            <a:ext cx="4420517" cy="42717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98D29A-B47E-44CB-AF1B-D8EB52AE887D}"/>
              </a:ext>
            </a:extLst>
          </p:cNvPr>
          <p:cNvSpPr txBox="1"/>
          <p:nvPr/>
        </p:nvSpPr>
        <p:spPr>
          <a:xfrm>
            <a:off x="4353636" y="4817661"/>
            <a:ext cx="4420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োধক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দন্ড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938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2B79899-2D8A-4FB7-86C7-21DA7A08143B}"/>
              </a:ext>
            </a:extLst>
          </p:cNvPr>
          <p:cNvSpPr txBox="1"/>
          <p:nvPr/>
        </p:nvSpPr>
        <p:spPr>
          <a:xfrm>
            <a:off x="3903261" y="542165"/>
            <a:ext cx="4776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B0752B5-29D4-4AB0-AC43-ACD35C6FE36C}"/>
                  </a:ext>
                </a:extLst>
              </p:cNvPr>
              <p:cNvSpPr txBox="1"/>
              <p:nvPr/>
            </p:nvSpPr>
            <p:spPr>
              <a:xfrm>
                <a:off x="625522" y="1462348"/>
                <a:ext cx="10795379" cy="40186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১। </a:t>
                </a:r>
                <a:r>
                  <a:rPr lang="as-IN" sz="3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</a:t>
                </a:r>
                <a:r>
                  <a:rPr lang="en-US" sz="3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as-IN" sz="3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</a:t>
                </a:r>
                <a:r>
                  <a:rPr lang="en-US" sz="3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ি </a:t>
                </a:r>
                <a:r>
                  <a:rPr lang="as-IN" sz="3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</a:t>
                </a:r>
                <a:r>
                  <a:rPr lang="en-US" sz="3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as-IN" sz="3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32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্জের</a:t>
                </a:r>
                <a:r>
                  <a:rPr lang="en-US" sz="3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মান</a:t>
                </a:r>
                <a:r>
                  <a:rPr lang="en-US" sz="3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কত</a:t>
                </a:r>
                <a:r>
                  <a:rPr lang="en-US" sz="3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?                                     </a:t>
                </a:r>
                <a:r>
                  <a:rPr lang="as-IN" sz="3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</a:t>
                </a:r>
                <a:r>
                  <a:rPr lang="en-US" sz="3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as-IN" sz="3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3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as-IN" sz="3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3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ঃ </a:t>
                </a:r>
                <a:r>
                  <a:rPr lang="en-US" sz="3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1.6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sSup>
                      <m:sSupPr>
                        <m:ctrlPr>
                          <a:rPr lang="en-US" sz="320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32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19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endParaRPr lang="en-US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as-IN" sz="3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২</a:t>
                </a:r>
                <a:r>
                  <a:rPr lang="en-US" sz="3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as-IN" sz="3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32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্থির</a:t>
                </a:r>
                <a:r>
                  <a:rPr lang="en-US" sz="3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বিদ্যুতের</a:t>
                </a:r>
                <a:r>
                  <a:rPr lang="en-US" sz="3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পরীক্</a:t>
                </a:r>
                <a:r>
                  <a:rPr lang="as-IN" sz="3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ষ</a:t>
                </a:r>
                <a:r>
                  <a:rPr lang="en-US" sz="3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ণ</a:t>
                </a:r>
                <a:r>
                  <a:rPr lang="as-IN" sz="3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</a:t>
                </a:r>
                <a:r>
                  <a:rPr lang="en-US" sz="3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ু</a:t>
                </a:r>
                <a:r>
                  <a:rPr lang="as-IN" sz="3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ল</a:t>
                </a:r>
                <a:r>
                  <a:rPr lang="en-US" sz="3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ো </a:t>
                </a:r>
                <a:r>
                  <a:rPr lang="as-IN" sz="3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en-US" sz="32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র্ষাকালে</a:t>
                </a:r>
                <a:r>
                  <a:rPr lang="en-US" sz="3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3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</a:t>
                </a:r>
                <a:r>
                  <a:rPr lang="en-US" sz="32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ভালোভাবে</a:t>
                </a:r>
                <a:r>
                  <a:rPr lang="en-US" sz="3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কাজ</a:t>
                </a:r>
                <a:r>
                  <a:rPr lang="en-US" sz="3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3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না</a:t>
                </a:r>
                <a:r>
                  <a:rPr lang="en-US" sz="3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কেন</a:t>
                </a:r>
                <a:r>
                  <a:rPr lang="en-US" sz="3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?                           </a:t>
                </a:r>
                <a:r>
                  <a:rPr lang="en-US" sz="32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উত্তরঃ</a:t>
                </a:r>
                <a:r>
                  <a:rPr lang="en-US" sz="3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জলীয়</a:t>
                </a:r>
                <a:r>
                  <a:rPr lang="en-US" sz="3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বাষ্পের</a:t>
                </a:r>
                <a:r>
                  <a:rPr lang="en-US" sz="3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কারণে</a:t>
                </a:r>
                <a:endParaRPr lang="en-US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৩। </a:t>
                </a:r>
                <a:r>
                  <a:rPr lang="en-US" sz="32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কুলম্বের</a:t>
                </a:r>
                <a:r>
                  <a:rPr lang="en-US" sz="3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ধ্রুবকের</a:t>
                </a:r>
                <a:r>
                  <a:rPr lang="en-US" sz="3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মান</a:t>
                </a:r>
                <a:r>
                  <a:rPr lang="en-US" sz="3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কত</a:t>
                </a:r>
                <a:r>
                  <a:rPr lang="en-US" sz="3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?                                 </a:t>
                </a:r>
                <a:r>
                  <a:rPr lang="en-US" sz="32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উত্তরঃ</a:t>
                </a:r>
                <a:r>
                  <a:rPr lang="en-US" sz="3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9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sup>
                    </m:sSup>
                    <m:f>
                      <m:fPr>
                        <m:ctrlPr>
                          <a:rPr lang="en-US" sz="32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20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en-US" sz="3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4। </a:t>
                </a:r>
                <a:r>
                  <a:rPr lang="as-IN" sz="3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en-US" sz="3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ড়</a:t>
                </a:r>
                <a:r>
                  <a:rPr lang="as-IN" sz="3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en-US" sz="3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ৎ </a:t>
                </a:r>
                <a:r>
                  <a:rPr lang="en-US" sz="32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বিভবের</a:t>
                </a:r>
                <a:r>
                  <a:rPr lang="en-US" sz="3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একক</a:t>
                </a:r>
                <a:r>
                  <a:rPr lang="en-US" sz="3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কী</a:t>
                </a:r>
                <a:r>
                  <a:rPr lang="en-US" sz="3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?                                   </a:t>
                </a:r>
                <a:r>
                  <a:rPr lang="en-US" sz="32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উত্তরঃ</a:t>
                </a:r>
                <a:r>
                  <a:rPr lang="en-US" sz="3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ভোল্ট</a:t>
                </a:r>
                <a:r>
                  <a:rPr lang="en-US" sz="3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(V)</a:t>
                </a:r>
              </a:p>
              <a:p>
                <a:r>
                  <a:rPr lang="en-US" sz="3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৫। </a:t>
                </a:r>
                <a:r>
                  <a:rPr lang="en-US" sz="32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তড়ি</a:t>
                </a:r>
                <a:r>
                  <a:rPr lang="en-US" sz="3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ৎ </a:t>
                </a:r>
                <a:r>
                  <a:rPr lang="en-US" sz="32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ধারকে</a:t>
                </a:r>
                <a:r>
                  <a:rPr lang="en-US" sz="3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সঞ্চিত</a:t>
                </a:r>
                <a:r>
                  <a:rPr lang="en-US" sz="3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</a:t>
                </a:r>
                <a:r>
                  <a:rPr lang="en-US" sz="3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as-IN" sz="3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3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as-IN" sz="3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en-US" sz="3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en-US" sz="32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ির্ণয়ের</a:t>
                </a:r>
                <a:r>
                  <a:rPr lang="en-US" sz="3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সূত্রটি</a:t>
                </a:r>
                <a:r>
                  <a:rPr lang="en-US" sz="3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লি</a:t>
                </a:r>
                <a:r>
                  <a:rPr lang="as-IN" sz="3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খ</a:t>
                </a:r>
                <a:r>
                  <a:rPr lang="en-US" sz="3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         </a:t>
                </a:r>
                <a:r>
                  <a:rPr lang="en-US" sz="32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উত্তরঃ</a:t>
                </a:r>
                <a:r>
                  <a:rPr lang="en-US" sz="3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320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𝐶𝑉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B0752B5-29D4-4AB0-AC43-ACD35C6FE3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522" y="1462348"/>
                <a:ext cx="10795379" cy="4018601"/>
              </a:xfrm>
              <a:prstGeom prst="rect">
                <a:avLst/>
              </a:prstGeom>
              <a:blipFill>
                <a:blip r:embed="rId2"/>
                <a:stretch>
                  <a:fillRect l="-1468" t="-2731" r="-7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0F5A495-7E3B-4AC6-8F95-6AD9BB8E5EF4}"/>
              </a:ext>
            </a:extLst>
          </p:cNvPr>
          <p:cNvCxnSpPr>
            <a:cxnSpLocks/>
          </p:cNvCxnSpPr>
          <p:nvPr/>
        </p:nvCxnSpPr>
        <p:spPr>
          <a:xfrm>
            <a:off x="6651009" y="2071048"/>
            <a:ext cx="0" cy="20642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E5FFABD-1149-4A86-B116-C4A8FDAB4870}"/>
              </a:ext>
            </a:extLst>
          </p:cNvPr>
          <p:cNvCxnSpPr/>
          <p:nvPr/>
        </p:nvCxnSpPr>
        <p:spPr>
          <a:xfrm>
            <a:off x="7005851" y="2526540"/>
            <a:ext cx="0" cy="14227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C95F9C5-38BD-4B8E-B0A6-BCAC0A68F610}"/>
              </a:ext>
            </a:extLst>
          </p:cNvPr>
          <p:cNvCxnSpPr/>
          <p:nvPr/>
        </p:nvCxnSpPr>
        <p:spPr>
          <a:xfrm>
            <a:off x="6291618" y="2458300"/>
            <a:ext cx="0" cy="14227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6208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33AD36-196F-4048-930C-2B2E59F1B7B5}"/>
              </a:ext>
            </a:extLst>
          </p:cNvPr>
          <p:cNvSpPr txBox="1"/>
          <p:nvPr/>
        </p:nvSpPr>
        <p:spPr>
          <a:xfrm>
            <a:off x="1048603" y="1613118"/>
            <a:ext cx="100947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72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72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72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72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72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72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72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72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40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as-IN" sz="40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্থির</a:t>
            </a:r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</a:t>
            </a:r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র</a:t>
            </a:r>
            <a:r>
              <a:rPr lang="as-IN" sz="40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্রে</a:t>
            </a:r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বর্ননা</a:t>
            </a:r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0672659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2145D05-A32D-4BE7-B41B-80CE18DBFCBC}"/>
              </a:ext>
            </a:extLst>
          </p:cNvPr>
          <p:cNvSpPr txBox="1"/>
          <p:nvPr/>
        </p:nvSpPr>
        <p:spPr>
          <a:xfrm>
            <a:off x="0" y="2006221"/>
            <a:ext cx="12132860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4800" b="1" u="sng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b="1" u="sng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u="sng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4800" b="1" u="sng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b="1" u="sng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u="sng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u="sng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1" u="sng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u="sng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4800" b="1" u="sng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1100" b="1" u="sng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স্বর্ণপাত</a:t>
            </a:r>
            <a:r>
              <a:rPr lang="en-US" sz="48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তড়িৎবীক্</a:t>
            </a:r>
            <a:r>
              <a:rPr lang="as-IN" sz="48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8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en-US" sz="48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যন্ত্রের</a:t>
            </a:r>
            <a:r>
              <a:rPr lang="en-US" sz="48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48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as-IN" sz="48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8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48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8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8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র্ণনা</a:t>
            </a:r>
            <a:r>
              <a:rPr lang="en-US" sz="48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800" b="1" u="sng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u="sng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57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6A3564-7130-4EBD-BAF1-1D6D775B7C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518" y="916746"/>
            <a:ext cx="4543482" cy="37856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20D71A-EE0E-485A-ABB9-075D39DAD672}"/>
              </a:ext>
            </a:extLst>
          </p:cNvPr>
          <p:cNvSpPr txBox="1"/>
          <p:nvPr/>
        </p:nvSpPr>
        <p:spPr>
          <a:xfrm>
            <a:off x="0" y="916746"/>
            <a:ext cx="7670041" cy="378565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সময়ের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সদব্যবহার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েজ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659065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501173E-5D7C-4C98-967D-CA21D60DD76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46213" y="568775"/>
            <a:ext cx="9527251" cy="1231106"/>
          </a:xfrm>
          <a:prstGeom prst="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0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27D7F9-78AF-4912-893D-CFC8CDE6F593}"/>
              </a:ext>
            </a:extLst>
          </p:cNvPr>
          <p:cNvSpPr txBox="1">
            <a:spLocks noGrp="1"/>
          </p:cNvSpPr>
          <p:nvPr>
            <p:ph sz="half" idx="1"/>
          </p:nvPr>
        </p:nvSpPr>
        <p:spPr>
          <a:xfrm>
            <a:off x="1446213" y="1919824"/>
            <a:ext cx="4645025" cy="3753848"/>
          </a:xfrm>
          <a:prstGeom prst="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ক(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র্থবিজ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ন) </a:t>
            </a:r>
            <a:endParaRPr lang="bn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বেপজা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পাবলিক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সিইপিজেড,চট্টগ্রাম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০১৮১৯-৫১৮৫৫৯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C1CD57-6741-486B-9AAF-C416AFC05D88}"/>
              </a:ext>
            </a:extLst>
          </p:cNvPr>
          <p:cNvSpPr txBox="1">
            <a:spLocks noGrp="1"/>
          </p:cNvSpPr>
          <p:nvPr>
            <p:ph sz="half" idx="2"/>
          </p:nvPr>
        </p:nvSpPr>
        <p:spPr>
          <a:xfrm>
            <a:off x="6328439" y="1947120"/>
            <a:ext cx="4645025" cy="3829766"/>
          </a:xfrm>
          <a:prstGeom prst="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marL="0" indent="0" algn="ctr">
              <a:buNone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য়ঃ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</a:p>
          <a:p>
            <a:pPr marL="0" indent="0" algn="ctr">
              <a:buNone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২-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</a:p>
          <a:p>
            <a:pPr marL="0" indent="0" algn="ctr">
              <a:buNone/>
            </a:pPr>
            <a:endParaRPr lang="en-US" sz="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1E2CB2-AA67-425D-80D3-FDE8C2E012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507" y="1962759"/>
            <a:ext cx="951318" cy="12478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EAD5F6A-D3D3-4DA3-A59B-AFED31A0A9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602" y="272955"/>
            <a:ext cx="1901305" cy="187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5205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 animBg="1"/>
      <p:bldP spid="7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D27C27A-0A6F-4BA2-8EF4-A01DB97A9BC0}"/>
              </a:ext>
            </a:extLst>
          </p:cNvPr>
          <p:cNvSpPr txBox="1"/>
          <p:nvPr/>
        </p:nvSpPr>
        <p:spPr>
          <a:xfrm>
            <a:off x="964442" y="4367283"/>
            <a:ext cx="102631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াঠ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্থির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2CBF07-96B7-494F-911E-0A0BCBF3C6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829533" y="948482"/>
            <a:ext cx="2857500" cy="24805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60CD3A-80DF-415C-BB53-D84236CE38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99450" y="953885"/>
            <a:ext cx="4009689" cy="23376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6455D2B-DFB8-48AF-8C64-CBC0AF2A68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572000" y="948483"/>
            <a:ext cx="4257532" cy="250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69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E5A47AC-B004-4386-B52D-428037CE4C2F}"/>
              </a:ext>
            </a:extLst>
          </p:cNvPr>
          <p:cNvSpPr txBox="1"/>
          <p:nvPr/>
        </p:nvSpPr>
        <p:spPr>
          <a:xfrm>
            <a:off x="1419367" y="709684"/>
            <a:ext cx="9580729" cy="452431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as-IN" sz="48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8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as-IN" sz="48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াঠ</a:t>
            </a:r>
            <a:r>
              <a:rPr lang="en-US" sz="48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</a:t>
            </a:r>
            <a:r>
              <a:rPr lang="as-IN" sz="48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8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48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as-IN" sz="48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থীরা</a:t>
            </a:r>
            <a:r>
              <a:rPr lang="en-US" sz="48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8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48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8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</a:t>
            </a:r>
            <a:r>
              <a:rPr lang="en-US" sz="48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8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48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8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বলরে</a:t>
            </a:r>
            <a:r>
              <a:rPr lang="as-IN" sz="48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8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া, </a:t>
            </a:r>
            <a:r>
              <a:rPr lang="en-US" sz="48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48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8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বিভব</a:t>
            </a:r>
            <a:r>
              <a:rPr lang="en-US" sz="48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8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48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8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ধারক</a:t>
            </a:r>
            <a:r>
              <a:rPr lang="en-US" sz="48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</a:t>
            </a:r>
            <a:r>
              <a:rPr lang="as-IN" sz="48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8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8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8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8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8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8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স্থির</a:t>
            </a:r>
            <a:r>
              <a:rPr lang="en-US" sz="48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</a:t>
            </a:r>
            <a:r>
              <a:rPr lang="as-IN" sz="48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48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8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8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8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8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8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8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8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স্থির</a:t>
            </a:r>
            <a:r>
              <a:rPr lang="en-US" sz="48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তড়িতের</a:t>
            </a:r>
            <a:r>
              <a:rPr lang="en-US" sz="48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বিপদ</a:t>
            </a:r>
            <a:r>
              <a:rPr lang="en-US" sz="48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জনক</a:t>
            </a:r>
            <a:r>
              <a:rPr lang="en-US" sz="48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ঝুঁকি</a:t>
            </a:r>
            <a:r>
              <a:rPr lang="en-US" sz="48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8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</a:t>
            </a:r>
            <a:r>
              <a:rPr lang="as-IN" sz="48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8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ৌশ</a:t>
            </a:r>
            <a:r>
              <a:rPr lang="as-IN" sz="48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8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8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াখ্যা</a:t>
            </a:r>
            <a:r>
              <a:rPr lang="en-US" sz="48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4079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D1580A-776B-403F-9697-A7E23F19A4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936777" y="0"/>
            <a:ext cx="6255224" cy="2520935"/>
          </a:xfrm>
          <a:prstGeom prst="rect">
            <a:avLst/>
          </a:prstGeom>
          <a:solidFill>
            <a:srgbClr val="92D050"/>
          </a:soli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9CBF005-0F61-45F9-A364-7F2806B01AF8}"/>
              </a:ext>
            </a:extLst>
          </p:cNvPr>
          <p:cNvSpPr txBox="1"/>
          <p:nvPr/>
        </p:nvSpPr>
        <p:spPr>
          <a:xfrm>
            <a:off x="-1" y="122830"/>
            <a:ext cx="59367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3600" u="sng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as-IN" sz="3600" u="sng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u="sng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্ষেত্রঃ</a:t>
            </a:r>
            <a:r>
              <a:rPr lang="en-US" sz="3600" u="sng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ঞ্চল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বিদ্যমান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ঞ্চল</a:t>
            </a:r>
            <a:r>
              <a:rPr lang="as-IN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ঐ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7AA963-3075-4F74-9AA2-6D1ED5FB5692}"/>
              </a:ext>
            </a:extLst>
          </p:cNvPr>
          <p:cNvSpPr txBox="1"/>
          <p:nvPr/>
        </p:nvSpPr>
        <p:spPr>
          <a:xfrm>
            <a:off x="0" y="2520935"/>
            <a:ext cx="1219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3600" u="sng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as-IN" sz="3600" u="sng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u="sng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u="sng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u="sng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েখাঃ</a:t>
            </a:r>
            <a:r>
              <a:rPr lang="en-US" sz="3600" u="sng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as-IN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্ষেত্র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</a:t>
            </a:r>
            <a:r>
              <a:rPr lang="as-IN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ুক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ধনাত্মক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আধান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থাপন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পথে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পরিভ্রমণ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as-IN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েখা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েখার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as-IN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অস্তিত্ব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নাই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রেখাগুলো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কাল্পনিক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5553086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275664E-0A98-4107-957F-2B1723D5D0F4}"/>
                  </a:ext>
                </a:extLst>
              </p:cNvPr>
              <p:cNvSpPr txBox="1"/>
              <p:nvPr/>
            </p:nvSpPr>
            <p:spPr>
              <a:xfrm>
                <a:off x="0" y="696036"/>
                <a:ext cx="12192000" cy="4785349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u="sng" dirty="0" err="1">
                    <a:solidFill>
                      <a:schemeClr val="accent5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তড়ি</a:t>
                </a:r>
                <a:r>
                  <a:rPr lang="en-US" sz="3200" u="sng" dirty="0">
                    <a:solidFill>
                      <a:schemeClr val="accent5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ৎ </a:t>
                </a:r>
                <a:r>
                  <a:rPr lang="as-IN" sz="3200" u="sng" dirty="0">
                    <a:solidFill>
                      <a:schemeClr val="accent5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en-US" sz="3200" u="sng" dirty="0">
                    <a:solidFill>
                      <a:schemeClr val="accent5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as-IN" sz="3200" u="sng" dirty="0">
                    <a:solidFill>
                      <a:schemeClr val="accent5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</a:t>
                </a:r>
                <a:r>
                  <a:rPr lang="en-US" sz="3200" u="sng" dirty="0">
                    <a:solidFill>
                      <a:schemeClr val="accent5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as-IN" sz="3200" u="sng" dirty="0">
                    <a:solidFill>
                      <a:schemeClr val="accent5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ঃ</a:t>
                </a:r>
                <a:r>
                  <a:rPr lang="en-US" sz="3200" dirty="0">
                    <a:solidFill>
                      <a:schemeClr val="accent5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অ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ী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 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দ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ূ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 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হ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ধনাত্মক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আধানকে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তড়ি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ৎ 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্ষেত্রের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কোনো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বিন্দুতে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আনতে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পরিমাণ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কা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জ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সম্পন্ন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তাকে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ঐ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বিন্দুর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তড়ি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ৎ 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ভ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বলে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অসীম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থেকে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ক্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ষ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ু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দ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আ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ধা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q 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তড়ি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ৎ 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্ষেত্রের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কোনো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বিন্দুতে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আনতে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যদি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সম্পন্ন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কাজের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পরিমাণ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W 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হ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য় 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ঐ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বিন্দুর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তড়ি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ৎ 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ভ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V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𝑊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</m:den>
                    </m:f>
                  </m:oMath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বিভবের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একক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ভোল্ট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(V)।</a:t>
                </a:r>
              </a:p>
              <a:p>
                <a:r>
                  <a:rPr lang="en-US" sz="3200" dirty="0" err="1">
                    <a:solidFill>
                      <a:schemeClr val="accent5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বিভব</a:t>
                </a:r>
                <a:r>
                  <a:rPr lang="en-US" sz="3200" dirty="0">
                    <a:solidFill>
                      <a:schemeClr val="accent5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accent5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পার্</a:t>
                </a:r>
                <a:r>
                  <a:rPr lang="as-IN" sz="3200" dirty="0">
                    <a:solidFill>
                      <a:schemeClr val="accent5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থ</a:t>
                </a:r>
                <a:r>
                  <a:rPr lang="en-US" sz="3200" dirty="0">
                    <a:solidFill>
                      <a:schemeClr val="accent5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as-IN" sz="3200" dirty="0">
                    <a:solidFill>
                      <a:schemeClr val="accent5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3200" dirty="0">
                    <a:solidFill>
                      <a:schemeClr val="accent5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</a:t>
                </a:r>
                <a:r>
                  <a:rPr lang="as-IN" sz="3200" dirty="0">
                    <a:solidFill>
                      <a:schemeClr val="accent5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ঃ</a:t>
                </a:r>
                <a:r>
                  <a:rPr lang="en-US" sz="3200" dirty="0">
                    <a:solidFill>
                      <a:schemeClr val="accent5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ি 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ধনাত্মক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আ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ধানকে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তড়িতক্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ষ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এ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দ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ু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থেকে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অন্য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দ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ু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 </a:t>
                </a:r>
              </a:p>
              <a:p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্থানান্তর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করতে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জ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হ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য় 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 ঐ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বিন্দু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দুইটির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বিভব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পার্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থ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য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বলে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বিভব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্থক্যের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এক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ভোল্ট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(V)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।</a:t>
                </a:r>
              </a:p>
              <a:p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275664E-0A98-4107-957F-2B1723D5D0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96036"/>
                <a:ext cx="12192000" cy="4785349"/>
              </a:xfrm>
              <a:prstGeom prst="rect">
                <a:avLst/>
              </a:prstGeom>
              <a:blipFill>
                <a:blip r:embed="rId2"/>
                <a:stretch>
                  <a:fillRect l="-1250" t="-1656" r="-250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675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CFA0546-A0AE-49D4-B658-10363899052E}"/>
                  </a:ext>
                </a:extLst>
              </p:cNvPr>
              <p:cNvSpPr txBox="1"/>
              <p:nvPr/>
            </p:nvSpPr>
            <p:spPr>
              <a:xfrm>
                <a:off x="780197" y="764275"/>
                <a:ext cx="10631606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err="1">
                    <a:solidFill>
                      <a:schemeClr val="accent5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এক</a:t>
                </a:r>
                <a:r>
                  <a:rPr lang="en-US" sz="3600" dirty="0">
                    <a:solidFill>
                      <a:schemeClr val="accent5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ভ</a:t>
                </a:r>
                <a:r>
                  <a:rPr lang="as-IN" sz="3600" dirty="0">
                    <a:solidFill>
                      <a:schemeClr val="accent5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ো</a:t>
                </a:r>
                <a:r>
                  <a:rPr lang="en-US" sz="3600" dirty="0" err="1">
                    <a:solidFill>
                      <a:schemeClr val="accent5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ল্টের</a:t>
                </a:r>
                <a:r>
                  <a:rPr lang="en-US" sz="3600" dirty="0">
                    <a:solidFill>
                      <a:schemeClr val="accent5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chemeClr val="accent5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সংজ্ঞাঃ</a:t>
                </a:r>
                <a:r>
                  <a:rPr lang="en-US" sz="3600" dirty="0">
                    <a:solidFill>
                      <a:schemeClr val="accent5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অসীম </a:t>
                </a:r>
                <a:r>
                  <a:rPr lang="en-US" sz="36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থেকে</a:t>
                </a:r>
                <a:r>
                  <a:rPr lang="en-US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</a:t>
                </a:r>
                <a:r>
                  <a:rPr lang="en-US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 </a:t>
                </a:r>
                <a:r>
                  <a:rPr lang="en-US" sz="36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কুলম্ব</a:t>
                </a:r>
                <a:r>
                  <a:rPr lang="en-US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(1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C</m:t>
                    </m:r>
                  </m:oMath>
                </a14:m>
                <a:r>
                  <a:rPr lang="en-US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sz="36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ধনাত্মক</a:t>
                </a:r>
                <a:r>
                  <a:rPr lang="en-US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</a:t>
                </a:r>
                <a:r>
                  <a:rPr lang="en-US" sz="36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ধানকে</a:t>
                </a:r>
                <a:r>
                  <a:rPr lang="en-US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তড়িৎক্</a:t>
                </a:r>
                <a:r>
                  <a:rPr lang="as-IN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ষ</a:t>
                </a:r>
                <a:r>
                  <a:rPr lang="en-US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as-IN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en-US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as-IN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ো</a:t>
                </a:r>
                <a:r>
                  <a:rPr lang="as-IN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en-US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ো </a:t>
                </a:r>
                <a:r>
                  <a:rPr lang="as-IN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en-US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as-IN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en-US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</a:t>
                </a:r>
                <a:r>
                  <a:rPr lang="en-US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ু</a:t>
                </a:r>
                <a:r>
                  <a:rPr lang="as-IN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en-US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ে </a:t>
                </a:r>
                <a:r>
                  <a:rPr lang="as-IN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</a:t>
                </a:r>
                <a:r>
                  <a:rPr lang="en-US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as-IN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en-US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ে </a:t>
                </a:r>
                <a:r>
                  <a:rPr lang="en-US" sz="36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এক</a:t>
                </a:r>
                <a:r>
                  <a:rPr lang="en-US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জুল</a:t>
                </a:r>
                <a:r>
                  <a:rPr lang="en-US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(1J)</a:t>
                </a:r>
                <a:r>
                  <a:rPr lang="en-US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as-IN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</a:t>
                </a:r>
                <a:r>
                  <a:rPr lang="en-US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as-IN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r>
                  <a:rPr lang="as-IN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as-IN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en-US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en-US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</a:t>
                </a:r>
                <a:r>
                  <a:rPr lang="en-US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য় </a:t>
                </a:r>
                <a:r>
                  <a:rPr lang="en-US" sz="36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তবে</a:t>
                </a:r>
                <a:r>
                  <a:rPr lang="en-US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ঐ </a:t>
                </a:r>
                <a:r>
                  <a:rPr lang="en-US" sz="36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বিন্দুর</a:t>
                </a:r>
                <a:r>
                  <a:rPr lang="en-US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বিভবকে</a:t>
                </a:r>
                <a:r>
                  <a:rPr lang="en-US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এক</a:t>
                </a:r>
                <a:r>
                  <a:rPr lang="en-US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ভোল্ট</a:t>
                </a:r>
                <a:r>
                  <a:rPr lang="en-US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(1V)</a:t>
                </a:r>
                <a:r>
                  <a:rPr lang="en-US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বলে</a:t>
                </a:r>
                <a:r>
                  <a:rPr lang="en-US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en-US" sz="36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অনুর</a:t>
                </a:r>
                <a:r>
                  <a:rPr lang="as-IN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ূ</a:t>
                </a:r>
                <a:r>
                  <a:rPr lang="en-US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as-IN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en-US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10V </a:t>
                </a:r>
                <a:r>
                  <a:rPr lang="as-IN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ব</a:t>
                </a:r>
                <a:r>
                  <a:rPr lang="en-US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ল</a:t>
                </a:r>
                <a:r>
                  <a:rPr lang="as-IN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ত</a:t>
                </a:r>
                <a:r>
                  <a:rPr lang="en-US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ে 1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C</m:t>
                    </m:r>
                  </m:oMath>
                </a14:m>
                <a:r>
                  <a:rPr lang="en-US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ধনাত্মক </a:t>
                </a:r>
                <a:r>
                  <a:rPr lang="as-IN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</a:t>
                </a:r>
                <a:r>
                  <a:rPr lang="en-US" sz="36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ধানকে</a:t>
                </a:r>
                <a:r>
                  <a:rPr lang="en-US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তড়িৎক্</a:t>
                </a:r>
                <a:r>
                  <a:rPr lang="as-IN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ষ</a:t>
                </a:r>
                <a:r>
                  <a:rPr lang="en-US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as-IN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en-US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as-IN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ো</a:t>
                </a:r>
                <a:r>
                  <a:rPr lang="as-IN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en-US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ো </a:t>
                </a:r>
                <a:r>
                  <a:rPr lang="as-IN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en-US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as-IN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en-US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</a:t>
                </a:r>
                <a:r>
                  <a:rPr lang="en-US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ু</a:t>
                </a:r>
                <a:r>
                  <a:rPr lang="as-IN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en-US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ে </a:t>
                </a:r>
                <a:r>
                  <a:rPr lang="as-IN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</a:t>
                </a:r>
                <a:r>
                  <a:rPr lang="en-US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as-IN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en-US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ে  </a:t>
                </a:r>
                <a:r>
                  <a:rPr lang="en-US" sz="36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দশ</a:t>
                </a:r>
                <a:r>
                  <a:rPr lang="en-US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জুল</a:t>
                </a:r>
                <a:r>
                  <a:rPr lang="en-US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(10J)</a:t>
                </a:r>
                <a:r>
                  <a:rPr lang="en-US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as-IN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</a:t>
                </a:r>
                <a:r>
                  <a:rPr lang="en-US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as-IN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r>
                  <a:rPr lang="as-IN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as-IN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en-US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en-US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</a:t>
                </a:r>
                <a:r>
                  <a:rPr lang="en-US" sz="36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ওয়াকে</a:t>
                </a:r>
                <a:r>
                  <a:rPr lang="en-US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বুঝায়</a:t>
                </a:r>
                <a:r>
                  <a:rPr lang="en-US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en-US" sz="36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অথবা</a:t>
                </a:r>
                <a:r>
                  <a:rPr lang="en-US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10V </a:t>
                </a:r>
                <a:r>
                  <a:rPr lang="as-IN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ব</a:t>
                </a:r>
                <a:r>
                  <a:rPr lang="en-US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ল</a:t>
                </a:r>
                <a:r>
                  <a:rPr lang="as-IN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ত</a:t>
                </a:r>
                <a:r>
                  <a:rPr lang="en-US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ে 10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C</m:t>
                    </m:r>
                  </m:oMath>
                </a14:m>
                <a:r>
                  <a:rPr lang="en-US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ধনাত্মক </a:t>
                </a:r>
                <a:r>
                  <a:rPr lang="as-IN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</a:t>
                </a:r>
                <a:r>
                  <a:rPr lang="en-US" sz="36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ধানকে</a:t>
                </a:r>
                <a:r>
                  <a:rPr lang="en-US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তড়িৎক্</a:t>
                </a:r>
                <a:r>
                  <a:rPr lang="as-IN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ষ</a:t>
                </a:r>
                <a:r>
                  <a:rPr lang="en-US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as-IN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en-US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as-IN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ো</a:t>
                </a:r>
                <a:r>
                  <a:rPr lang="as-IN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en-US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ো </a:t>
                </a:r>
                <a:r>
                  <a:rPr lang="as-IN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en-US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as-IN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en-US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</a:t>
                </a:r>
                <a:r>
                  <a:rPr lang="en-US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ু</a:t>
                </a:r>
                <a:r>
                  <a:rPr lang="as-IN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en-US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ে </a:t>
                </a:r>
                <a:r>
                  <a:rPr lang="as-IN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</a:t>
                </a:r>
                <a:r>
                  <a:rPr lang="en-US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as-IN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en-US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ে </a:t>
                </a:r>
                <a:r>
                  <a:rPr lang="en-US" sz="36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এক</a:t>
                </a:r>
                <a:r>
                  <a:rPr lang="en-US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জুল</a:t>
                </a:r>
                <a:r>
                  <a:rPr lang="en-US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(1J)</a:t>
                </a:r>
                <a:r>
                  <a:rPr lang="en-US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as-IN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</a:t>
                </a:r>
                <a:r>
                  <a:rPr lang="en-US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as-IN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r>
                  <a:rPr lang="as-IN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as-IN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en-US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en-US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</a:t>
                </a:r>
                <a:r>
                  <a:rPr lang="en-US" sz="36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ওয়াকে</a:t>
                </a:r>
                <a:r>
                  <a:rPr lang="en-US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বুঝায়</a:t>
                </a:r>
                <a:r>
                  <a:rPr lang="en-US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CFA0546-A0AE-49D4-B658-1036389905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197" y="764275"/>
                <a:ext cx="10631606" cy="4524315"/>
              </a:xfrm>
              <a:prstGeom prst="rect">
                <a:avLst/>
              </a:prstGeom>
              <a:blipFill>
                <a:blip r:embed="rId2"/>
                <a:stretch>
                  <a:fillRect l="-1778" t="-2692" r="-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661805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7AA68B-333D-403D-AE13-483435E8B8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" b="11586"/>
          <a:stretch/>
        </p:blipFill>
        <p:spPr>
          <a:xfrm>
            <a:off x="5862116" y="2117166"/>
            <a:ext cx="5622878" cy="3610935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70E48A-0BBD-41E5-B62A-55E7251C737C}"/>
              </a:ext>
            </a:extLst>
          </p:cNvPr>
          <p:cNvSpPr txBox="1"/>
          <p:nvPr/>
        </p:nvSpPr>
        <p:spPr>
          <a:xfrm>
            <a:off x="614711" y="357118"/>
            <a:ext cx="10849970" cy="175432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াছি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স্থাপিত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ধ্য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র্তী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অন্তরক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থ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াখার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কৌ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লকেই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9280FD-1D60-4225-9FD7-532DC1629E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11" y="2117166"/>
            <a:ext cx="5267717" cy="361093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4E402E3-7DCA-4845-9229-540B8573BE8F}"/>
              </a:ext>
            </a:extLst>
          </p:cNvPr>
          <p:cNvSpPr txBox="1"/>
          <p:nvPr/>
        </p:nvSpPr>
        <p:spPr>
          <a:xfrm>
            <a:off x="1705970" y="5008727"/>
            <a:ext cx="137842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04252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7080ED-3424-4EEE-B7D8-662BD33E01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0360" y="496437"/>
            <a:ext cx="6045640" cy="50006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8FF21F-ED97-475D-9F49-1FC4417175B8}"/>
              </a:ext>
            </a:extLst>
          </p:cNvPr>
          <p:cNvSpPr txBox="1"/>
          <p:nvPr/>
        </p:nvSpPr>
        <p:spPr>
          <a:xfrm>
            <a:off x="573205" y="5534989"/>
            <a:ext cx="4339988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েশিন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524F5F-AC5D-4B79-9BEC-B6A535883937}"/>
              </a:ext>
            </a:extLst>
          </p:cNvPr>
          <p:cNvSpPr txBox="1"/>
          <p:nvPr/>
        </p:nvSpPr>
        <p:spPr>
          <a:xfrm>
            <a:off x="573205" y="0"/>
            <a:ext cx="3712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বিদ্যুতের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08CCC33-9DDA-4664-BC99-CF5AD7A352D1}"/>
              </a:ext>
            </a:extLst>
          </p:cNvPr>
          <p:cNvGrpSpPr/>
          <p:nvPr/>
        </p:nvGrpSpPr>
        <p:grpSpPr>
          <a:xfrm>
            <a:off x="6345889" y="456610"/>
            <a:ext cx="5682337" cy="5040470"/>
            <a:chOff x="0" y="989013"/>
            <a:chExt cx="9144000" cy="5535612"/>
          </a:xfrm>
        </p:grpSpPr>
        <p:pic>
          <p:nvPicPr>
            <p:cNvPr id="7" name="Picture 6" descr="pcopier">
              <a:extLst>
                <a:ext uri="{FF2B5EF4-FFF2-40B4-BE49-F238E27FC236}">
                  <a16:creationId xmlns:a16="http://schemas.microsoft.com/office/drawing/2014/main" id="{595FC61D-6236-4E82-B9B4-08B6DDC54B7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989013"/>
              <a:ext cx="9144000" cy="5535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98E8F8D-A85E-40B1-9336-E08B56C68896}"/>
                </a:ext>
              </a:extLst>
            </p:cNvPr>
            <p:cNvSpPr/>
            <p:nvPr/>
          </p:nvSpPr>
          <p:spPr>
            <a:xfrm>
              <a:off x="2386263" y="5867400"/>
              <a:ext cx="16002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691605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338</TotalTime>
  <Words>974</Words>
  <Application>Microsoft Office PowerPoint</Application>
  <PresentationFormat>Widescreen</PresentationFormat>
  <Paragraphs>53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Cambria Math</vt:lpstr>
      <vt:lpstr>Gill Sans MT</vt:lpstr>
      <vt:lpstr>NikoshBAN</vt:lpstr>
      <vt:lpstr>Wingdings</vt:lpstr>
      <vt:lpstr>Gallery</vt:lpstr>
      <vt:lpstr>PowerPoint Presentation</vt:lpstr>
      <vt:lpstr>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Imrans</dc:creator>
  <cp:lastModifiedBy>Imrans</cp:lastModifiedBy>
  <cp:revision>77</cp:revision>
  <dcterms:created xsi:type="dcterms:W3CDTF">2020-07-09T03:30:55Z</dcterms:created>
  <dcterms:modified xsi:type="dcterms:W3CDTF">2020-07-12T14:28:34Z</dcterms:modified>
</cp:coreProperties>
</file>