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5" r:id="rId4"/>
    <p:sldId id="259" r:id="rId5"/>
    <p:sldId id="286" r:id="rId6"/>
    <p:sldId id="287" r:id="rId7"/>
    <p:sldId id="260" r:id="rId8"/>
    <p:sldId id="263" r:id="rId9"/>
    <p:sldId id="264" r:id="rId10"/>
    <p:sldId id="265" r:id="rId11"/>
    <p:sldId id="266" r:id="rId12"/>
    <p:sldId id="267" r:id="rId13"/>
    <p:sldId id="284" r:id="rId14"/>
    <p:sldId id="269" r:id="rId15"/>
    <p:sldId id="270" r:id="rId16"/>
    <p:sldId id="271" r:id="rId17"/>
    <p:sldId id="288" r:id="rId18"/>
    <p:sldId id="272" r:id="rId19"/>
    <p:sldId id="275" r:id="rId20"/>
    <p:sldId id="276" r:id="rId21"/>
    <p:sldId id="279" r:id="rId22"/>
    <p:sldId id="282" r:id="rId23"/>
    <p:sldId id="281" r:id="rId24"/>
    <p:sldId id="280" r:id="rId25"/>
    <p:sldId id="277" r:id="rId26"/>
  </p:sldIdLst>
  <p:sldSz cx="12801600" cy="7772400"/>
  <p:notesSz cx="6858000" cy="9144000"/>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2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272011"/>
            <a:ext cx="9601200" cy="2705947"/>
          </a:xfrm>
        </p:spPr>
        <p:txBody>
          <a:bodyPr anchor="b"/>
          <a:lstStyle>
            <a:lvl1pPr algn="ctr">
              <a:defRPr sz="6300"/>
            </a:lvl1pPr>
          </a:lstStyle>
          <a:p>
            <a:r>
              <a:rPr lang="en-US" smtClean="0"/>
              <a:t>Click to edit Master title style</a:t>
            </a:r>
            <a:endParaRPr lang="en-US" dirty="0"/>
          </a:p>
        </p:txBody>
      </p:sp>
      <p:sp>
        <p:nvSpPr>
          <p:cNvPr id="3" name="Subtitle 2"/>
          <p:cNvSpPr>
            <a:spLocks noGrp="1"/>
          </p:cNvSpPr>
          <p:nvPr>
            <p:ph type="subTitle" idx="1"/>
          </p:nvPr>
        </p:nvSpPr>
        <p:spPr>
          <a:xfrm>
            <a:off x="1600200" y="4082310"/>
            <a:ext cx="9601200" cy="1876530"/>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74691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401825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413808"/>
            <a:ext cx="2760345"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0" y="413808"/>
            <a:ext cx="8121015"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09290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78468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p:spPr>
        <p:txBody>
          <a:bodyPr anchor="b"/>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873443" y="5201392"/>
            <a:ext cx="11041380" cy="170021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6EF-661F-4BD3-AD1B-F8D1F563983B}"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00157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069042"/>
            <a:ext cx="54406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069042"/>
            <a:ext cx="54406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0F6EF-661F-4BD3-AD1B-F8D1F563983B}"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5047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413809"/>
            <a:ext cx="1104138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8" y="1905318"/>
            <a:ext cx="5415676" cy="93376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881778" y="2839085"/>
            <a:ext cx="5415676"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0" y="1905318"/>
            <a:ext cx="5442347" cy="93376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6480810" y="2839085"/>
            <a:ext cx="5442347"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0F6EF-661F-4BD3-AD1B-F8D1F563983B}" type="datetimeFigureOut">
              <a:rPr lang="en-US" smtClean="0"/>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50465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0F6EF-661F-4BD3-AD1B-F8D1F563983B}"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70097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0F6EF-661F-4BD3-AD1B-F8D1F563983B}"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79799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p:spPr>
        <p:txBody>
          <a:bodyPr anchor="b"/>
          <a:lstStyle>
            <a:lvl1pPr>
              <a:defRPr sz="3360"/>
            </a:lvl1pPr>
          </a:lstStyle>
          <a:p>
            <a:r>
              <a:rPr lang="en-US" smtClean="0"/>
              <a:t>Click to edit Master title style</a:t>
            </a:r>
            <a:endParaRPr lang="en-US" dirty="0"/>
          </a:p>
        </p:txBody>
      </p:sp>
      <p:sp>
        <p:nvSpPr>
          <p:cNvPr id="3" name="Content Placeholder 2"/>
          <p:cNvSpPr>
            <a:spLocks noGrp="1"/>
          </p:cNvSpPr>
          <p:nvPr>
            <p:ph idx="1"/>
          </p:nvPr>
        </p:nvSpPr>
        <p:spPr>
          <a:xfrm>
            <a:off x="5442347" y="1119082"/>
            <a:ext cx="6480810" cy="5523442"/>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331720"/>
            <a:ext cx="4128849" cy="4319800"/>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6368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p:spPr>
        <p:txBody>
          <a:bodyPr anchor="b"/>
          <a:lstStyle>
            <a:lvl1pPr>
              <a:defRPr sz="3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331720"/>
            <a:ext cx="4128849" cy="4319800"/>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8982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413809"/>
            <a:ext cx="1104138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069042"/>
            <a:ext cx="1104138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7203864"/>
            <a:ext cx="2880360" cy="413808"/>
          </a:xfrm>
          <a:prstGeom prst="rect">
            <a:avLst/>
          </a:prstGeom>
        </p:spPr>
        <p:txBody>
          <a:bodyPr vert="horz" lIns="91440" tIns="45720" rIns="91440" bIns="45720" rtlCol="0" anchor="ctr"/>
          <a:lstStyle>
            <a:lvl1pPr algn="l">
              <a:defRPr sz="1260">
                <a:solidFill>
                  <a:schemeClr val="tx1">
                    <a:tint val="75000"/>
                  </a:schemeClr>
                </a:solidFill>
              </a:defRPr>
            </a:lvl1pPr>
          </a:lstStyle>
          <a:p>
            <a:fld id="{D5D0F6EF-661F-4BD3-AD1B-F8D1F563983B}" type="datetimeFigureOut">
              <a:rPr lang="en-US" smtClean="0"/>
              <a:t>7/11/2020</a:t>
            </a:fld>
            <a:endParaRPr lang="en-US"/>
          </a:p>
        </p:txBody>
      </p:sp>
      <p:sp>
        <p:nvSpPr>
          <p:cNvPr id="5" name="Footer Placeholder 4"/>
          <p:cNvSpPr>
            <a:spLocks noGrp="1"/>
          </p:cNvSpPr>
          <p:nvPr>
            <p:ph type="ftr" sz="quarter" idx="3"/>
          </p:nvPr>
        </p:nvSpPr>
        <p:spPr>
          <a:xfrm>
            <a:off x="4240530" y="7203864"/>
            <a:ext cx="4320540" cy="413808"/>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7203864"/>
            <a:ext cx="2880360" cy="413808"/>
          </a:xfrm>
          <a:prstGeom prst="rect">
            <a:avLst/>
          </a:prstGeom>
        </p:spPr>
        <p:txBody>
          <a:bodyPr vert="horz" lIns="91440" tIns="45720" rIns="91440" bIns="45720" rtlCol="0" anchor="ctr"/>
          <a:lstStyle>
            <a:lvl1pPr algn="r">
              <a:defRPr sz="1260">
                <a:solidFill>
                  <a:schemeClr val="tx1">
                    <a:tint val="75000"/>
                  </a:schemeClr>
                </a:solidFill>
              </a:defRPr>
            </a:lvl1pPr>
          </a:lstStyle>
          <a:p>
            <a:fld id="{2C3C3B5F-8142-4E6E-9B5D-97FE30C4EE5B}" type="slidenum">
              <a:rPr lang="en-US" smtClean="0"/>
              <a:t>‹#›</a:t>
            </a:fld>
            <a:endParaRPr lang="en-US"/>
          </a:p>
        </p:txBody>
      </p:sp>
    </p:spTree>
    <p:extLst>
      <p:ext uri="{BB962C8B-B14F-4D97-AF65-F5344CB8AC3E}">
        <p14:creationId xmlns:p14="http://schemas.microsoft.com/office/powerpoint/2010/main" val="3227041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n.wikipedia.org/wiki/%E0%A6%B9%E0%A7%8D%E0%A6%AF%E0%A6%BE%E0%A6%95%E0%A6%BF%E0%A6%82" TargetMode="External"/><Relationship Id="rId7" Type="http://schemas.openxmlformats.org/officeDocument/2006/relationships/image" Target="../media/image6.jfif"/><Relationship Id="rId2" Type="http://schemas.openxmlformats.org/officeDocument/2006/relationships/hyperlink" Target="https://bn.wikipedia.org/wiki/%E0%A6%95%E0%A6%AE%E0%A7%8D%E0%A6%AA%E0%A6%BF%E0%A6%89%E0%A6%9F%E0%A6%BE%E0%A6%B0_%E0%A6%A8%E0%A7%87%E0%A6%9F%E0%A6%93%E0%A6%AF%E0%A6%BC%E0%A6%BE%E0%A6%B0%E0%A7%8D%E0%A6%95" TargetMode="External"/><Relationship Id="rId1" Type="http://schemas.openxmlformats.org/officeDocument/2006/relationships/slideLayout" Target="../slideLayouts/slideLayout1.xml"/><Relationship Id="rId6" Type="http://schemas.openxmlformats.org/officeDocument/2006/relationships/image" Target="../media/image14.jfif"/><Relationship Id="rId5" Type="http://schemas.openxmlformats.org/officeDocument/2006/relationships/hyperlink" Target="https://bn.wikipedia.org/wiki/%E0%A6%B6%E0%A6%BF%E0%A6%B6%E0%A7%81_%E0%A6%AA%E0%A6%B0%E0%A7%8D%E0%A6%A8%E0%A7%8B%E0%A6%97%E0%A7%8D%E0%A6%B0%E0%A6%BE%E0%A6%AB%E0%A6%BF" TargetMode="External"/><Relationship Id="rId4" Type="http://schemas.openxmlformats.org/officeDocument/2006/relationships/hyperlink" Target="https://bn.wikipedia.org/wiki/%E0%A6%95%E0%A6%AA%E0%A6%BF%E0%A6%B0%E0%A6%BE%E0%A6%87%E0%A6%9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hyperlink" Target="https://www.rokomari.com/book/167963/hacking--hackinger-golokdhadha?utm_source=10%20minute%20blog&amp;utm_medium=blogpost-hacking&amp;utm_campaign=affiliate-10MS" TargetMode="Externa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hyperlink" Target="https://www.rokomari.com/book/167963/hacking--hackinger-golokdhadha?utm_source=10%20minute%20blog&amp;utm_medium=blogpost-hacking&amp;utm_campaign=affiliate-10MS" TargetMode="External"/><Relationship Id="rId1" Type="http://schemas.openxmlformats.org/officeDocument/2006/relationships/slideLayout" Target="../slideLayouts/slideLayout1.xml"/><Relationship Id="rId4" Type="http://schemas.openxmlformats.org/officeDocument/2006/relationships/image" Target="../media/image13.jfif"/></Relationships>
</file>

<file path=ppt/slides/_rels/slide15.xml.rels><?xml version="1.0" encoding="UTF-8" standalone="yes"?>
<Relationships xmlns="http://schemas.openxmlformats.org/package/2006/relationships"><Relationship Id="rId2" Type="http://schemas.openxmlformats.org/officeDocument/2006/relationships/hyperlink" Target="https://www.rokomari.com/book/167963/hacking--hackinger-golokdhadha?utm_source=10%20minute%20blog&amp;utm_medium=blogpost-hacking&amp;utm_campaign=affiliate-10M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url?q=http://en.wikipedia.org/wiki/John_Draper%E2%80%8E&amp;sa=D&amp;ust=1558176627413000"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f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6.jf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1.xml"/><Relationship Id="rId4" Type="http://schemas.openxmlformats.org/officeDocument/2006/relationships/hyperlink" Target="https://www.google.com/search?sxsrf=ALeKk00q-vpQtZAVkivJ2BtOmyYIrZ5cAA:1594396812544&amp;q=Menlo+Park&amp;stick=H4sIAAAAAAAAAONgVuLQz9U3KEwuynrEaMwt8PLHPWEprUlrTl5jVOHiCs7IL3fNK8ksqRQS42KDsnikuLjgmngWsXL5publ5CsEJBZlAwCagen3TwAAA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TextBox 3"/>
          <p:cNvSpPr txBox="1">
            <a:spLocks noChangeArrowheads="1"/>
          </p:cNvSpPr>
          <p:nvPr/>
        </p:nvSpPr>
        <p:spPr bwMode="auto">
          <a:xfrm>
            <a:off x="838200" y="5891980"/>
            <a:ext cx="10003971" cy="1426762"/>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17564" tIns="58782" rIns="117564" bIns="58782">
            <a:spAutoFit/>
          </a:bodyPr>
          <a:lstStyle/>
          <a:p>
            <a:r>
              <a:rPr lang="bn-BD" sz="62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85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85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3" y="368710"/>
            <a:ext cx="12167419" cy="5633884"/>
          </a:xfrm>
          <a:prstGeom prst="rect">
            <a:avLst/>
          </a:prstGeom>
        </p:spPr>
      </p:pic>
    </p:spTree>
    <p:extLst>
      <p:ext uri="{BB962C8B-B14F-4D97-AF65-F5344CB8AC3E}">
        <p14:creationId xmlns:p14="http://schemas.microsoft.com/office/powerpoint/2010/main" val="949101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grpSp>
        <p:nvGrpSpPr>
          <p:cNvPr id="8" name="Group 7"/>
          <p:cNvGrpSpPr/>
          <p:nvPr/>
        </p:nvGrpSpPr>
        <p:grpSpPr>
          <a:xfrm>
            <a:off x="569367" y="3951933"/>
            <a:ext cx="11513137" cy="3272545"/>
            <a:chOff x="824006" y="3661647"/>
            <a:chExt cx="11513137" cy="3272545"/>
          </a:xfrm>
        </p:grpSpPr>
        <p:sp>
          <p:nvSpPr>
            <p:cNvPr id="3" name="Rectangle 2"/>
            <p:cNvSpPr/>
            <p:nvPr/>
          </p:nvSpPr>
          <p:spPr>
            <a:xfrm>
              <a:off x="965839" y="6349417"/>
              <a:ext cx="11371304" cy="584775"/>
            </a:xfrm>
            <a:prstGeom prst="rect">
              <a:avLst/>
            </a:prstGeom>
          </p:spPr>
          <p:txBody>
            <a:bodyPr wrap="square">
              <a:spAutoFit/>
            </a:bodyPr>
            <a:lstStyle/>
            <a:p>
              <a:r>
                <a:rPr lang="as-IN" sz="3200" dirty="0">
                  <a:solidFill>
                    <a:srgbClr val="202122"/>
                  </a:solidFill>
                  <a:latin typeface="NikoshBAN" panose="02000000000000000000" pitchFamily="2" charset="0"/>
                  <a:cs typeface="NikoshBAN" panose="02000000000000000000" pitchFamily="2" charset="0"/>
                </a:rPr>
                <a:t> </a:t>
              </a:r>
              <a:r>
                <a:rPr lang="en-US" sz="3200" dirty="0" err="1" smtClean="0">
                  <a:solidFill>
                    <a:srgbClr val="202122"/>
                  </a:solidFill>
                  <a:latin typeface="NikoshBAN" panose="02000000000000000000" pitchFamily="2" charset="0"/>
                  <a:cs typeface="NikoshBAN" panose="02000000000000000000" pitchFamily="2" charset="0"/>
                </a:rPr>
                <a:t>এটি</a:t>
              </a:r>
              <a:r>
                <a:rPr lang="en-US" sz="3200" dirty="0" smtClean="0">
                  <a:solidFill>
                    <a:srgbClr val="202122"/>
                  </a:solidFill>
                  <a:latin typeface="NikoshBAN" panose="02000000000000000000" pitchFamily="2" charset="0"/>
                  <a:cs typeface="NikoshBAN" panose="02000000000000000000" pitchFamily="2" charset="0"/>
                </a:rPr>
                <a:t> </a:t>
              </a:r>
              <a:r>
                <a:rPr lang="as-IN" sz="3200" dirty="0" smtClean="0">
                  <a:solidFill>
                    <a:srgbClr val="202122"/>
                  </a:solidFill>
                  <a:latin typeface="NikoshBAN" panose="02000000000000000000" pitchFamily="2" charset="0"/>
                  <a:cs typeface="NikoshBAN" panose="02000000000000000000" pitchFamily="2" charset="0"/>
                </a:rPr>
                <a:t>এমন </a:t>
              </a:r>
              <a:r>
                <a:rPr lang="as-IN" sz="3200" dirty="0">
                  <a:solidFill>
                    <a:srgbClr val="202122"/>
                  </a:solidFill>
                  <a:latin typeface="NikoshBAN" panose="02000000000000000000" pitchFamily="2" charset="0"/>
                  <a:cs typeface="NikoshBAN" panose="02000000000000000000" pitchFamily="2" charset="0"/>
                </a:rPr>
                <a:t>একটি অপরাধ যা কম্পিউটার এবং কম্পিউটার </a:t>
              </a:r>
              <a:r>
                <a:rPr lang="as-IN" sz="3200" dirty="0" smtClean="0">
                  <a:solidFill>
                    <a:srgbClr val="0B0080"/>
                  </a:solidFill>
                  <a:latin typeface="NikoshBAN" panose="02000000000000000000" pitchFamily="2" charset="0"/>
                  <a:cs typeface="NikoshBAN" panose="02000000000000000000" pitchFamily="2" charset="0"/>
                  <a:hlinkClick r:id="rId2" tooltip="কম্পিউটার নেটওয়ার্ক"/>
                </a:rPr>
                <a:t>নেটও</a:t>
              </a:r>
              <a:r>
                <a:rPr lang="en-US" sz="3200" dirty="0" err="1" smtClean="0">
                  <a:solidFill>
                    <a:srgbClr val="0B0080"/>
                  </a:solidFill>
                  <a:latin typeface="NikoshBAN" panose="02000000000000000000" pitchFamily="2" charset="0"/>
                  <a:cs typeface="NikoshBAN" panose="02000000000000000000" pitchFamily="2" charset="0"/>
                  <a:hlinkClick r:id="rId2" tooltip="কম্পিউটার নেটওয়ার্ক"/>
                </a:rPr>
                <a:t>য়া</a:t>
              </a:r>
              <a:r>
                <a:rPr lang="as-IN" sz="3200" dirty="0" smtClean="0">
                  <a:solidFill>
                    <a:srgbClr val="0B0080"/>
                  </a:solidFill>
                  <a:latin typeface="NikoshBAN" panose="02000000000000000000" pitchFamily="2" charset="0"/>
                  <a:cs typeface="NikoshBAN" panose="02000000000000000000" pitchFamily="2" charset="0"/>
                  <a:hlinkClick r:id="rId2" tooltip="কম্পিউটার নেটওয়ার্ক"/>
                </a:rPr>
                <a:t>র্কের</a:t>
              </a:r>
              <a:r>
                <a:rPr lang="as-IN" sz="3200" dirty="0">
                  <a:solidFill>
                    <a:srgbClr val="202122"/>
                  </a:solidFill>
                  <a:latin typeface="NikoshBAN" panose="02000000000000000000" pitchFamily="2" charset="0"/>
                  <a:cs typeface="NikoshBAN" panose="02000000000000000000" pitchFamily="2" charset="0"/>
                </a:rPr>
                <a:t> সাথে </a:t>
              </a:r>
              <a:r>
                <a:rPr lang="as-IN" sz="3200" dirty="0" smtClean="0">
                  <a:solidFill>
                    <a:srgbClr val="202122"/>
                  </a:solidFill>
                  <a:latin typeface="NikoshBAN" panose="02000000000000000000" pitchFamily="2" charset="0"/>
                  <a:cs typeface="NikoshBAN" panose="02000000000000000000" pitchFamily="2" charset="0"/>
                </a:rPr>
                <a:t>সম্পর্কিত</a:t>
              </a:r>
              <a:r>
                <a:rPr lang="en-US" sz="3200" dirty="0" smtClean="0">
                  <a:solidFill>
                    <a:srgbClr val="202122"/>
                  </a:solidFill>
                  <a:latin typeface="NikoshBAN" panose="02000000000000000000" pitchFamily="2" charset="0"/>
                  <a:cs typeface="NikoshBAN" panose="02000000000000000000" pitchFamily="2" charset="0"/>
                </a:rPr>
                <a:t> </a:t>
              </a:r>
              <a:r>
                <a:rPr lang="as-IN" sz="3200" dirty="0" smtClean="0">
                  <a:solidFill>
                    <a:srgbClr val="202122"/>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824006" y="3661647"/>
              <a:ext cx="11499659" cy="2677656"/>
            </a:xfrm>
            <a:prstGeom prst="rect">
              <a:avLst/>
            </a:prstGeom>
          </p:spPr>
          <p:txBody>
            <a:bodyPr wrap="square">
              <a:spAutoFit/>
            </a:bodyPr>
            <a:lstStyle/>
            <a:p>
              <a:r>
                <a:rPr lang="as-IN" sz="2800" dirty="0">
                  <a:solidFill>
                    <a:srgbClr val="202122"/>
                  </a:solidFill>
                  <a:latin typeface="NikoshBAN" panose="02000000000000000000" pitchFamily="2" charset="0"/>
                  <a:cs typeface="NikoshBAN" panose="02000000000000000000" pitchFamily="2" charset="0"/>
                </a:rPr>
                <a:t>আইনগত বা আইনবহির্ভূতভেবে বিশেষ তথ্যসমূহ বাধাপ্রাপ্ত বা প্রকাশিত হলে গোপনীয়তার লঙ্ঘন ঘটে। </a:t>
              </a:r>
              <a:r>
                <a:rPr lang="as-IN" sz="2800" dirty="0">
                  <a:solidFill>
                    <a:srgbClr val="0B0080"/>
                  </a:solidFill>
                  <a:latin typeface="NikoshBAN" panose="02000000000000000000" pitchFamily="2" charset="0"/>
                  <a:cs typeface="NikoshBAN" panose="02000000000000000000" pitchFamily="2" charset="0"/>
                  <a:hlinkClick r:id="rId3" tooltip="হ্যাকিং"/>
                </a:rPr>
                <a:t>হ্যাকিং</a:t>
              </a:r>
              <a:r>
                <a:rPr lang="as-IN" sz="2800" dirty="0">
                  <a:solidFill>
                    <a:srgbClr val="202122"/>
                  </a:solidFill>
                  <a:latin typeface="NikoshBAN" panose="02000000000000000000" pitchFamily="2" charset="0"/>
                  <a:cs typeface="NikoshBAN" panose="02000000000000000000" pitchFamily="2" charset="0"/>
                </a:rPr>
                <a:t>, </a:t>
              </a:r>
              <a:r>
                <a:rPr lang="as-IN" sz="2800" dirty="0">
                  <a:solidFill>
                    <a:srgbClr val="0B0080"/>
                  </a:solidFill>
                  <a:latin typeface="NikoshBAN" panose="02000000000000000000" pitchFamily="2" charset="0"/>
                  <a:cs typeface="NikoshBAN" panose="02000000000000000000" pitchFamily="2" charset="0"/>
                  <a:hlinkClick r:id="rId4" tooltip="কপিরাইট"/>
                </a:rPr>
                <a:t>কপিরাইট</a:t>
              </a:r>
              <a:r>
                <a:rPr lang="as-IN" sz="2800" dirty="0">
                  <a:solidFill>
                    <a:srgbClr val="202122"/>
                  </a:solidFill>
                  <a:latin typeface="NikoshBAN" panose="02000000000000000000" pitchFamily="2" charset="0"/>
                  <a:cs typeface="NikoshBAN" panose="02000000000000000000" pitchFamily="2" charset="0"/>
                </a:rPr>
                <a:t> লঙ্ঘন, </a:t>
              </a:r>
              <a:r>
                <a:rPr lang="as-IN" sz="2800" dirty="0">
                  <a:solidFill>
                    <a:srgbClr val="0B0080"/>
                  </a:solidFill>
                  <a:latin typeface="NikoshBAN" panose="02000000000000000000" pitchFamily="2" charset="0"/>
                  <a:cs typeface="NikoshBAN" panose="02000000000000000000" pitchFamily="2" charset="0"/>
                  <a:hlinkClick r:id="rId5" tooltip="শিশু পর্নোগ্রাফি"/>
                </a:rPr>
                <a:t>শিশু পর্নোগ্রাফির</a:t>
              </a:r>
              <a:r>
                <a:rPr lang="as-IN" sz="2800" dirty="0">
                  <a:solidFill>
                    <a:srgbClr val="202122"/>
                  </a:solidFill>
                  <a:latin typeface="NikoshBAN" panose="02000000000000000000" pitchFamily="2" charset="0"/>
                  <a:cs typeface="NikoshBAN" panose="02000000000000000000" pitchFamily="2" charset="0"/>
                </a:rPr>
                <a:t> মতো অপরাধগুলো বর্তমানে উচ্চমাত্রা ধারণ করেছে। </a:t>
              </a:r>
              <a:r>
                <a:rPr lang="as-IN" sz="2800" dirty="0" smtClean="0">
                  <a:solidFill>
                    <a:srgbClr val="202122"/>
                  </a:solidFill>
                  <a:latin typeface="NikoshBAN" panose="02000000000000000000" pitchFamily="2" charset="0"/>
                  <a:cs typeface="NikoshBAN" panose="02000000000000000000" pitchFamily="2" charset="0"/>
                </a:rPr>
                <a:t>"</a:t>
              </a:r>
              <a:r>
                <a:rPr lang="as-IN" sz="2800" dirty="0">
                  <a:solidFill>
                    <a:srgbClr val="202122"/>
                  </a:solidFill>
                  <a:latin typeface="NikoshBAN" panose="02000000000000000000" pitchFamily="2" charset="0"/>
                  <a:cs typeface="NikoshBAN" panose="02000000000000000000" pitchFamily="2" charset="0"/>
                </a:rPr>
                <a:t>ইন্টারনেট ও মোবাইল ফোনের আধুনিক টেলিযোগাযোগ নেটওয়ার্ক ব্যবহার করে, ইচ্ছাকৃতভাবে মানসিক এবং শারীরিক ক্ষতির উদ্দেশ্যে নারীর প্রতি অপরাধ"। আন্তর্জাতিকভাবে, </a:t>
              </a:r>
              <a:r>
                <a:rPr lang="as-IN" sz="2800" dirty="0" smtClean="0">
                  <a:solidFill>
                    <a:srgbClr val="202122"/>
                  </a:solidFill>
                  <a:latin typeface="NikoshBAN" panose="02000000000000000000" pitchFamily="2" charset="0"/>
                  <a:cs typeface="NikoshBAN" panose="02000000000000000000" pitchFamily="2" charset="0"/>
                </a:rPr>
                <a:t>রাষ্ট্রী</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বা </a:t>
              </a:r>
              <a:r>
                <a:rPr lang="as-IN" sz="2800" dirty="0" smtClean="0">
                  <a:solidFill>
                    <a:srgbClr val="202122"/>
                  </a:solidFill>
                  <a:latin typeface="NikoshBAN" panose="02000000000000000000" pitchFamily="2" charset="0"/>
                  <a:cs typeface="NikoshBAN" panose="02000000000000000000" pitchFamily="2" charset="0"/>
                </a:rPr>
                <a:t>ও-রাষ্ট্রী</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সত্তা কর্তৃক গুপ্তচরবৃত্তি, আর্থিক প্রতারণা, আন্তঃসীমান্ত অপরাধ, কিংবা অন্তত একটি রাষ্ট্রের স্বার্থ জড়িত এরূপ </a:t>
              </a:r>
              <a:r>
                <a:rPr lang="as-IN" sz="2800" dirty="0" smtClean="0">
                  <a:solidFill>
                    <a:srgbClr val="202122"/>
                  </a:solidFill>
                  <a:latin typeface="NikoshBAN" panose="02000000000000000000" pitchFamily="2" charset="0"/>
                  <a:cs typeface="NikoshBAN" panose="02000000000000000000" pitchFamily="2" charset="0"/>
                </a:rPr>
                <a:t>বিষ</a:t>
              </a:r>
              <a:r>
                <a:rPr lang="en-US" sz="2800" dirty="0" err="1"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হস্তক্ষেপজনিত সাইবার অপরাধকে সাইবার যুদ্ধ হিসেবে অভিহিত করা হয়</a:t>
              </a:r>
              <a:r>
                <a:rPr lang="as-IN" sz="2800" dirty="0" smtClean="0">
                  <a:solidFill>
                    <a:srgbClr val="202122"/>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grpSp>
      <p:sp>
        <p:nvSpPr>
          <p:cNvPr id="7" name="Rectangle 6"/>
          <p:cNvSpPr/>
          <p:nvPr/>
        </p:nvSpPr>
        <p:spPr>
          <a:xfrm>
            <a:off x="2680849" y="687538"/>
            <a:ext cx="6734536" cy="496752"/>
          </a:xfrm>
          <a:prstGeom prst="rect">
            <a:avLst/>
          </a:prstGeom>
        </p:spPr>
        <p:txBody>
          <a:bodyPr wrap="none">
            <a:prstTxWarp prst="textPlain">
              <a:avLst/>
            </a:prstTxWarp>
            <a:spAutoFit/>
          </a:bodyPr>
          <a:lstStyle/>
          <a:p>
            <a:pPr marL="571500" indent="-571500">
              <a:buFont typeface="Wingdings" panose="05000000000000000000" pitchFamily="2" charset="2"/>
              <a:buChar char="q"/>
            </a:pPr>
            <a:r>
              <a:rPr lang="as-IN" sz="4000" b="1" dirty="0">
                <a:ln w="6600">
                  <a:solidFill>
                    <a:srgbClr val="FFC000"/>
                  </a:solidFill>
                  <a:prstDash val="solid"/>
                </a:ln>
                <a:solidFill>
                  <a:srgbClr val="FFFF00"/>
                </a:solidFill>
                <a:effectLst>
                  <a:glow rad="228600">
                    <a:schemeClr val="accent5">
                      <a:satMod val="175000"/>
                      <a:alpha val="40000"/>
                    </a:schemeClr>
                  </a:glow>
                  <a:outerShdw dist="38100" dir="2700000" algn="tl" rotWithShape="0">
                    <a:schemeClr val="accent2"/>
                  </a:outerShdw>
                </a:effectLst>
                <a:latin typeface="NikoshBAN" panose="02000000000000000000" pitchFamily="2" charset="0"/>
                <a:cs typeface="NikoshBAN" panose="02000000000000000000" pitchFamily="2" charset="0"/>
              </a:rPr>
              <a:t>সাইবার অপরাধ বা কম্পিউটার অপরাধ</a:t>
            </a:r>
            <a:endParaRPr lang="en-US" sz="4000" b="1" dirty="0">
              <a:ln w="6600">
                <a:solidFill>
                  <a:srgbClr val="FFC000"/>
                </a:solidFill>
                <a:prstDash val="solid"/>
              </a:ln>
              <a:solidFill>
                <a:srgbClr val="FFFF00"/>
              </a:solidFill>
              <a:effectLst>
                <a:glow rad="228600">
                  <a:schemeClr val="accent5">
                    <a:satMod val="175000"/>
                    <a:alpha val="40000"/>
                  </a:schemeClr>
                </a:glow>
                <a:outerShdw dist="38100" dir="2700000" algn="tl" rotWithShape="0">
                  <a:schemeClr val="accent2"/>
                </a:outerShdw>
              </a:effectLst>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7096" y="1598230"/>
            <a:ext cx="3763705" cy="2077795"/>
          </a:xfrm>
          <a:prstGeom prst="rect">
            <a:avLst/>
          </a:prstGeom>
          <a:ln>
            <a:noFill/>
          </a:ln>
          <a:effectLst>
            <a:glow rad="228600">
              <a:schemeClr val="accent4">
                <a:satMod val="175000"/>
                <a:alpha val="40000"/>
              </a:schemeClr>
            </a:glow>
            <a:softEdge rad="11250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4280" y="1554618"/>
            <a:ext cx="3790234" cy="2165020"/>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14911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3" name="Rectangle 2"/>
          <p:cNvSpPr>
            <a:spLocks noChangeArrowheads="1"/>
          </p:cNvSpPr>
          <p:nvPr/>
        </p:nvSpPr>
        <p:spPr bwMode="auto">
          <a:xfrm>
            <a:off x="658825" y="5819765"/>
            <a:ext cx="11431574" cy="138499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1" i="0" u="none" strike="noStrike" cap="none" normalizeH="0" baseline="0" dirty="0" smtClean="0">
                <a:ln>
                  <a:noFill/>
                </a:ln>
                <a:solidFill>
                  <a:srgbClr val="5F6368"/>
                </a:solidFill>
                <a:effectLst/>
                <a:latin typeface="NikoshBAN" panose="02000000000000000000" pitchFamily="2" charset="0"/>
                <a:cs typeface="NikoshBAN" panose="02000000000000000000" pitchFamily="2" charset="0"/>
              </a:rPr>
              <a:t>সাইবার</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ক্রাইম কি</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যেসব যন্ত্র নেটওয়ার্ক দ্বারা একসাথে যুক্ত থাকে যেমন কম্পিউটার অথবা মোবাইল </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এসব যন্ত্র ব্যবহার করে যখন কোন অপরাধ করা হয় তাকে</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1" i="0" u="none" strike="noStrike" cap="none" normalizeH="0" baseline="0" dirty="0" smtClean="0">
                <a:ln>
                  <a:noFill/>
                </a:ln>
                <a:solidFill>
                  <a:srgbClr val="5F6368"/>
                </a:solidFill>
                <a:effectLst/>
                <a:latin typeface="NikoshBAN" panose="02000000000000000000" pitchFamily="2" charset="0"/>
                <a:cs typeface="NikoshBAN" panose="02000000000000000000" pitchFamily="2" charset="0"/>
              </a:rPr>
              <a:t>সাইবার</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ক্রাইম</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1" i="0" u="none" strike="noStrike" cap="none" normalizeH="0" baseline="0" dirty="0" smtClean="0">
                <a:ln>
                  <a:noFill/>
                </a:ln>
                <a:solidFill>
                  <a:srgbClr val="5F6368"/>
                </a:solidFill>
                <a:effectLst/>
                <a:latin typeface="NikoshBAN" panose="02000000000000000000" pitchFamily="2" charset="0"/>
                <a:cs typeface="NikoshBAN" panose="02000000000000000000" pitchFamily="2" charset="0"/>
              </a:rPr>
              <a:t>বলে</a:t>
            </a:r>
            <a:r>
              <a:rPr kumimoji="0" lang="hi-IN"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যারা এধরণের অপরাধের সাথে যুক্ত থাকে তাদের</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1" i="0" u="none" strike="noStrike" cap="none" normalizeH="0" baseline="0" dirty="0" smtClean="0">
                <a:ln>
                  <a:noFill/>
                </a:ln>
                <a:solidFill>
                  <a:srgbClr val="5F6368"/>
                </a:solidFill>
                <a:effectLst/>
                <a:latin typeface="NikoshBAN" panose="02000000000000000000" pitchFamily="2" charset="0"/>
                <a:cs typeface="NikoshBAN" panose="02000000000000000000" pitchFamily="2" charset="0"/>
              </a:rPr>
              <a:t>সাইবার</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অপরাধী</a:t>
            </a:r>
            <a:r>
              <a:rPr kumimoji="0" lang="en-US"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 </a:t>
            </a:r>
            <a:r>
              <a:rPr kumimoji="0" lang="bn-IN" sz="2800" b="1" i="0" u="none" strike="noStrike" cap="none" normalizeH="0" baseline="0" dirty="0" smtClean="0">
                <a:ln>
                  <a:noFill/>
                </a:ln>
                <a:solidFill>
                  <a:srgbClr val="5F6368"/>
                </a:solidFill>
                <a:effectLst/>
                <a:latin typeface="NikoshBAN" panose="02000000000000000000" pitchFamily="2" charset="0"/>
                <a:cs typeface="NikoshBAN" panose="02000000000000000000" pitchFamily="2" charset="0"/>
              </a:rPr>
              <a:t>বলে</a:t>
            </a:r>
            <a:r>
              <a:rPr kumimoji="0" lang="hi-IN" sz="2800" b="0" i="0" u="none" strike="noStrike" cap="none" normalizeH="0" baseline="0" dirty="0" smtClean="0">
                <a:ln>
                  <a:noFill/>
                </a:ln>
                <a:solidFill>
                  <a:srgbClr val="4D5156"/>
                </a:solidFill>
                <a:effectLst/>
                <a:latin typeface="NikoshBAN" panose="02000000000000000000" pitchFamily="2" charset="0"/>
                <a:cs typeface="NikoshBAN" panose="02000000000000000000" pitchFamily="2" charset="0"/>
              </a:rPr>
              <a:t>।</a:t>
            </a:r>
            <a:r>
              <a:rPr kumimoji="0" lang="en-US" sz="28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p>
        </p:txBody>
      </p:sp>
      <p:sp>
        <p:nvSpPr>
          <p:cNvPr id="6" name="Rectangle 5"/>
          <p:cNvSpPr/>
          <p:nvPr/>
        </p:nvSpPr>
        <p:spPr>
          <a:xfrm>
            <a:off x="704342" y="3365841"/>
            <a:ext cx="11386057" cy="1384995"/>
          </a:xfrm>
          <a:prstGeom prst="rect">
            <a:avLst/>
          </a:prstGeom>
        </p:spPr>
        <p:txBody>
          <a:bodyPr wrap="square">
            <a:spAutoFit/>
          </a:bodyPr>
          <a:lstStyle/>
          <a:p>
            <a:r>
              <a:rPr lang="as-IN" sz="2800" dirty="0">
                <a:solidFill>
                  <a:srgbClr val="4D5156"/>
                </a:solidFill>
                <a:latin typeface="NikoshBAN" panose="02000000000000000000" pitchFamily="2" charset="0"/>
                <a:cs typeface="NikoshBAN" panose="02000000000000000000" pitchFamily="2" charset="0"/>
              </a:rPr>
              <a:t>মানহানিকর বা বিভ্রান্তিমূলক কিছু পোস্ট করলে, ছবি বা ভিডিও আপলোড করলে, কারও নামে অ্যাকাউন্ট খুলে বিভ্রান্তমূলক পোস্ট দিলে, কোনো স্ট্যাটাস দিলে কিংবা শেয়ার বা লাইক দিলেও </a:t>
            </a:r>
            <a:r>
              <a:rPr lang="as-IN" sz="2800" b="1" dirty="0">
                <a:solidFill>
                  <a:srgbClr val="5F6368"/>
                </a:solidFill>
                <a:latin typeface="NikoshBAN" panose="02000000000000000000" pitchFamily="2" charset="0"/>
                <a:cs typeface="NikoshBAN" panose="02000000000000000000" pitchFamily="2" charset="0"/>
              </a:rPr>
              <a:t>সাইবার</a:t>
            </a:r>
            <a:r>
              <a:rPr lang="as-IN" sz="2800" dirty="0">
                <a:solidFill>
                  <a:srgbClr val="4D5156"/>
                </a:solidFill>
                <a:latin typeface="NikoshBAN" panose="02000000000000000000" pitchFamily="2" charset="0"/>
                <a:cs typeface="NikoshBAN" panose="02000000000000000000" pitchFamily="2" charset="0"/>
              </a:rPr>
              <a:t> অপরাধ হতে পারে অনলাইন ব্যবহারে সাবধান বা সচেতন থাকার কোনো বিকল্প নেই। </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743409" y="4808247"/>
            <a:ext cx="11386056" cy="954107"/>
          </a:xfrm>
          <a:prstGeom prst="rect">
            <a:avLst/>
          </a:prstGeom>
        </p:spPr>
        <p:txBody>
          <a:bodyPr wrap="square">
            <a:spAutoFit/>
          </a:bodyPr>
          <a:lstStyle/>
          <a:p>
            <a:r>
              <a:rPr lang="as-IN" sz="2800" dirty="0" smtClean="0">
                <a:solidFill>
                  <a:srgbClr val="4D5156"/>
                </a:solidFill>
                <a:latin typeface="NikoshBAN" panose="02000000000000000000" pitchFamily="2" charset="0"/>
                <a:cs typeface="NikoshBAN" panose="02000000000000000000" pitchFamily="2" charset="0"/>
              </a:rPr>
              <a:t>যেসব </a:t>
            </a:r>
            <a:r>
              <a:rPr lang="as-IN" sz="2800" dirty="0">
                <a:solidFill>
                  <a:srgbClr val="4D5156"/>
                </a:solidFill>
                <a:latin typeface="NikoshBAN" panose="02000000000000000000" pitchFamily="2" charset="0"/>
                <a:cs typeface="NikoshBAN" panose="02000000000000000000" pitchFamily="2" charset="0"/>
              </a:rPr>
              <a:t>যন্ত্র নেটওয়ার্ক দ্বারা একসাথে যুক্ত থাকে যেমন কম্পিউটার অথবা মোবাইল </a:t>
            </a:r>
            <a:r>
              <a:rPr lang="en-US" sz="2800" dirty="0" smtClean="0">
                <a:solidFill>
                  <a:srgbClr val="4D5156"/>
                </a:solidFill>
                <a:latin typeface="NikoshBAN" panose="02000000000000000000" pitchFamily="2" charset="0"/>
                <a:cs typeface="NikoshBAN" panose="02000000000000000000" pitchFamily="2" charset="0"/>
              </a:rPr>
              <a:t>, </a:t>
            </a:r>
            <a:r>
              <a:rPr lang="as-IN" sz="2800" dirty="0" smtClean="0">
                <a:solidFill>
                  <a:srgbClr val="4D5156"/>
                </a:solidFill>
                <a:latin typeface="NikoshBAN" panose="02000000000000000000" pitchFamily="2" charset="0"/>
                <a:cs typeface="NikoshBAN" panose="02000000000000000000" pitchFamily="2" charset="0"/>
              </a:rPr>
              <a:t>এসব </a:t>
            </a:r>
            <a:r>
              <a:rPr lang="as-IN" sz="2800" dirty="0">
                <a:solidFill>
                  <a:srgbClr val="4D5156"/>
                </a:solidFill>
                <a:latin typeface="NikoshBAN" panose="02000000000000000000" pitchFamily="2" charset="0"/>
                <a:cs typeface="NikoshBAN" panose="02000000000000000000" pitchFamily="2" charset="0"/>
              </a:rPr>
              <a:t>যন্ত্র ব্যবহার করে যখন কোন অপরাধ করা হয় তাকে </a:t>
            </a:r>
            <a:r>
              <a:rPr lang="as-IN" sz="2800" b="1" dirty="0">
                <a:solidFill>
                  <a:srgbClr val="5F6368"/>
                </a:solidFill>
                <a:latin typeface="NikoshBAN" panose="02000000000000000000" pitchFamily="2" charset="0"/>
                <a:cs typeface="NikoshBAN" panose="02000000000000000000" pitchFamily="2" charset="0"/>
              </a:rPr>
              <a:t>সাইবার</a:t>
            </a:r>
            <a:r>
              <a:rPr lang="as-IN" sz="2800" dirty="0">
                <a:solidFill>
                  <a:srgbClr val="4D5156"/>
                </a:solidFill>
                <a:latin typeface="NikoshBAN" panose="02000000000000000000" pitchFamily="2" charset="0"/>
                <a:cs typeface="NikoshBAN" panose="02000000000000000000" pitchFamily="2" charset="0"/>
              </a:rPr>
              <a:t> ক্রাইম বলে।</a:t>
            </a:r>
            <a:endParaRPr lang="en-US" sz="2800" dirty="0">
              <a:latin typeface="NikoshBAN" panose="02000000000000000000" pitchFamily="2" charset="0"/>
              <a:cs typeface="NikoshBAN" panose="02000000000000000000" pitchFamily="2" charset="0"/>
            </a:endParaRPr>
          </a:p>
        </p:txBody>
      </p:sp>
      <p:sp>
        <p:nvSpPr>
          <p:cNvPr id="2" name="Rectangle 1"/>
          <p:cNvSpPr/>
          <p:nvPr/>
        </p:nvSpPr>
        <p:spPr>
          <a:xfrm>
            <a:off x="3510483" y="638629"/>
            <a:ext cx="5062979" cy="432570"/>
          </a:xfrm>
          <a:prstGeom prst="rect">
            <a:avLst/>
          </a:prstGeom>
        </p:spPr>
        <p:txBody>
          <a:bodyPr wrap="none">
            <a:prstTxWarp prst="textPlain">
              <a:avLst/>
            </a:prstTxWarp>
            <a:spAutoFit/>
          </a:bodyPr>
          <a:lstStyle/>
          <a:p>
            <a:pPr marL="571500" indent="-571500">
              <a:buFont typeface="Wingdings" panose="05000000000000000000" pitchFamily="2" charset="2"/>
              <a:buChar char="q"/>
            </a:pPr>
            <a:r>
              <a:rPr lang="as-IN" sz="40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সাইবার ক্রাইম কি? </a:t>
            </a:r>
            <a:endParaRPr lang="en-US" sz="40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57" y="1380286"/>
            <a:ext cx="3497943" cy="1840413"/>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666" y="1380286"/>
            <a:ext cx="3288134" cy="1743075"/>
          </a:xfrm>
          <a:prstGeom prst="rect">
            <a:avLst/>
          </a:prstGeom>
          <a:ln>
            <a:noFill/>
          </a:ln>
          <a:effectLst>
            <a:softEdge rad="112500"/>
          </a:effectLst>
        </p:spPr>
      </p:pic>
    </p:spTree>
    <p:extLst>
      <p:ext uri="{BB962C8B-B14F-4D97-AF65-F5344CB8AC3E}">
        <p14:creationId xmlns:p14="http://schemas.microsoft.com/office/powerpoint/2010/main" val="11199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3"/>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3"/>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3"/>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13" name="TextBox 12"/>
          <p:cNvSpPr txBox="1"/>
          <p:nvPr/>
        </p:nvSpPr>
        <p:spPr>
          <a:xfrm>
            <a:off x="6838405" y="2341391"/>
            <a:ext cx="4148909" cy="569387"/>
          </a:xfrm>
          <a:prstGeom prst="rect">
            <a:avLst/>
          </a:prstGeom>
          <a:noFill/>
        </p:spPr>
        <p:txBody>
          <a:bodyPr wrap="square" rtlCol="0">
            <a:spAutoFit/>
          </a:bodyPr>
          <a:lstStyle/>
          <a:p>
            <a:pPr algn="ctr"/>
            <a:endParaRPr lang="en-US" sz="3100" dirty="0">
              <a:latin typeface="Nikosh" pitchFamily="2" charset="0"/>
              <a:cs typeface="Nikosh" pitchFamily="2" charset="0"/>
            </a:endParaRPr>
          </a:p>
        </p:txBody>
      </p:sp>
      <p:sp>
        <p:nvSpPr>
          <p:cNvPr id="16" name="TextBox 15"/>
          <p:cNvSpPr txBox="1"/>
          <p:nvPr/>
        </p:nvSpPr>
        <p:spPr>
          <a:xfrm>
            <a:off x="5109029" y="6296098"/>
            <a:ext cx="5440680" cy="569387"/>
          </a:xfrm>
          <a:prstGeom prst="rect">
            <a:avLst/>
          </a:prstGeom>
          <a:noFill/>
        </p:spPr>
        <p:txBody>
          <a:bodyPr wrap="square" rtlCol="0">
            <a:spAutoFit/>
          </a:bodyPr>
          <a:lstStyle/>
          <a:p>
            <a:pPr algn="ctr"/>
            <a:endParaRPr lang="en-US" sz="3100" dirty="0">
              <a:latin typeface="Nikosh" pitchFamily="2" charset="0"/>
              <a:cs typeface="Nikosh" pitchFamily="2" charset="0"/>
            </a:endParaRPr>
          </a:p>
        </p:txBody>
      </p:sp>
      <p:sp>
        <p:nvSpPr>
          <p:cNvPr id="18" name="TextBox 1" descr="Bouquet"/>
          <p:cNvSpPr>
            <a:spLocks noChangeArrowheads="1"/>
          </p:cNvSpPr>
          <p:nvPr/>
        </p:nvSpPr>
        <p:spPr bwMode="auto">
          <a:xfrm>
            <a:off x="4191000" y="609600"/>
            <a:ext cx="3574733" cy="754363"/>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6257" tIns="58128" rIns="116257" bIns="58128">
            <a:prstTxWarp prst="textPlain">
              <a:avLst/>
            </a:prstTxWarp>
            <a:spAutoFit/>
          </a:bodyPr>
          <a:lstStyle/>
          <a:p>
            <a:pPr algn="ctr" fontAlgn="auto">
              <a:spcBef>
                <a:spcPts val="0"/>
              </a:spcBef>
              <a:spcAft>
                <a:spcPts val="0"/>
              </a:spcAft>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585028" y="1707176"/>
            <a:ext cx="5138057" cy="356129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Flowchart: Alternate Process 19"/>
          <p:cNvSpPr/>
          <p:nvPr/>
        </p:nvSpPr>
        <p:spPr>
          <a:xfrm>
            <a:off x="800100" y="5319272"/>
            <a:ext cx="11201400" cy="1727200"/>
          </a:xfrm>
          <a:prstGeom prst="flowChartAlternateProcess">
            <a:avLst/>
          </a:prstGeom>
          <a:noFill/>
          <a:ln w="38100">
            <a:noFill/>
          </a:ln>
          <a:effectLst>
            <a:glow rad="228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17554" tIns="58776" rIns="117554" bIns="58776" rtlCol="0" anchor="ctr"/>
          <a:lstStyle/>
          <a:p>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a:t>
            </a:r>
            <a:r>
              <a:rPr lang="en-US"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সাইবার</a:t>
            </a:r>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অপরাধ</a:t>
            </a:r>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 ।</a:t>
            </a:r>
          </a:p>
          <a:p>
            <a:r>
              <a:rPr lang="bn-BD"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২</a:t>
            </a:r>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সাইবার</a:t>
            </a:r>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ক্রাইম</a:t>
            </a:r>
            <a:r>
              <a:rPr lang="en-US"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 । </a:t>
            </a:r>
          </a:p>
        </p:txBody>
      </p:sp>
    </p:spTree>
    <p:extLst>
      <p:ext uri="{BB962C8B-B14F-4D97-AF65-F5344CB8AC3E}">
        <p14:creationId xmlns:p14="http://schemas.microsoft.com/office/powerpoint/2010/main" val="35707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2" name="Rectangle 1"/>
          <p:cNvSpPr/>
          <p:nvPr/>
        </p:nvSpPr>
        <p:spPr>
          <a:xfrm>
            <a:off x="623466" y="4102826"/>
            <a:ext cx="11538857" cy="3046988"/>
          </a:xfrm>
          <a:prstGeom prst="rect">
            <a:avLst/>
          </a:prstGeom>
        </p:spPr>
        <p:txBody>
          <a:bodyPr wrap="square">
            <a:spAutoFit/>
          </a:bodyPr>
          <a:lstStyle/>
          <a:p>
            <a:pPr>
              <a:spcAft>
                <a:spcPts val="1800"/>
              </a:spcAft>
            </a:pPr>
            <a:r>
              <a:rPr lang="en-US" sz="32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32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ব্যক্তির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অনুমতি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ছাড়া</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যদি</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ব্যক্তির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অ্যাকাউন্টে</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নেটওয়ার্কে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কম্পিউটারে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প্রবেশ</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সেখান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গুরুত্বপূর্ণ</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তথ্য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গ্রহণ</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মুছে</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ফেলা</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এমন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কোনভাবে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পরিবর্তন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ওই</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ব্যক্তি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প্রতিষ্ঠানের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জন্য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ক্ষতিকারক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তাহলে</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u="sng"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হ্যাকিং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বলা</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r>
              <a:rPr lang="en-US" sz="3200" u="sng"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 </a:t>
            </a:r>
            <a:r>
              <a:rPr lang="en-US" sz="3200" u="sng"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হ্যাকিং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মাধ্যমে</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অনলাইন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জগতে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সবকিছুই</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সম্ভব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যেমন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অনলাইন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অ্যাকাউন্ট</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টাকা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চুরি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ব্যক্তির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ব্যক্তিগত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তথ্য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সংগ্রহ</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ভাইরাস</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ক্ষতিকর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প্রোগ্রামের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মাধ্যমে</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আক্রমণ</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এই</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কিছুই</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মাধ্যমে</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সম্ভব</a:t>
            </a:r>
            <a:r>
              <a:rPr lang="en-US" sz="32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32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sp>
        <p:nvSpPr>
          <p:cNvPr id="3" name="Rectangle 2"/>
          <p:cNvSpPr/>
          <p:nvPr/>
        </p:nvSpPr>
        <p:spPr>
          <a:xfrm>
            <a:off x="4721988" y="600987"/>
            <a:ext cx="2637260" cy="707886"/>
          </a:xfrm>
          <a:prstGeom prst="rect">
            <a:avLst/>
          </a:prstGeom>
        </p:spPr>
        <p:txBody>
          <a:bodyPr wrap="none">
            <a:spAutoFit/>
          </a:bodyPr>
          <a:lstStyle/>
          <a:p>
            <a:pPr marL="571500" indent="-571500">
              <a:spcAft>
                <a:spcPts val="900"/>
              </a:spcAft>
              <a:buFont typeface="Wingdings" panose="05000000000000000000" pitchFamily="2" charset="2"/>
              <a:buChar char="q"/>
            </a:pPr>
            <a:r>
              <a:rPr lang="en-US" sz="4000" u="sng"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হ্যাকিং</a:t>
            </a:r>
            <a:r>
              <a:rPr lang="en-US" sz="40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a:t>
            </a:r>
            <a:r>
              <a:rPr lang="en-US" sz="40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40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269" y="1513230"/>
            <a:ext cx="4231145" cy="2377366"/>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217" y="1492070"/>
            <a:ext cx="4383314" cy="2465614"/>
          </a:xfrm>
          <a:prstGeom prst="rect">
            <a:avLst/>
          </a:prstGeom>
          <a:ln>
            <a:noFill/>
          </a:ln>
          <a:effectLst>
            <a:softEdge rad="112500"/>
          </a:effectLst>
        </p:spPr>
      </p:pic>
    </p:spTree>
    <p:extLst>
      <p:ext uri="{BB962C8B-B14F-4D97-AF65-F5344CB8AC3E}">
        <p14:creationId xmlns:p14="http://schemas.microsoft.com/office/powerpoint/2010/main" val="5949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3" name="Rectangle 2"/>
          <p:cNvSpPr/>
          <p:nvPr/>
        </p:nvSpPr>
        <p:spPr>
          <a:xfrm>
            <a:off x="907141" y="4372058"/>
            <a:ext cx="10922000" cy="2554545"/>
          </a:xfrm>
          <a:prstGeom prst="rect">
            <a:avLst/>
          </a:prstGeom>
        </p:spPr>
        <p:txBody>
          <a:bodyPr wrap="square">
            <a:spAutoFit/>
          </a:bodyPr>
          <a:lstStyle/>
          <a:p>
            <a:pPr>
              <a:spcAft>
                <a:spcPts val="1800"/>
              </a:spcAft>
            </a:pPr>
            <a:r>
              <a:rPr lang="en-US" sz="32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যেই</a:t>
            </a:r>
            <a:r>
              <a:rPr lang="en-US" sz="32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ব্যাক্তি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হ্যাকিং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হ্যাকিং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সাথে</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জড়িত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তাকেই</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বলে</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নিরাপত্তা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ব্যবস্থার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দুর্বল</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খুঁজে</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কাজে</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বিশেষভাবে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দক্ষ</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একই</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সঙ্গে</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কম্পিউটার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নেটওয়ার্ক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ব্যবস্থায়</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অবৈধভাবে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অনুপ্রবেশ</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সক্ষম</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কম্পিউটারের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নেটওয়ার্কে</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দুর্বলতা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খুঁজে</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সেই</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নেটওয়ার্কের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নিরাপত্তা</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ভাঙ্গাই</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হ্যাকারদের</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প্রধান</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কাজ</a:t>
            </a:r>
            <a:r>
              <a:rPr lang="en-US" sz="32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32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64" y="1561465"/>
            <a:ext cx="4618945" cy="2572184"/>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834" y="1561465"/>
            <a:ext cx="4577876" cy="2572184"/>
          </a:xfrm>
          <a:prstGeom prst="rect">
            <a:avLst/>
          </a:prstGeom>
          <a:ln>
            <a:noFill/>
          </a:ln>
          <a:effectLst>
            <a:softEdge rad="112500"/>
          </a:effectLst>
        </p:spPr>
      </p:pic>
      <p:sp>
        <p:nvSpPr>
          <p:cNvPr id="2" name="Rectangle 1"/>
          <p:cNvSpPr/>
          <p:nvPr/>
        </p:nvSpPr>
        <p:spPr>
          <a:xfrm>
            <a:off x="3521641" y="672771"/>
            <a:ext cx="4615366" cy="545466"/>
          </a:xfrm>
          <a:prstGeom prst="rect">
            <a:avLst/>
          </a:prstGeom>
        </p:spPr>
        <p:txBody>
          <a:bodyPr wrap="none">
            <a:prstTxWarp prst="textPlain">
              <a:avLst/>
            </a:prstTxWarp>
            <a:spAutoFit/>
          </a:bodyPr>
          <a:lstStyle/>
          <a:p>
            <a:pPr marL="571500" indent="-571500">
              <a:spcAft>
                <a:spcPts val="900"/>
              </a:spcAft>
              <a:buFont typeface="Wingdings" panose="05000000000000000000" pitchFamily="2" charset="2"/>
              <a:buChar char="q"/>
            </a:pPr>
            <a:r>
              <a:rPr lang="en-US" sz="4000" dirty="0" err="1"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হ্যাকার</a:t>
            </a:r>
            <a:r>
              <a:rPr lang="en-US" sz="4000" dirty="0"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বলতে</a:t>
            </a:r>
            <a:r>
              <a:rPr lang="en-US" sz="4000" dirty="0"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a:t>
            </a:r>
            <a:r>
              <a:rPr lang="en-US" sz="4000" dirty="0"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বুঝ</a:t>
            </a:r>
            <a:r>
              <a:rPr lang="en-US" sz="4000" dirty="0"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 </a:t>
            </a:r>
            <a:endParaRPr lang="en-US" sz="4000" dirty="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42770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2" name="Rectangle 1"/>
          <p:cNvSpPr/>
          <p:nvPr/>
        </p:nvSpPr>
        <p:spPr>
          <a:xfrm>
            <a:off x="696686" y="1413147"/>
            <a:ext cx="10740571" cy="5986254"/>
          </a:xfrm>
          <a:prstGeom prst="rect">
            <a:avLst/>
          </a:prstGeom>
        </p:spPr>
        <p:txBody>
          <a:bodyPr wrap="square">
            <a:spAutoFit/>
          </a:bodyPr>
          <a:lstStyle/>
          <a:p>
            <a:pPr>
              <a:spcAft>
                <a:spcPts val="1800"/>
              </a:spcAft>
            </a:pPr>
            <a:r>
              <a:rPr lang="en-US" sz="28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১</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এমন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লিংক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সাইটে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সাইন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ইন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অপরিচিত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আপনি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ইমেইল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অপরিচিত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মাধ্যমে</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পেয়েছেন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a:p>
            <a:pPr>
              <a:spcAft>
                <a:spcPts val="1800"/>
              </a:spcAft>
            </a:pP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২.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অপরিচিত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সফটওয়ার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ব্যবহার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বিরত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a:p>
            <a:pPr>
              <a:spcAft>
                <a:spcPts val="1800"/>
              </a:spcAft>
            </a:pP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৩.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এন্টিভাইরাস</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আপনার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নিরাপত্তা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এমন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সফটওয়ার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ব্যবহার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a:p>
            <a:pPr>
              <a:spcAft>
                <a:spcPts val="1800"/>
              </a:spcAft>
            </a:pP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৪.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যেকোন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ব্যক্তির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সাথে</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নিজের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ব্যক্তিগত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তথ্যের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পাশাপাশি</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ইমেইল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পাসওয়ার্ড</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আদান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প্রদান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বিরত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a:p>
            <a:pPr>
              <a:spcAft>
                <a:spcPts val="1800"/>
              </a:spcAft>
            </a:pP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৫.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আপনি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একজন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ডেভলপার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আপনাকে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অবশ্যই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সাধারণ</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ব্যবহারকারী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ভালো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নিজের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সিকিউরিটি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সম্পর্কে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সচেতন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a:p>
            <a:pPr>
              <a:spcAft>
                <a:spcPts val="1800"/>
              </a:spcAft>
            </a:pP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বিষয়ে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সন্দেহ</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হ্যাকিং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একটি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অপরাধ</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অন্যের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প্রাইভেসি</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নষ্ট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অধিকার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আমার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আপনার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তথ্যপ্রযুক্তির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বহুল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ব্যবহারের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পাশাপাশি</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আমাদের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সকলের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উচিত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হ্যাকিং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অন্যান্য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সাইবার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অপরাধগুলো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সম্পর্কে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সচেতন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হওয়া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sp>
        <p:nvSpPr>
          <p:cNvPr id="3" name="Rectangle 2"/>
          <p:cNvSpPr/>
          <p:nvPr/>
        </p:nvSpPr>
        <p:spPr>
          <a:xfrm>
            <a:off x="3381087" y="603083"/>
            <a:ext cx="4812536" cy="707886"/>
          </a:xfrm>
          <a:prstGeom prst="rect">
            <a:avLst/>
          </a:prstGeom>
        </p:spPr>
        <p:txBody>
          <a:bodyPr wrap="none">
            <a:spAutoFit/>
          </a:bodyPr>
          <a:lstStyle/>
          <a:p>
            <a:pPr marL="571500" indent="-571500">
              <a:spcAft>
                <a:spcPts val="900"/>
              </a:spcAft>
              <a:buFont typeface="Wingdings" panose="05000000000000000000" pitchFamily="2" charset="2"/>
              <a:buChar char="q"/>
            </a:pPr>
            <a:r>
              <a:rPr lang="en-US" sz="4000" dirty="0" err="1">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a:t>
            </a:r>
            <a:r>
              <a:rPr lang="en-US" sz="4000" dirty="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a:t>
            </a:r>
            <a:r>
              <a:rPr lang="en-US" sz="4000" dirty="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বাঁচার</a:t>
            </a:r>
            <a:r>
              <a:rPr lang="en-US" sz="4000" dirty="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উপায়</a:t>
            </a:r>
            <a:endParaRPr lang="en-US" sz="4000" dirty="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10695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Rectangle 2"/>
          <p:cNvSpPr txBox="1">
            <a:spLocks noChangeArrowheads="1"/>
          </p:cNvSpPr>
          <p:nvPr/>
        </p:nvSpPr>
        <p:spPr>
          <a:xfrm>
            <a:off x="544068" y="431800"/>
            <a:ext cx="11521440" cy="9157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7564" tIns="58782" rIns="117564" bIns="58782" numCol="1" rtlCol="0"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en-US" sz="5100" b="1" spc="64" smtClean="0">
                <a:ln w="11430"/>
                <a:solidFill>
                  <a:srgbClr val="7030A0"/>
                </a:solidFill>
                <a:effectLst>
                  <a:glow rad="228600">
                    <a:schemeClr val="accent3">
                      <a:satMod val="175000"/>
                      <a:alpha val="40000"/>
                    </a:schemeClr>
                  </a:glow>
                </a:effectLst>
                <a:latin typeface="Nikosh" pitchFamily="2" charset="0"/>
                <a:cs typeface="Nikosh" pitchFamily="2" charset="0"/>
              </a:rPr>
              <a:t>হ্যাকারের প্রকারভেদ</a:t>
            </a:r>
            <a:endParaRPr lang="en-US" sz="5100" b="1" spc="64"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7" name="TextBox 6"/>
          <p:cNvSpPr txBox="1"/>
          <p:nvPr/>
        </p:nvSpPr>
        <p:spPr>
          <a:xfrm>
            <a:off x="646748" y="1347576"/>
            <a:ext cx="5409475" cy="749654"/>
          </a:xfrm>
          <a:prstGeom prst="rect">
            <a:avLst/>
          </a:prstGeom>
          <a:noFill/>
        </p:spPr>
        <p:txBody>
          <a:bodyPr wrap="square" lIns="117564" tIns="58782" rIns="117564" bIns="58782" rtlCol="0">
            <a:spAutoFit/>
          </a:bodyPr>
          <a:lstStyle/>
          <a:p>
            <a:pPr algn="ctr"/>
            <a:r>
              <a:rPr lang="en-US" sz="4100" dirty="0" err="1" smtClean="0">
                <a:solidFill>
                  <a:schemeClr val="accent4">
                    <a:lumMod val="50000"/>
                  </a:schemeClr>
                </a:solidFill>
                <a:latin typeface="Nikosh" pitchFamily="2" charset="0"/>
                <a:cs typeface="Nikosh" pitchFamily="2" charset="0"/>
              </a:rPr>
              <a:t>হ্যাকার</a:t>
            </a:r>
            <a:r>
              <a:rPr lang="en-US" sz="4100" dirty="0" smtClean="0">
                <a:solidFill>
                  <a:schemeClr val="accent4">
                    <a:lumMod val="50000"/>
                  </a:schemeClr>
                </a:solidFill>
                <a:latin typeface="Nikosh" pitchFamily="2" charset="0"/>
                <a:cs typeface="Nikosh" pitchFamily="2" charset="0"/>
              </a:rPr>
              <a:t> </a:t>
            </a:r>
            <a:r>
              <a:rPr lang="en-US" sz="4100" dirty="0" err="1" smtClean="0">
                <a:solidFill>
                  <a:schemeClr val="accent4">
                    <a:lumMod val="50000"/>
                  </a:schemeClr>
                </a:solidFill>
                <a:latin typeface="Nikosh" pitchFamily="2" charset="0"/>
                <a:cs typeface="Nikosh" pitchFamily="2" charset="0"/>
              </a:rPr>
              <a:t>সাধারণত</a:t>
            </a:r>
            <a:r>
              <a:rPr lang="en-US" sz="4100" dirty="0" smtClean="0">
                <a:solidFill>
                  <a:schemeClr val="accent4">
                    <a:lumMod val="50000"/>
                  </a:schemeClr>
                </a:solidFill>
                <a:latin typeface="Nikosh" pitchFamily="2" charset="0"/>
                <a:cs typeface="Nikosh" pitchFamily="2" charset="0"/>
              </a:rPr>
              <a:t> </a:t>
            </a:r>
            <a:r>
              <a:rPr lang="en-US" sz="4100" dirty="0" err="1" smtClean="0">
                <a:solidFill>
                  <a:schemeClr val="accent4">
                    <a:lumMod val="50000"/>
                  </a:schemeClr>
                </a:solidFill>
                <a:latin typeface="Nikosh" pitchFamily="2" charset="0"/>
                <a:cs typeface="Nikosh" pitchFamily="2" charset="0"/>
              </a:rPr>
              <a:t>দুই</a:t>
            </a:r>
            <a:r>
              <a:rPr lang="en-US" sz="4100" dirty="0" smtClean="0">
                <a:solidFill>
                  <a:schemeClr val="accent4">
                    <a:lumMod val="50000"/>
                  </a:schemeClr>
                </a:solidFill>
                <a:latin typeface="Nikosh" pitchFamily="2" charset="0"/>
                <a:cs typeface="Nikosh" pitchFamily="2" charset="0"/>
              </a:rPr>
              <a:t> </a:t>
            </a:r>
            <a:r>
              <a:rPr lang="en-US" sz="4100" dirty="0" err="1" smtClean="0">
                <a:solidFill>
                  <a:schemeClr val="accent4">
                    <a:lumMod val="50000"/>
                  </a:schemeClr>
                </a:solidFill>
                <a:latin typeface="Nikosh" pitchFamily="2" charset="0"/>
                <a:cs typeface="Nikosh" pitchFamily="2" charset="0"/>
              </a:rPr>
              <a:t>ধরনের</a:t>
            </a:r>
            <a:r>
              <a:rPr lang="en-US" sz="4100" dirty="0" smtClean="0">
                <a:solidFill>
                  <a:schemeClr val="accent4">
                    <a:lumMod val="50000"/>
                  </a:schemeClr>
                </a:solidFill>
                <a:latin typeface="Nikosh" pitchFamily="2" charset="0"/>
                <a:cs typeface="Nikosh" pitchFamily="2" charset="0"/>
              </a:rPr>
              <a:t> </a:t>
            </a:r>
            <a:r>
              <a:rPr lang="en-US" sz="4100" dirty="0" err="1" smtClean="0">
                <a:solidFill>
                  <a:schemeClr val="accent4">
                    <a:lumMod val="50000"/>
                  </a:schemeClr>
                </a:solidFill>
                <a:latin typeface="Nikosh" pitchFamily="2" charset="0"/>
                <a:cs typeface="Nikosh" pitchFamily="2" charset="0"/>
              </a:rPr>
              <a:t>হয়</a:t>
            </a:r>
            <a:endParaRPr lang="en-US" sz="4100" dirty="0">
              <a:solidFill>
                <a:schemeClr val="accent4">
                  <a:lumMod val="50000"/>
                </a:schemeClr>
              </a:solidFill>
              <a:latin typeface="Nikosh" pitchFamily="2" charset="0"/>
              <a:cs typeface="Nikosh" pitchFamily="2" charset="0"/>
            </a:endParaRPr>
          </a:p>
        </p:txBody>
      </p:sp>
      <p:sp>
        <p:nvSpPr>
          <p:cNvPr id="14" name="Rectangle 13"/>
          <p:cNvSpPr/>
          <p:nvPr/>
        </p:nvSpPr>
        <p:spPr>
          <a:xfrm>
            <a:off x="705959" y="4818441"/>
            <a:ext cx="11197657" cy="2246769"/>
          </a:xfrm>
          <a:prstGeom prst="rect">
            <a:avLst/>
          </a:prstGeom>
        </p:spPr>
        <p:txBody>
          <a:bodyPr wrap="square">
            <a:spAutoFit/>
          </a:bodyPr>
          <a:lstStyle/>
          <a:p>
            <a:r>
              <a:rPr lang="en-US" sz="2800" dirty="0" err="1">
                <a:latin typeface="NikoshBAN" panose="02000000000000000000" pitchFamily="2" charset="0"/>
                <a:cs typeface="NikoshBAN" panose="02000000000000000000" pitchFamily="2" charset="0"/>
              </a:rPr>
              <a:t>একটি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ওয়েবসাইট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আমরা</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সাধারণত</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প্রত্যেক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ওয়েবসাইট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নির্মাতা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আইডি</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পাসওয়ার্ড</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কেউ</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কেউ</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আইডি</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পাসওয়ার্ড</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কাটিয়েও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ঢুকে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যায়</a:t>
            </a:r>
            <a:r>
              <a:rPr lang="en-US" sz="2800" dirty="0" smtClean="0">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ধরণের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মোবাইল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ল্যান্ড</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গাড়ি</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ট্র্যাকিং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বিভিন্ন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ইলেক্ট্রনিক্স</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ও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ডিজিটাল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যন্ত্র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সবকিছুকেই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মাধ্যমে</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নিয়ন্ত্রণ</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সম্ভব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হ্যাকাররা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সাধারণত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বিভিন্ন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নেটওয়ার্ক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ওয়েবসাইট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ইলেকট্রনিক্স</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ডিভাইসের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ত্রুটি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ত্রুটির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ওপর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ভিত্তি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5921" t="11519"/>
          <a:stretch/>
        </p:blipFill>
        <p:spPr>
          <a:xfrm>
            <a:off x="6622959" y="2168366"/>
            <a:ext cx="2579097" cy="2345803"/>
          </a:xfrm>
          <a:prstGeom prst="rect">
            <a:avLst/>
          </a:prstGeom>
          <a:ln>
            <a:noFill/>
          </a:ln>
          <a:effectLst>
            <a:softEdge rad="112500"/>
          </a:effectLst>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896" r="67708" b="8259"/>
          <a:stretch/>
        </p:blipFill>
        <p:spPr>
          <a:xfrm>
            <a:off x="2270851" y="2238284"/>
            <a:ext cx="2460806" cy="2301794"/>
          </a:xfrm>
          <a:prstGeom prst="rect">
            <a:avLst/>
          </a:prstGeom>
          <a:ln>
            <a:noFill/>
          </a:ln>
          <a:effectLst>
            <a:softEdge rad="112500"/>
          </a:effectLst>
        </p:spPr>
      </p:pic>
    </p:spTree>
    <p:extLst>
      <p:ext uri="{BB962C8B-B14F-4D97-AF65-F5344CB8AC3E}">
        <p14:creationId xmlns:p14="http://schemas.microsoft.com/office/powerpoint/2010/main" val="37349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Flowchart: Alternate Process 5"/>
          <p:cNvSpPr/>
          <p:nvPr/>
        </p:nvSpPr>
        <p:spPr>
          <a:xfrm>
            <a:off x="4161971" y="682171"/>
            <a:ext cx="3048000" cy="553310"/>
          </a:xfrm>
          <a:prstGeom prst="flowChartAlternateProcess">
            <a:avLst/>
          </a:prstGeom>
          <a:noFill/>
          <a:ln>
            <a:noFill/>
          </a:ln>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17554" tIns="58776" rIns="117554" bIns="58776"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জোড়ায়</a:t>
            </a:r>
            <a:r>
              <a:rPr lang="en-US" sz="46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6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কাজ</a:t>
            </a:r>
            <a:endParaRPr lang="en-US" sz="4600" dirty="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2" descr="E:\New Picture Down\Picture111.jpg"/>
          <p:cNvPicPr>
            <a:picLocks noChangeAspect="1" noChangeArrowheads="1"/>
          </p:cNvPicPr>
          <p:nvPr/>
        </p:nvPicPr>
        <p:blipFill>
          <a:blip r:embed="rId2"/>
          <a:srcRect/>
          <a:stretch>
            <a:fillRect/>
          </a:stretch>
        </p:blipFill>
        <p:spPr bwMode="auto">
          <a:xfrm>
            <a:off x="3635828" y="1562789"/>
            <a:ext cx="4100287" cy="311348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lowchart: Alternate Process 7"/>
          <p:cNvSpPr/>
          <p:nvPr/>
        </p:nvSpPr>
        <p:spPr>
          <a:xfrm>
            <a:off x="1187267" y="5230406"/>
            <a:ext cx="7332617" cy="1573710"/>
          </a:xfrm>
          <a:prstGeom prst="flowChartAlternateProcess">
            <a:avLst/>
          </a:prstGeom>
          <a:noFill/>
          <a:ln w="38100">
            <a:noFill/>
          </a:ln>
          <a:effectLst>
            <a:glow rad="228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prstTxWarp prst="textPlain">
              <a:avLst/>
            </a:prstTxWarp>
          </a:bodyPr>
          <a:lstStyle/>
          <a:p>
            <a:r>
              <a:rPr lang="bn-BD"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১</a:t>
            </a:r>
            <a:r>
              <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 </a:t>
            </a:r>
            <a:r>
              <a:rPr lang="bn-BD"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হ্যাকিং</a:t>
            </a:r>
            <a:r>
              <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bn-BD"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a:t>
            </a:r>
          </a:p>
          <a:p>
            <a:r>
              <a:rPr lang="bn-BD"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২</a:t>
            </a:r>
            <a:r>
              <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 </a:t>
            </a:r>
            <a:r>
              <a:rPr lang="bn-BD"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হ্যাকার</a:t>
            </a:r>
            <a:r>
              <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বলতে</a:t>
            </a:r>
            <a:r>
              <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a:t>
            </a:r>
            <a:r>
              <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বুঝ</a:t>
            </a:r>
            <a:r>
              <a:rPr lang="bn-BD"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a:t>
            </a:r>
            <a:endPar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13999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2" name="Rectangle 1"/>
          <p:cNvSpPr/>
          <p:nvPr/>
        </p:nvSpPr>
        <p:spPr>
          <a:xfrm>
            <a:off x="728695" y="1561208"/>
            <a:ext cx="11328400" cy="4201150"/>
          </a:xfrm>
          <a:prstGeom prst="rect">
            <a:avLst/>
          </a:prstGeom>
        </p:spPr>
        <p:txBody>
          <a:bodyPr wrap="square">
            <a:spAutoFit/>
          </a:bodyPr>
          <a:lstStyle/>
          <a:p>
            <a:pPr>
              <a:spcAft>
                <a:spcPts val="1800"/>
              </a:spcAft>
            </a:pPr>
            <a:r>
              <a:rPr lang="en-US" sz="28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গত</a:t>
            </a:r>
            <a:r>
              <a:rPr lang="en-US" sz="28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শতাব্দীর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পঞ্চাশ</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ও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ষাটের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দশকে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মূলতঃ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ম্যাসাচুসেট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ইনস্টিটিউড</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অফ</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টেকনোলজি</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(MIT)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কিছু</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শিক্ষার্থী</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তাদের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মেধার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সর্বোত্তম</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ব্যবহারের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জন্য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গঠন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বিশেষ</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একটি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অন্যান্য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শিক্ষার্থীদের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তুলনায়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চিন্তা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ও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দক্ষতায়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এগিয়ে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যেকোনো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প্রোগ্রামিং</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সমস্যা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সমাধানের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জন্য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MIT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দলই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শেষ</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ভরসা</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দলেরই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প্রত্যেক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সদস্যকে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a:p>
            <a:pPr>
              <a:spcAft>
                <a:spcPts val="1800"/>
              </a:spcAft>
            </a:pP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সত্তরের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দশকে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আবির্ভাব</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ঘটে</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ফ্রিকদের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এরাও</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ধরণের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তাদের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কাজের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ধরণ</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অনুযায়ী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এই</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নামকরণ</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টেলিফোন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নেটওয়ার্ক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খরচে</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কথা</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বলতো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টেলিফোনে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১৯৭০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সালে</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টেলিফোন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নেটওয়ার্ক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জন্য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u="sng"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hlinkClick r:id="rId2"/>
              </a:rPr>
              <a:t>John Thomas Draper</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নামে</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একজন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ফ্রিকারকে</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একাধিক-বার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গ্রেফতার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হয়</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যিনি</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Captain Crunch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নামেও</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পরিচিত</a:t>
            </a:r>
            <a:r>
              <a:rPr lang="en-US" sz="28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sp>
        <p:nvSpPr>
          <p:cNvPr id="3" name="Rectangle 2"/>
          <p:cNvSpPr/>
          <p:nvPr/>
        </p:nvSpPr>
        <p:spPr>
          <a:xfrm>
            <a:off x="1961388" y="5907500"/>
            <a:ext cx="8686800" cy="1200329"/>
          </a:xfrm>
          <a:prstGeom prst="rect">
            <a:avLst/>
          </a:prstGeom>
        </p:spPr>
        <p:txBody>
          <a:bodyPr wrap="square">
            <a:spAutoFit/>
          </a:bodyPr>
          <a:lstStyle/>
          <a:p>
            <a:pPr algn="ctr"/>
            <a:r>
              <a:rPr lang="en-US" sz="3600" dirty="0" err="1">
                <a:solidFill>
                  <a:srgbClr val="002060"/>
                </a:solidFill>
                <a:latin typeface="NikoshBAN" pitchFamily="2" charset="0"/>
                <a:cs typeface="NikoshBAN" pitchFamily="2" charset="0"/>
              </a:rPr>
              <a:t>যুক্তরাষ্ট্রের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প্রতিরক্ষা</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বাহিনীর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আন্তর্জাতিক</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নিরাপত্তা</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ভেদ</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করে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তাদের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ওয়েবসাইট</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হ্যাক</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করে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ঢুকে</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গিয়েছিল</a:t>
            </a:r>
            <a:endParaRPr lang="en-US" sz="3600" dirty="0">
              <a:solidFill>
                <a:srgbClr val="002060"/>
              </a:solidFill>
              <a:latin typeface="NikoshBAN" pitchFamily="2" charset="0"/>
              <a:cs typeface="NikoshBAN" pitchFamily="2" charset="0"/>
            </a:endParaRPr>
          </a:p>
        </p:txBody>
      </p:sp>
      <p:sp>
        <p:nvSpPr>
          <p:cNvPr id="7" name="Rectangle 6"/>
          <p:cNvSpPr/>
          <p:nvPr/>
        </p:nvSpPr>
        <p:spPr>
          <a:xfrm>
            <a:off x="3769575" y="696686"/>
            <a:ext cx="3962944" cy="602632"/>
          </a:xfrm>
          <a:prstGeom prst="rect">
            <a:avLst/>
          </a:prstGeom>
        </p:spPr>
        <p:txBody>
          <a:bodyPr wrap="none">
            <a:prstTxWarp prst="textPlain">
              <a:avLst/>
            </a:prstTxWarp>
            <a:spAutoFit/>
          </a:bodyPr>
          <a:lstStyle/>
          <a:p>
            <a:pPr marL="685800" indent="-685800">
              <a:buFont typeface="Wingdings" panose="05000000000000000000" pitchFamily="2" charset="2"/>
              <a:buChar char="q"/>
            </a:pPr>
            <a:r>
              <a:rPr lang="en-US" sz="4000" dirty="0" err="1">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হ্যাকিং-এর</a:t>
            </a:r>
            <a:r>
              <a:rPr lang="en-US" sz="4000" dirty="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ইতিহাস</a:t>
            </a:r>
            <a:endParaRPr lang="en-US" sz="4000" dirty="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784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Rectangle 2"/>
          <p:cNvSpPr txBox="1">
            <a:spLocks noChangeArrowheads="1"/>
          </p:cNvSpPr>
          <p:nvPr/>
        </p:nvSpPr>
        <p:spPr>
          <a:xfrm>
            <a:off x="3359839" y="584450"/>
            <a:ext cx="5856732" cy="9157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7564" tIns="58782" rIns="117564" bIns="58782" numCol="1" rtlCol="0" anchor="ctr" anchorCtr="0" compatLnSpc="1">
            <a:prstTxWarp prst="textNoShape">
              <a:avLst/>
            </a:prstTxWarp>
            <a:norm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ইন্টারনেটে</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অনৈতিক</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কাজ</a:t>
            </a:r>
            <a:endParaRPr lang="en-US" sz="5100" dirty="0">
              <a:ln w="0"/>
              <a:effectLst>
                <a:outerShdw blurRad="38100" dist="19050" dir="2700000" algn="tl" rotWithShape="0">
                  <a:schemeClr val="dk1">
                    <a:alpha val="40000"/>
                  </a:schemeClr>
                </a:outerShdw>
              </a:effectLst>
              <a:latin typeface="Nikosh" pitchFamily="2" charset="0"/>
              <a:cs typeface="Nikosh" pitchFamily="2" charset="0"/>
            </a:endParaRPr>
          </a:p>
        </p:txBody>
      </p:sp>
      <p:sp>
        <p:nvSpPr>
          <p:cNvPr id="2" name="Rectangle 1"/>
          <p:cNvSpPr/>
          <p:nvPr/>
        </p:nvSpPr>
        <p:spPr>
          <a:xfrm>
            <a:off x="2648052" y="6304953"/>
            <a:ext cx="7714344" cy="954107"/>
          </a:xfrm>
          <a:prstGeom prst="rect">
            <a:avLst/>
          </a:prstGeom>
        </p:spPr>
        <p:txBody>
          <a:bodyPr wrap="square">
            <a:spAutoFit/>
          </a:bodyPr>
          <a:lstStyle/>
          <a:p>
            <a:pPr algn="ctr"/>
            <a:r>
              <a:rPr lang="en-US" sz="2800" dirty="0" err="1">
                <a:latin typeface="NikoshBAN" pitchFamily="2" charset="0"/>
                <a:cs typeface="NikoshBAN" pitchFamily="2" charset="0"/>
              </a:rPr>
              <a:t>ইমেইলে</a:t>
            </a:r>
            <a:r>
              <a:rPr lang="en-US" sz="2800" dirty="0">
                <a:latin typeface="NikoshBAN" pitchFamily="2" charset="0"/>
                <a:cs typeface="NikoshBAN" pitchFamily="2" charset="0"/>
              </a:rPr>
              <a:t> </a:t>
            </a:r>
            <a:r>
              <a:rPr lang="en-US" sz="2800" dirty="0" err="1">
                <a:latin typeface="NikoshBAN" pitchFamily="2" charset="0"/>
                <a:cs typeface="NikoshBAN" pitchFamily="2" charset="0"/>
              </a:rPr>
              <a:t>লটারি</a:t>
            </a:r>
            <a:r>
              <a:rPr lang="en-US" sz="2800" dirty="0">
                <a:latin typeface="NikoshBAN" pitchFamily="2" charset="0"/>
                <a:cs typeface="NikoshBAN" pitchFamily="2" charset="0"/>
              </a:rPr>
              <a:t> ও </a:t>
            </a:r>
            <a:r>
              <a:rPr lang="en-US" sz="2800" dirty="0" err="1">
                <a:latin typeface="NikoshBAN" pitchFamily="2" charset="0"/>
                <a:cs typeface="NikoshBAN" pitchFamily="2" charset="0"/>
              </a:rPr>
              <a:t>নিরাপদে</a:t>
            </a:r>
            <a:r>
              <a:rPr lang="en-US" sz="2800" dirty="0">
                <a:latin typeface="NikoshBAN" pitchFamily="2" charset="0"/>
                <a:cs typeface="NikoshBAN" pitchFamily="2" charset="0"/>
              </a:rPr>
              <a:t> </a:t>
            </a:r>
            <a:r>
              <a:rPr lang="en-US" sz="2800" dirty="0" err="1">
                <a:latin typeface="NikoshBAN" pitchFamily="2" charset="0"/>
                <a:cs typeface="NikoshBAN" pitchFamily="2" charset="0"/>
              </a:rPr>
              <a:t>টাকা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রাখার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জন্য</a:t>
            </a:r>
            <a:r>
              <a:rPr lang="en-US" sz="2800" dirty="0">
                <a:latin typeface="NikoshBAN" pitchFamily="2" charset="0"/>
                <a:cs typeface="NikoshBAN" pitchFamily="2" charset="0"/>
              </a:rPr>
              <a:t> </a:t>
            </a:r>
            <a:r>
              <a:rPr lang="en-US" sz="2800" dirty="0" err="1">
                <a:latin typeface="NikoshBAN" pitchFamily="2" charset="0"/>
                <a:cs typeface="NikoshBAN" pitchFamily="2" charset="0"/>
              </a:rPr>
              <a:t>এরকম</a:t>
            </a:r>
            <a:r>
              <a:rPr lang="en-US" sz="2800" dirty="0">
                <a:latin typeface="NikoshBAN" pitchFamily="2" charset="0"/>
                <a:cs typeface="NikoshBAN" pitchFamily="2" charset="0"/>
              </a:rPr>
              <a:t> </a:t>
            </a:r>
            <a:r>
              <a:rPr lang="en-US" sz="2800" dirty="0" err="1">
                <a:latin typeface="NikoshBAN" pitchFamily="2" charset="0"/>
                <a:cs typeface="NikoshBAN" pitchFamily="2" charset="0"/>
              </a:rPr>
              <a:t>অনেক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লোভনীয়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ইমেইল</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পাঠিয়ে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অনেকে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প্রতারনার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ফাঁদ</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পাতে</a:t>
            </a:r>
            <a:endParaRPr lang="en-US" sz="2800" dirty="0">
              <a:latin typeface="NikoshBAN" pitchFamily="2" charset="0"/>
              <a:cs typeface="NikoshBAN" pitchFamily="2" charset="0"/>
            </a:endParaRPr>
          </a:p>
        </p:txBody>
      </p:sp>
      <p:sp>
        <p:nvSpPr>
          <p:cNvPr id="3" name="Rectangle 2"/>
          <p:cNvSpPr/>
          <p:nvPr/>
        </p:nvSpPr>
        <p:spPr>
          <a:xfrm>
            <a:off x="484777" y="1500226"/>
            <a:ext cx="11866880" cy="1815882"/>
          </a:xfrm>
          <a:prstGeom prst="rect">
            <a:avLst/>
          </a:prstGeom>
        </p:spPr>
        <p:txBody>
          <a:bodyPr wrap="square">
            <a:spAutoFit/>
          </a:bodyPr>
          <a:lstStyle/>
          <a:p>
            <a:r>
              <a:rPr lang="as-IN" sz="2800" dirty="0">
                <a:solidFill>
                  <a:srgbClr val="4D5156"/>
                </a:solidFill>
                <a:latin typeface="NikoshBAN" panose="02000000000000000000" pitchFamily="2" charset="0"/>
                <a:cs typeface="NikoshBAN" panose="02000000000000000000" pitchFamily="2" charset="0"/>
              </a:rPr>
              <a:t>অনলাইনে </a:t>
            </a:r>
            <a:r>
              <a:rPr lang="as-IN" sz="2800" b="1" dirty="0">
                <a:solidFill>
                  <a:srgbClr val="5F6368"/>
                </a:solidFill>
                <a:latin typeface="NikoshBAN" panose="02000000000000000000" pitchFamily="2" charset="0"/>
                <a:cs typeface="NikoshBAN" panose="02000000000000000000" pitchFamily="2" charset="0"/>
              </a:rPr>
              <a:t>লটারি</a:t>
            </a:r>
            <a:r>
              <a:rPr lang="as-IN" sz="2800" dirty="0">
                <a:solidFill>
                  <a:srgbClr val="4D5156"/>
                </a:solidFill>
                <a:latin typeface="NikoshBAN" panose="02000000000000000000" pitchFamily="2" charset="0"/>
                <a:cs typeface="NikoshBAN" panose="02000000000000000000" pitchFamily="2" charset="0"/>
              </a:rPr>
              <a:t> টিকেট কিনুন. মানুষ বহু বছর ধরেই </a:t>
            </a:r>
            <a:r>
              <a:rPr lang="as-IN" sz="2800" b="1" dirty="0">
                <a:solidFill>
                  <a:srgbClr val="5F6368"/>
                </a:solidFill>
                <a:latin typeface="NikoshBAN" panose="02000000000000000000" pitchFamily="2" charset="0"/>
                <a:cs typeface="NikoshBAN" panose="02000000000000000000" pitchFamily="2" charset="0"/>
              </a:rPr>
              <a:t>লটারি</a:t>
            </a:r>
            <a:r>
              <a:rPr lang="as-IN" sz="2800" dirty="0">
                <a:solidFill>
                  <a:srgbClr val="4D5156"/>
                </a:solidFill>
                <a:latin typeface="NikoshBAN" panose="02000000000000000000" pitchFamily="2" charset="0"/>
                <a:cs typeface="NikoshBAN" panose="02000000000000000000" pitchFamily="2" charset="0"/>
              </a:rPr>
              <a:t> খেলছে আর বড় বড় জ্যাকপট </a:t>
            </a:r>
            <a:r>
              <a:rPr lang="as-IN" sz="2800" dirty="0" smtClean="0">
                <a:solidFill>
                  <a:srgbClr val="4D5156"/>
                </a:solidFill>
                <a:latin typeface="NikoshBAN" panose="02000000000000000000" pitchFamily="2" charset="0"/>
                <a:cs typeface="NikoshBAN" panose="02000000000000000000" pitchFamily="2" charset="0"/>
              </a:rPr>
              <a:t>ও</a:t>
            </a:r>
            <a:r>
              <a:rPr lang="en-US" sz="2800" dirty="0" smtClean="0">
                <a:solidFill>
                  <a:srgbClr val="4D5156"/>
                </a:solidFill>
                <a:latin typeface="NikoshBAN" panose="02000000000000000000" pitchFamily="2" charset="0"/>
                <a:cs typeface="NikoshBAN" panose="02000000000000000000" pitchFamily="2" charset="0"/>
              </a:rPr>
              <a:t> </a:t>
            </a:r>
            <a:r>
              <a:rPr lang="as-IN" sz="2800" dirty="0" smtClean="0">
                <a:solidFill>
                  <a:srgbClr val="4D5156"/>
                </a:solidFill>
                <a:latin typeface="NikoshBAN" panose="02000000000000000000" pitchFamily="2" charset="0"/>
                <a:cs typeface="NikoshBAN" panose="02000000000000000000" pitchFamily="2" charset="0"/>
              </a:rPr>
              <a:t>জিতছে</a:t>
            </a:r>
            <a:r>
              <a:rPr lang="as-IN" sz="2800" dirty="0">
                <a:solidFill>
                  <a:srgbClr val="4D5156"/>
                </a:solidFill>
                <a:latin typeface="NikoshBAN" panose="02000000000000000000" pitchFamily="2" charset="0"/>
                <a:cs typeface="NikoshBAN" panose="02000000000000000000" pitchFamily="2" charset="0"/>
              </a:rPr>
              <a:t>। </a:t>
            </a:r>
            <a:endParaRPr lang="en-US" sz="2800" dirty="0" smtClean="0">
              <a:solidFill>
                <a:srgbClr val="4D5156"/>
              </a:solidFill>
              <a:latin typeface="NikoshBAN" panose="02000000000000000000" pitchFamily="2" charset="0"/>
              <a:cs typeface="NikoshBAN" panose="02000000000000000000" pitchFamily="2" charset="0"/>
            </a:endParaRPr>
          </a:p>
          <a:p>
            <a:r>
              <a:rPr lang="as-IN" sz="2800" b="1" dirty="0" smtClean="0">
                <a:solidFill>
                  <a:srgbClr val="5F6368"/>
                </a:solidFill>
                <a:latin typeface="NikoshBAN" panose="02000000000000000000" pitchFamily="2" charset="0"/>
                <a:cs typeface="NikoshBAN" panose="02000000000000000000" pitchFamily="2" charset="0"/>
              </a:rPr>
              <a:t>লটারি</a:t>
            </a:r>
            <a:r>
              <a:rPr lang="as-IN" sz="2800" dirty="0">
                <a:solidFill>
                  <a:srgbClr val="4D5156"/>
                </a:solidFill>
                <a:latin typeface="NikoshBAN" panose="02000000000000000000" pitchFamily="2" charset="0"/>
                <a:cs typeface="NikoshBAN" panose="02000000000000000000" pitchFamily="2" charset="0"/>
              </a:rPr>
              <a:t> অফিসগুলো এখনো জনপ্রিয় , কিন্তু দিন দিনই আরো বেশি সংখ্যক মানুষ </a:t>
            </a:r>
            <a:r>
              <a:rPr lang="as-IN" sz="2800" b="1" dirty="0" smtClean="0">
                <a:solidFill>
                  <a:srgbClr val="5F6368"/>
                </a:solidFill>
                <a:latin typeface="NikoshBAN" panose="02000000000000000000" pitchFamily="2" charset="0"/>
                <a:cs typeface="NikoshBAN" panose="02000000000000000000" pitchFamily="2" charset="0"/>
              </a:rPr>
              <a:t>লটারি</a:t>
            </a:r>
            <a:r>
              <a:rPr lang="en-US" sz="2800" b="1" dirty="0">
                <a:solidFill>
                  <a:srgbClr val="5F6368"/>
                </a:solidFill>
                <a:latin typeface="NikoshBAN" panose="02000000000000000000" pitchFamily="2" charset="0"/>
                <a:cs typeface="NikoshBAN" panose="02000000000000000000" pitchFamily="2" charset="0"/>
              </a:rPr>
              <a:t> </a:t>
            </a:r>
            <a:r>
              <a:rPr lang="as-IN" sz="2800" dirty="0" smtClean="0">
                <a:solidFill>
                  <a:srgbClr val="4D5156"/>
                </a:solidFill>
                <a:latin typeface="NikoshBAN" panose="02000000000000000000" pitchFamily="2" charset="0"/>
                <a:cs typeface="NikoshBAN" panose="02000000000000000000" pitchFamily="2" charset="0"/>
              </a:rPr>
              <a:t>খেলার </a:t>
            </a:r>
            <a:r>
              <a:rPr lang="as-IN" sz="2800" dirty="0">
                <a:solidFill>
                  <a:srgbClr val="4D5156"/>
                </a:solidFill>
                <a:latin typeface="NikoshBAN" panose="02000000000000000000" pitchFamily="2" charset="0"/>
                <a:cs typeface="NikoshBAN" panose="02000000000000000000" pitchFamily="2" charset="0"/>
              </a:rPr>
              <a:t>জন্য ইন্টারনেট ব্যাবহার করছেন । </a:t>
            </a:r>
            <a:r>
              <a:rPr lang="en-US" sz="2800" dirty="0" err="1">
                <a:solidFill>
                  <a:srgbClr val="4D5156"/>
                </a:solidFill>
                <a:latin typeface="NikoshBAN" panose="02000000000000000000" pitchFamily="2" charset="0"/>
                <a:cs typeface="NikoshBAN" panose="02000000000000000000" pitchFamily="2" charset="0"/>
              </a:rPr>
              <a:t>LottoPark</a:t>
            </a:r>
            <a:r>
              <a:rPr lang="en-US" sz="2800" dirty="0">
                <a:solidFill>
                  <a:srgbClr val="4D5156"/>
                </a:solidFill>
                <a:latin typeface="NikoshBAN" panose="02000000000000000000" pitchFamily="2" charset="0"/>
                <a:cs typeface="NikoshBAN" panose="02000000000000000000" pitchFamily="2" charset="0"/>
              </a:rPr>
              <a:t> </a:t>
            </a:r>
            <a:r>
              <a:rPr lang="as-IN" sz="2800" dirty="0">
                <a:solidFill>
                  <a:srgbClr val="4D5156"/>
                </a:solidFill>
                <a:latin typeface="NikoshBAN" panose="02000000000000000000" pitchFamily="2" charset="0"/>
                <a:cs typeface="NikoshBAN" panose="02000000000000000000" pitchFamily="2" charset="0"/>
              </a:rPr>
              <a:t>কে ধন্যবাদ, এখন আপনি সহজে অনলাইনে </a:t>
            </a:r>
            <a:r>
              <a:rPr lang="as-IN" sz="2800" b="1" dirty="0">
                <a:solidFill>
                  <a:srgbClr val="5F6368"/>
                </a:solidFill>
                <a:latin typeface="NikoshBAN" panose="02000000000000000000" pitchFamily="2" charset="0"/>
                <a:cs typeface="NikoshBAN" panose="02000000000000000000" pitchFamily="2" charset="0"/>
              </a:rPr>
              <a:t>লটারির</a:t>
            </a:r>
            <a:r>
              <a:rPr lang="as-IN" sz="2800" dirty="0">
                <a:solidFill>
                  <a:srgbClr val="4D5156"/>
                </a:solidFill>
                <a:latin typeface="NikoshBAN" panose="02000000000000000000" pitchFamily="2" charset="0"/>
                <a:cs typeface="NikoshBAN" panose="02000000000000000000" pitchFamily="2" charset="0"/>
              </a:rPr>
              <a:t> টিকেট কিনতে পারবেন । শুধুমাত্র কয়েকটা ক্লিকের মাধ্যমে আপনি নিজের </a:t>
            </a:r>
            <a:r>
              <a:rPr lang="en-US" sz="2800" dirty="0">
                <a:solidFill>
                  <a:srgbClr val="4D5156"/>
                </a:solidFill>
                <a:latin typeface="NikoshBAN" panose="02000000000000000000" pitchFamily="2" charset="0"/>
                <a:cs typeface="NikoshBAN" panose="02000000000000000000" pitchFamily="2" charset="0"/>
              </a:rPr>
              <a:t> </a:t>
            </a:r>
            <a:r>
              <a:rPr lang="as-IN" sz="2800" dirty="0" smtClean="0">
                <a:solidFill>
                  <a:srgbClr val="4D5156"/>
                </a:solidFill>
                <a:latin typeface="NikoshBAN" panose="02000000000000000000" pitchFamily="2" charset="0"/>
                <a:cs typeface="NikoshBAN" panose="02000000000000000000" pitchFamily="2" charset="0"/>
              </a:rPr>
              <a:t>ঘরে </a:t>
            </a:r>
            <a:r>
              <a:rPr lang="as-IN" sz="2800" dirty="0">
                <a:solidFill>
                  <a:srgbClr val="4D5156"/>
                </a:solidFill>
                <a:latin typeface="NikoshBAN" panose="02000000000000000000" pitchFamily="2" charset="0"/>
                <a:cs typeface="NikoshBAN" panose="02000000000000000000" pitchFamily="2" charset="0"/>
              </a:rPr>
              <a:t>বসেই ...</a:t>
            </a:r>
            <a:endParaRPr lang="en-US" sz="28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820" y="3572810"/>
            <a:ext cx="4795385" cy="2475440"/>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145" y="3520465"/>
            <a:ext cx="4480426" cy="2525148"/>
          </a:xfrm>
          <a:prstGeom prst="rect">
            <a:avLst/>
          </a:prstGeom>
          <a:ln>
            <a:noFill/>
          </a:ln>
          <a:effectLst>
            <a:softEdge rad="112500"/>
          </a:effectLst>
        </p:spPr>
      </p:pic>
    </p:spTree>
    <p:extLst>
      <p:ext uri="{BB962C8B-B14F-4D97-AF65-F5344CB8AC3E}">
        <p14:creationId xmlns:p14="http://schemas.microsoft.com/office/powerpoint/2010/main" val="8601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7" name="Flowchart: Alternate Process 6"/>
          <p:cNvSpPr/>
          <p:nvPr/>
        </p:nvSpPr>
        <p:spPr>
          <a:xfrm>
            <a:off x="4129550" y="604684"/>
            <a:ext cx="3923070" cy="1327354"/>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4600" b="1" dirty="0" err="1" smtClean="0">
                <a:ln w="18415" cmpd="sng">
                  <a:solidFill>
                    <a:srgbClr val="FFFFFF"/>
                  </a:solidFill>
                  <a:prstDash val="solid"/>
                </a:ln>
                <a:solidFill>
                  <a:srgbClr val="FFFF00"/>
                </a:solidFill>
                <a:effectLst>
                  <a:glow rad="139700">
                    <a:schemeClr val="accent5">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পরিচিতি</a:t>
            </a:r>
            <a:endParaRPr lang="en-US" sz="4600" b="1" dirty="0">
              <a:ln w="18415" cmpd="sng">
                <a:solidFill>
                  <a:srgbClr val="FFFFFF"/>
                </a:solidFill>
                <a:prstDash val="solid"/>
              </a:ln>
              <a:solidFill>
                <a:srgbClr val="FFFF00"/>
              </a:solidFill>
              <a:effectLst>
                <a:glow rad="139700">
                  <a:schemeClr val="accent5">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838200" y="3614678"/>
            <a:ext cx="4692445" cy="2862322"/>
          </a:xfrm>
          <a:prstGeom prst="rect">
            <a:avLst/>
          </a:prstGeom>
          <a:noFill/>
        </p:spPr>
        <p:txBody>
          <a:bodyPr wrap="square" rtlCol="0">
            <a:spAutoFit/>
          </a:bodyPr>
          <a:lstStyle/>
          <a:p>
            <a:pPr defTabSz="457172">
              <a:spcBef>
                <a:spcPct val="0"/>
              </a:spcBef>
              <a:defRPr/>
            </a:pPr>
            <a:r>
              <a:rPr lang="en-US" sz="40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আলমগীর</a:t>
            </a:r>
            <a:r>
              <a:rPr lang="en-US" sz="40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হোসেন</a:t>
            </a:r>
            <a:endParaRPr lang="bn-BD" sz="40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2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32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32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আইসিটি</a:t>
            </a:r>
            <a:r>
              <a:rPr lang="en-US" sz="32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BD" sz="32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রহিমাপুর</a:t>
            </a:r>
            <a:r>
              <a:rPr lang="en-US"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ফাজিল</a:t>
            </a:r>
            <a:r>
              <a:rPr lang="en-US"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a:t>
            </a:r>
            <a:r>
              <a:rPr lang="bn-BD"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পত্নীতলা</a:t>
            </a:r>
            <a:r>
              <a:rPr lang="en-US"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নওগাঁ</a:t>
            </a:r>
            <a:r>
              <a:rPr lang="en-US"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০১৭২৩৬২৬১০৮</a:t>
            </a:r>
            <a:endParaRPr lang="bn-BD" sz="36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23152" t="19333" r="52555" b="21436"/>
          <a:stretch>
            <a:fillRect/>
          </a:stretch>
        </p:blipFill>
        <p:spPr bwMode="auto">
          <a:xfrm>
            <a:off x="8358001" y="1541219"/>
            <a:ext cx="1869724" cy="2162266"/>
          </a:xfrm>
          <a:prstGeom prst="rect">
            <a:avLst/>
          </a:prstGeom>
          <a:ln>
            <a:noFill/>
          </a:ln>
          <a:effectLst>
            <a:softEdge rad="112500"/>
          </a:effectLst>
        </p:spPr>
      </p:pic>
      <p:sp>
        <p:nvSpPr>
          <p:cNvPr id="11" name="Content Placeholder 12"/>
          <p:cNvSpPr txBox="1">
            <a:spLocks/>
          </p:cNvSpPr>
          <p:nvPr/>
        </p:nvSpPr>
        <p:spPr>
          <a:xfrm>
            <a:off x="6964679" y="3762798"/>
            <a:ext cx="4656369" cy="3442046"/>
          </a:xfrm>
          <a:prstGeom prst="rect">
            <a:avLst/>
          </a:prstGeom>
          <a:ln w="66675">
            <a:noFill/>
          </a:ln>
        </p:spPr>
        <p:txBody>
          <a:bodyPr lIns="117564" tIns="58782" rIns="117564" bIns="58782"/>
          <a:lstStyle/>
          <a:p>
            <a:pPr marL="440867" indent="-440867" algn="ctr">
              <a:defRPr/>
            </a:pPr>
            <a:r>
              <a:rPr lang="bn-BD"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বিষয়</a:t>
            </a:r>
            <a:r>
              <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a:t>
            </a:r>
            <a:r>
              <a:rPr lang="bn-BD"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তথ্য</a:t>
            </a:r>
            <a:r>
              <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ও </a:t>
            </a:r>
            <a:r>
              <a:rPr lang="en-US" sz="3600" dirty="0" err="1"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যোগাযোগ</a:t>
            </a:r>
            <a:r>
              <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প্রযুক্তি</a:t>
            </a:r>
            <a:endPar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a:p>
            <a:pPr algn="ctr">
              <a:lnSpc>
                <a:spcPct val="90000"/>
              </a:lnSpc>
            </a:pPr>
            <a:r>
              <a:rPr lang="bn-BD" sz="3600" dirty="0">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rPr>
              <a:t>শ্রেণি</a:t>
            </a:r>
            <a:r>
              <a:rPr lang="en-US" sz="3600" dirty="0">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rPr>
              <a:t>: </a:t>
            </a:r>
            <a:r>
              <a:rPr lang="en-US" sz="3600" dirty="0" err="1">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rPr>
              <a:t>সপ্তম</a:t>
            </a:r>
            <a:endParaRPr lang="en-US" sz="3600" dirty="0">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endParaRPr>
          </a:p>
          <a:p>
            <a:pPr algn="ctr">
              <a:lnSpc>
                <a:spcPct val="90000"/>
              </a:lnSpc>
            </a:pPr>
            <a:r>
              <a:rPr lang="bn-BD" sz="3600" dirty="0">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rPr>
              <a:t>অধ্যায়</a:t>
            </a:r>
            <a:r>
              <a:rPr lang="en-US" sz="3600" dirty="0">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rPr>
              <a:t>: </a:t>
            </a:r>
            <a:r>
              <a:rPr lang="en-US" sz="3600" dirty="0" err="1">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rPr>
              <a:t>তৃতীয়</a:t>
            </a:r>
            <a:endParaRPr lang="en-US" sz="3600" dirty="0">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endParaRPr>
          </a:p>
          <a:p>
            <a:pPr algn="ctr">
              <a:lnSpc>
                <a:spcPct val="90000"/>
              </a:lnSpc>
            </a:pPr>
            <a:r>
              <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rPr>
              <a:t> </a:t>
            </a:r>
            <a:r>
              <a:rPr lang="en-US" sz="3600" dirty="0" err="1" smtClean="0">
                <a:ln w="0"/>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সাইবার</a:t>
            </a:r>
            <a:r>
              <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জগতের</a:t>
            </a:r>
            <a:r>
              <a:rPr lang="en-US" sz="3600" dirty="0">
                <a:ln w="0"/>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বেআইনী</a:t>
            </a:r>
            <a:r>
              <a:rPr lang="en-US" sz="3600" dirty="0">
                <a:ln w="0"/>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3600" dirty="0">
                <a:ln w="0"/>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BD" sz="3600" dirty="0">
              <a:ln w="0"/>
              <a:effectLst>
                <a:glow rad="228600">
                  <a:schemeClr val="accent6">
                    <a:satMod val="175000"/>
                    <a:alpha val="40000"/>
                  </a:schemeClr>
                </a:glow>
                <a:outerShdw blurRad="38100" dist="19050" dir="2700000" algn="tl" rotWithShape="0">
                  <a:schemeClr val="dk1">
                    <a:alpha val="40000"/>
                  </a:schemeClr>
                </a:outerShdw>
              </a:effectLst>
              <a:latin typeface="Nikosh" pitchFamily="2" charset="0"/>
              <a:cs typeface="Nikosh" pitchFamily="2" charset="0"/>
            </a:endParaRPr>
          </a:p>
          <a:p>
            <a:pPr marL="440867" indent="-440867" algn="ctr">
              <a:defRPr/>
            </a:pPr>
            <a:r>
              <a:rPr lang="en-US" sz="3600" dirty="0" err="1"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সময়</a:t>
            </a:r>
            <a:r>
              <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৫০ </a:t>
            </a:r>
            <a:r>
              <a:rPr lang="en-US" sz="3600" dirty="0" err="1"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মিনিট</a:t>
            </a:r>
            <a:endPar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a:p>
            <a:pPr marL="440867" indent="-440867" algn="ctr">
              <a:defRPr/>
            </a:pPr>
            <a:r>
              <a:rPr lang="en-US" sz="3600" dirty="0" err="1"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তারিখ</a:t>
            </a:r>
            <a:r>
              <a:rPr lang="en-US" sz="3600" dirty="0" smtClean="0">
                <a:ln w="0"/>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 ১১/০৭/২০২০</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999" y="929149"/>
            <a:ext cx="2316111" cy="2405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865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0">
                                          <p:stCondLst>
                                            <p:cond delay="0"/>
                                          </p:stCondLst>
                                        </p:cTn>
                                        <p:tgtEl>
                                          <p:spTgt spid="7"/>
                                        </p:tgtEl>
                                      </p:cBhvr>
                                    </p:animEffect>
                                    <p:anim calcmode="lin" valueType="num">
                                      <p:cBhvr>
                                        <p:cTn id="8" dur="455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7"/>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7"/>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7"/>
                                        </p:tgtEl>
                                        <p:attrNameLst>
                                          <p:attrName>ppt_y</p:attrName>
                                        </p:attrNameLst>
                                      </p:cBhvr>
                                      <p:tavLst>
                                        <p:tav tm="0" fmla="#ppt_y-sin(pi*$)/81">
                                          <p:val>
                                            <p:fltVal val="0"/>
                                          </p:val>
                                        </p:tav>
                                        <p:tav tm="100000">
                                          <p:val>
                                            <p:fltVal val="1"/>
                                          </p:val>
                                        </p:tav>
                                      </p:tavLst>
                                    </p:anim>
                                    <p:animScale>
                                      <p:cBhvr>
                                        <p:cTn id="13" dur="65">
                                          <p:stCondLst>
                                            <p:cond delay="1625"/>
                                          </p:stCondLst>
                                        </p:cTn>
                                        <p:tgtEl>
                                          <p:spTgt spid="7"/>
                                        </p:tgtEl>
                                      </p:cBhvr>
                                      <p:to x="100000" y="60000"/>
                                    </p:animScale>
                                    <p:animScale>
                                      <p:cBhvr>
                                        <p:cTn id="14" dur="415" decel="50000">
                                          <p:stCondLst>
                                            <p:cond delay="1690"/>
                                          </p:stCondLst>
                                        </p:cTn>
                                        <p:tgtEl>
                                          <p:spTgt spid="7"/>
                                        </p:tgtEl>
                                      </p:cBhvr>
                                      <p:to x="100000" y="100000"/>
                                    </p:animScale>
                                    <p:animScale>
                                      <p:cBhvr>
                                        <p:cTn id="15" dur="65">
                                          <p:stCondLst>
                                            <p:cond delay="3280"/>
                                          </p:stCondLst>
                                        </p:cTn>
                                        <p:tgtEl>
                                          <p:spTgt spid="7"/>
                                        </p:tgtEl>
                                      </p:cBhvr>
                                      <p:to x="100000" y="80000"/>
                                    </p:animScale>
                                    <p:animScale>
                                      <p:cBhvr>
                                        <p:cTn id="16" dur="415" decel="50000">
                                          <p:stCondLst>
                                            <p:cond delay="3345"/>
                                          </p:stCondLst>
                                        </p:cTn>
                                        <p:tgtEl>
                                          <p:spTgt spid="7"/>
                                        </p:tgtEl>
                                      </p:cBhvr>
                                      <p:to x="100000" y="100000"/>
                                    </p:animScale>
                                    <p:animScale>
                                      <p:cBhvr>
                                        <p:cTn id="17" dur="65">
                                          <p:stCondLst>
                                            <p:cond delay="4105"/>
                                          </p:stCondLst>
                                        </p:cTn>
                                        <p:tgtEl>
                                          <p:spTgt spid="7"/>
                                        </p:tgtEl>
                                      </p:cBhvr>
                                      <p:to x="100000" y="90000"/>
                                    </p:animScale>
                                    <p:animScale>
                                      <p:cBhvr>
                                        <p:cTn id="18" dur="415" decel="50000">
                                          <p:stCondLst>
                                            <p:cond delay="4170"/>
                                          </p:stCondLst>
                                        </p:cTn>
                                        <p:tgtEl>
                                          <p:spTgt spid="7"/>
                                        </p:tgtEl>
                                      </p:cBhvr>
                                      <p:to x="100000" y="100000"/>
                                    </p:animScale>
                                    <p:animScale>
                                      <p:cBhvr>
                                        <p:cTn id="19" dur="65">
                                          <p:stCondLst>
                                            <p:cond delay="4520"/>
                                          </p:stCondLst>
                                        </p:cTn>
                                        <p:tgtEl>
                                          <p:spTgt spid="7"/>
                                        </p:tgtEl>
                                      </p:cBhvr>
                                      <p:to x="100000" y="95000"/>
                                    </p:animScale>
                                    <p:animScale>
                                      <p:cBhvr>
                                        <p:cTn id="20" dur="415" decel="50000">
                                          <p:stCondLst>
                                            <p:cond delay="4585"/>
                                          </p:stCondLst>
                                        </p:cTn>
                                        <p:tgtEl>
                                          <p:spTgt spid="7"/>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repeatCount="indefinite" decel="10000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0" fill="hold"/>
                                        <p:tgtEl>
                                          <p:spTgt spid="2"/>
                                        </p:tgtEl>
                                        <p:attrNameLst>
                                          <p:attrName>ppt_w</p:attrName>
                                        </p:attrNameLst>
                                      </p:cBhvr>
                                      <p:tavLst>
                                        <p:tav tm="0">
                                          <p:val>
                                            <p:strVal val="#ppt_w+.3"/>
                                          </p:val>
                                        </p:tav>
                                        <p:tav tm="100000">
                                          <p:val>
                                            <p:strVal val="#ppt_w"/>
                                          </p:val>
                                        </p:tav>
                                      </p:tavLst>
                                    </p:anim>
                                    <p:anim calcmode="lin" valueType="num">
                                      <p:cBhvr>
                                        <p:cTn id="41" dur="5000" fill="hold"/>
                                        <p:tgtEl>
                                          <p:spTgt spid="2"/>
                                        </p:tgtEl>
                                        <p:attrNameLst>
                                          <p:attrName>ppt_h</p:attrName>
                                        </p:attrNameLst>
                                      </p:cBhvr>
                                      <p:tavLst>
                                        <p:tav tm="0">
                                          <p:val>
                                            <p:strVal val="#ppt_h"/>
                                          </p:val>
                                        </p:tav>
                                        <p:tav tm="100000">
                                          <p:val>
                                            <p:strVal val="#ppt_h"/>
                                          </p:val>
                                        </p:tav>
                                      </p:tavLst>
                                    </p:anim>
                                    <p:animEffect transition="in" filter="fade">
                                      <p:cBhvr>
                                        <p:cTn id="4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Rectangle 2"/>
          <p:cNvSpPr txBox="1">
            <a:spLocks noChangeArrowheads="1"/>
          </p:cNvSpPr>
          <p:nvPr/>
        </p:nvSpPr>
        <p:spPr>
          <a:xfrm>
            <a:off x="2735725" y="533400"/>
            <a:ext cx="6132503" cy="9157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7564" tIns="58782" rIns="117564" bIns="58782" numCol="1" rtlCol="0" anchor="ctr" anchorCtr="0" compatLnSpc="1">
            <a:prstTxWarp prst="textNoShape">
              <a:avLst/>
            </a:prstTxWarp>
            <a:norm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ইন্টারনেটে</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অনৈতিক</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কাজ</a:t>
            </a:r>
            <a:endParaRPr lang="en-US" sz="5100" dirty="0">
              <a:ln w="0"/>
              <a:effectLst>
                <a:outerShdw blurRad="38100" dist="19050" dir="2700000" algn="tl" rotWithShape="0">
                  <a:schemeClr val="dk1">
                    <a:alpha val="40000"/>
                  </a:schemeClr>
                </a:outerShdw>
              </a:effectLst>
              <a:latin typeface="Nikosh" pitchFamily="2" charset="0"/>
              <a:cs typeface="Nikosh" pitchFamily="2" charset="0"/>
            </a:endParaRPr>
          </a:p>
        </p:txBody>
      </p:sp>
      <p:sp>
        <p:nvSpPr>
          <p:cNvPr id="12" name="Rectangle 11"/>
          <p:cNvSpPr/>
          <p:nvPr/>
        </p:nvSpPr>
        <p:spPr>
          <a:xfrm>
            <a:off x="1876345" y="6264354"/>
            <a:ext cx="8228634" cy="954107"/>
          </a:xfrm>
          <a:prstGeom prst="rect">
            <a:avLst/>
          </a:prstGeom>
        </p:spPr>
        <p:txBody>
          <a:bodyPr wrap="square">
            <a:spAutoFit/>
          </a:bodyPr>
          <a:lstStyle/>
          <a:p>
            <a:pPr algn="ctr"/>
            <a:r>
              <a:rPr lang="as-IN" sz="2800" dirty="0" smtClean="0">
                <a:solidFill>
                  <a:srgbClr val="002060"/>
                </a:solidFill>
                <a:latin typeface="NikoshBAN" pitchFamily="2" charset="0"/>
                <a:cs typeface="NikoshBAN" pitchFamily="2" charset="0"/>
              </a:rPr>
              <a:t>আজকাল দেশ ও পৃথিবীর প্রায় সব গুরুত্বপূর্ণ পত্রিকাই ইন্টারনেটে থাকে। অনেক জায়গায় পাঠকরা সরাসরি মন্তব্য লিখতে পারে।</a:t>
            </a:r>
            <a:endParaRPr lang="en-US" sz="2800" dirty="0">
              <a:solidFill>
                <a:srgbClr val="002060"/>
              </a:solidFill>
              <a:latin typeface="NikoshBAN" pitchFamily="2" charset="0"/>
              <a:cs typeface="NikoshBAN" pitchFamily="2" charset="0"/>
            </a:endParaRPr>
          </a:p>
        </p:txBody>
      </p:sp>
      <p:sp>
        <p:nvSpPr>
          <p:cNvPr id="2" name="Rectangle 1"/>
          <p:cNvSpPr/>
          <p:nvPr/>
        </p:nvSpPr>
        <p:spPr>
          <a:xfrm>
            <a:off x="808579" y="1513120"/>
            <a:ext cx="11136678" cy="1815882"/>
          </a:xfrm>
          <a:prstGeom prst="rect">
            <a:avLst/>
          </a:prstGeom>
        </p:spPr>
        <p:txBody>
          <a:bodyPr wrap="square">
            <a:spAutoFit/>
          </a:bodyPr>
          <a:lstStyle/>
          <a:p>
            <a:r>
              <a:rPr lang="as-IN" sz="2800" dirty="0">
                <a:solidFill>
                  <a:srgbClr val="000000"/>
                </a:solidFill>
                <a:latin typeface="NikoshBAN" panose="02000000000000000000" pitchFamily="2" charset="0"/>
                <a:cs typeface="NikoshBAN" panose="02000000000000000000" pitchFamily="2" charset="0"/>
              </a:rPr>
              <a:t>সম্প্রতি গুগলের যে ট্রেন্ড, রিসার্চ, তাতে দেখা গেছে, ৯০ শতাংশ মানুষ নিউজ দেখার জন্য ইন্টারনেটে প্রবেশ করেন। দিনে তাতে একাধিকবার মানুষ প্রবেশ করেন। এটার মধ্য দিয়ে অনলাইন পত্রিকা একটি জ্ঞানভিত্তিক সমাজ গঠনে বিরাট অবদান রাখছে। ডিজিটাল বাংলাদেশ বিনির্মাণে শেখ হাসিনার ভিশন (২০২১) পূরণে অনলাইন নিউজ পোর্টালগুলো গুরুত্বপূর্ণ ভূমিকা পালন করছে।</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79" y="3533358"/>
            <a:ext cx="4866507" cy="2585853"/>
          </a:xfrm>
          <a:prstGeom prst="rect">
            <a:avLst/>
          </a:prstGeom>
          <a:ln>
            <a:noFill/>
          </a:ln>
          <a:effectLst>
            <a:softEdge rad="11250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894" y="3555317"/>
            <a:ext cx="4797619" cy="2570942"/>
          </a:xfrm>
          <a:prstGeom prst="rect">
            <a:avLst/>
          </a:prstGeom>
          <a:ln>
            <a:noFill/>
          </a:ln>
          <a:effectLst>
            <a:softEdge rad="112500"/>
          </a:effectLst>
        </p:spPr>
      </p:pic>
    </p:spTree>
    <p:extLst>
      <p:ext uri="{BB962C8B-B14F-4D97-AF65-F5344CB8AC3E}">
        <p14:creationId xmlns:p14="http://schemas.microsoft.com/office/powerpoint/2010/main" val="40797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Rectangle 2"/>
          <p:cNvSpPr txBox="1">
            <a:spLocks noChangeArrowheads="1"/>
          </p:cNvSpPr>
          <p:nvPr/>
        </p:nvSpPr>
        <p:spPr>
          <a:xfrm>
            <a:off x="2184183" y="690335"/>
            <a:ext cx="7511361" cy="9157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7564" tIns="58782" rIns="117564" bIns="58782" numCol="1" rtlCol="0" anchor="ctr" anchorCtr="0" compatLnSpc="1">
            <a:prstTxWarp prst="textNoShape">
              <a:avLst/>
            </a:prstTxWarp>
            <a:norm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pPr marL="685800" indent="-685800">
              <a:buFont typeface="Wingdings" panose="05000000000000000000" pitchFamily="2" charset="2"/>
              <a:buChar char="q"/>
            </a:pP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সাইবার</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জগতে</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বেআইনী</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কাজ</a:t>
            </a:r>
            <a:endParaRPr lang="en-US" sz="5100" dirty="0">
              <a:ln w="0"/>
              <a:effectLst>
                <a:outerShdw blurRad="38100" dist="19050" dir="2700000" algn="tl" rotWithShape="0">
                  <a:schemeClr val="dk1">
                    <a:alpha val="40000"/>
                  </a:schemeClr>
                </a:outerShdw>
              </a:effectLst>
              <a:latin typeface="Nikosh" pitchFamily="2" charset="0"/>
              <a:cs typeface="Nikosh" pitchFamily="2" charset="0"/>
            </a:endParaRPr>
          </a:p>
        </p:txBody>
      </p:sp>
      <p:sp>
        <p:nvSpPr>
          <p:cNvPr id="11" name="Rounded Rectangle 10"/>
          <p:cNvSpPr/>
          <p:nvPr/>
        </p:nvSpPr>
        <p:spPr>
          <a:xfrm>
            <a:off x="898875" y="5274853"/>
            <a:ext cx="10988040" cy="1640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4100" dirty="0" err="1" smtClean="0">
                <a:solidFill>
                  <a:srgbClr val="002060"/>
                </a:solidFill>
                <a:latin typeface="NikoshBAN" pitchFamily="2" charset="0"/>
                <a:cs typeface="NikoshBAN" pitchFamily="2" charset="0"/>
              </a:rPr>
              <a:t>আমরা</a:t>
            </a:r>
            <a:r>
              <a:rPr lang="en-US" sz="4100" dirty="0" smtClean="0">
                <a:solidFill>
                  <a:srgbClr val="002060"/>
                </a:solidFill>
                <a:latin typeface="NikoshBAN" pitchFamily="2" charset="0"/>
                <a:cs typeface="NikoshBAN" pitchFamily="2" charset="0"/>
              </a:rPr>
              <a:t> </a:t>
            </a:r>
            <a:r>
              <a:rPr lang="en-US" sz="4100" dirty="0" err="1" smtClean="0">
                <a:solidFill>
                  <a:srgbClr val="002060"/>
                </a:solidFill>
                <a:latin typeface="NikoshBAN" pitchFamily="2" charset="0"/>
                <a:cs typeface="NikoshBAN" pitchFamily="2" charset="0"/>
              </a:rPr>
              <a:t>মনে</a:t>
            </a:r>
            <a:r>
              <a:rPr lang="en-US" sz="4100" dirty="0" smtClean="0">
                <a:solidFill>
                  <a:srgbClr val="002060"/>
                </a:solidFill>
                <a:latin typeface="NikoshBAN" pitchFamily="2" charset="0"/>
                <a:cs typeface="NikoshBAN" pitchFamily="2" charset="0"/>
              </a:rPr>
              <a:t> </a:t>
            </a:r>
            <a:r>
              <a:rPr lang="en-US" sz="4100" dirty="0" err="1" smtClean="0">
                <a:solidFill>
                  <a:srgbClr val="002060"/>
                </a:solidFill>
                <a:latin typeface="NikoshBAN" pitchFamily="2" charset="0"/>
                <a:cs typeface="NikoshBAN" pitchFamily="2" charset="0"/>
              </a:rPr>
              <a:t>রাখবো</a:t>
            </a:r>
            <a:r>
              <a:rPr lang="en-US" sz="4100" dirty="0" smtClean="0">
                <a:solidFill>
                  <a:srgbClr val="002060"/>
                </a:solidFill>
                <a:latin typeface="NikoshBAN" pitchFamily="2" charset="0"/>
                <a:cs typeface="NikoshBAN" pitchFamily="2" charset="0"/>
              </a:rPr>
              <a:t>, </a:t>
            </a:r>
          </a:p>
          <a:p>
            <a:pPr algn="ctr"/>
            <a:r>
              <a:rPr lang="as-IN" sz="4100" dirty="0" smtClean="0">
                <a:solidFill>
                  <a:srgbClr val="002060"/>
                </a:solidFill>
                <a:latin typeface="NikoshBAN" pitchFamily="2" charset="0"/>
                <a:cs typeface="NikoshBAN" pitchFamily="2" charset="0"/>
              </a:rPr>
              <a:t>ওয়েবসাইট হ্যাকিং করা শুধু যে অনৈতিক কাজ তা নয়, সেটা একই সাথে বেআইনী কাজ।</a:t>
            </a:r>
            <a:endParaRPr lang="en-US" sz="4100" dirty="0">
              <a:solidFill>
                <a:srgbClr val="00206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772" y="1751253"/>
            <a:ext cx="5287736" cy="2961132"/>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49" y="1751253"/>
            <a:ext cx="5503579" cy="3082004"/>
          </a:xfrm>
          <a:prstGeom prst="rect">
            <a:avLst/>
          </a:prstGeom>
          <a:ln>
            <a:noFill/>
          </a:ln>
          <a:effectLst>
            <a:softEdge rad="112500"/>
          </a:effectLst>
        </p:spPr>
      </p:pic>
    </p:spTree>
    <p:extLst>
      <p:ext uri="{BB962C8B-B14F-4D97-AF65-F5344CB8AC3E}">
        <p14:creationId xmlns:p14="http://schemas.microsoft.com/office/powerpoint/2010/main" val="3106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9" name="Rectangle 8"/>
          <p:cNvSpPr/>
          <p:nvPr/>
        </p:nvSpPr>
        <p:spPr>
          <a:xfrm>
            <a:off x="8856370" y="4176671"/>
            <a:ext cx="2487966" cy="523220"/>
          </a:xfrm>
          <a:prstGeom prst="rect">
            <a:avLst/>
          </a:prstGeom>
        </p:spPr>
        <p:txBody>
          <a:bodyPr wrap="square">
            <a:spAutoFit/>
          </a:bodyPr>
          <a:lstStyle/>
          <a:p>
            <a:pPr algn="ctr"/>
            <a:endParaRPr lang="en-US" sz="2800" dirty="0">
              <a:solidFill>
                <a:srgbClr val="002060"/>
              </a:solidFill>
              <a:latin typeface="NikoshBAN" pitchFamily="2" charset="0"/>
              <a:cs typeface="NikoshBAN" pitchFamily="2" charset="0"/>
            </a:endParaRPr>
          </a:p>
        </p:txBody>
      </p:sp>
      <p:sp>
        <p:nvSpPr>
          <p:cNvPr id="13" name="Rectangle 12"/>
          <p:cNvSpPr/>
          <p:nvPr/>
        </p:nvSpPr>
        <p:spPr>
          <a:xfrm>
            <a:off x="1077059" y="1586022"/>
            <a:ext cx="7024913" cy="5262979"/>
          </a:xfrm>
          <a:prstGeom prst="rect">
            <a:avLst/>
          </a:prstGeom>
        </p:spPr>
        <p:txBody>
          <a:bodyPr wrap="square">
            <a:spAutoFit/>
          </a:bodyPr>
          <a:lstStyle/>
          <a:p>
            <a:pPr algn="just"/>
            <a:r>
              <a:rPr lang="en-US" sz="2800" b="1" u="sng" dirty="0" err="1">
                <a:solidFill>
                  <a:srgbClr val="800000"/>
                </a:solidFill>
                <a:latin typeface="NikoshBAN" panose="02000000000000000000" pitchFamily="2" charset="0"/>
                <a:ea typeface="Times New Roman" panose="02020603050405020304" pitchFamily="18" charset="0"/>
                <a:cs typeface="NikoshBAN" panose="02000000000000000000" pitchFamily="2" charset="0"/>
              </a:rPr>
              <a:t>দূষিত</a:t>
            </a:r>
            <a:r>
              <a:rPr lang="en-US" sz="2800" b="1" u="sng" dirty="0">
                <a:solidFill>
                  <a:srgbClr val="800000"/>
                </a:solidFill>
                <a:latin typeface="NikoshBAN" panose="02000000000000000000" pitchFamily="2" charset="0"/>
                <a:ea typeface="Times New Roman" panose="02020603050405020304" pitchFamily="18" charset="0"/>
                <a:cs typeface="NikoshBAN" panose="02000000000000000000" pitchFamily="2" charset="0"/>
              </a:rPr>
              <a:t> </a:t>
            </a:r>
            <a:r>
              <a:rPr lang="en-US" sz="2800" b="1" u="sng" dirty="0" err="1">
                <a:solidFill>
                  <a:srgbClr val="800000"/>
                </a:solidFill>
                <a:latin typeface="NikoshBAN" panose="02000000000000000000" pitchFamily="2" charset="0"/>
                <a:ea typeface="Times New Roman" panose="02020603050405020304" pitchFamily="18" charset="0"/>
                <a:cs typeface="NikoshBAN" panose="02000000000000000000" pitchFamily="2" charset="0"/>
              </a:rPr>
              <a:t>সফটওয়্যার</a:t>
            </a:r>
            <a:r>
              <a:rPr lang="en-US" sz="2800" b="1" u="sng" dirty="0">
                <a:solidFill>
                  <a:srgbClr val="800000"/>
                </a:solidFill>
                <a:latin typeface="NikoshBAN" panose="02000000000000000000" pitchFamily="2" charset="0"/>
                <a:ea typeface="Times New Roman" panose="02020603050405020304" pitchFamily="18" charset="0"/>
                <a:cs typeface="NikoshBAN" panose="02000000000000000000" pitchFamily="2" charset="0"/>
              </a:rPr>
              <a:t> </a:t>
            </a:r>
            <a:r>
              <a:rPr lang="en-US" sz="2800" b="1" u="sng" dirty="0" err="1">
                <a:solidFill>
                  <a:srgbClr val="800000"/>
                </a:solidFill>
                <a:latin typeface="NikoshBAN" panose="02000000000000000000" pitchFamily="2" charset="0"/>
                <a:ea typeface="Times New Roman" panose="02020603050405020304" pitchFamily="18" charset="0"/>
                <a:cs typeface="NikoshBAN" panose="02000000000000000000" pitchFamily="2" charset="0"/>
              </a:rPr>
              <a:t>বা</a:t>
            </a:r>
            <a:r>
              <a:rPr lang="en-US" sz="2800" b="1" u="sng" dirty="0">
                <a:solidFill>
                  <a:srgbClr val="800000"/>
                </a:solidFill>
                <a:latin typeface="NikoshBAN" panose="02000000000000000000" pitchFamily="2" charset="0"/>
                <a:ea typeface="Times New Roman" panose="02020603050405020304" pitchFamily="18" charset="0"/>
                <a:cs typeface="NikoshBAN" panose="02000000000000000000" pitchFamily="2" charset="0"/>
              </a:rPr>
              <a:t> </a:t>
            </a:r>
            <a:r>
              <a:rPr lang="en-US" sz="2800" b="1" u="sng" dirty="0" err="1">
                <a:solidFill>
                  <a:srgbClr val="800000"/>
                </a:solidFill>
                <a:latin typeface="NikoshBAN" panose="02000000000000000000" pitchFamily="2" charset="0"/>
                <a:ea typeface="Times New Roman" panose="02020603050405020304" pitchFamily="18" charset="0"/>
                <a:cs typeface="NikoshBAN" panose="02000000000000000000" pitchFamily="2" charset="0"/>
              </a:rPr>
              <a:t>কম্পিউটার</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gn="just"/>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অনেক</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সময়</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আপনার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ফোন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ট্যাব</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কম্পিউটার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এমনকি</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ক্রোম</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ফায়ারফক্সের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মতো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ব্রাউজিং</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সফটওয়্যার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বিশেষ</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কোড</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দ্বারা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আক্রমণের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শিকার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হতে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পারে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যদি</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আপনার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একাউন্ট</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থেকে</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নিজে</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নিজেই</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অন্যদের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কাছে</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বার্তা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যেতে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থাকে</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একাউন্ট</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ব্যবহারের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ভুল</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ইতিহাস</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দেখায়</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অথবা</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অ্যাকটিভিটি</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লগে</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এমন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সব</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পোস্ট</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দেখতে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পান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যা</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আপনি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মনে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করতে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পারছেন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তখন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আপনার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সতর্ক</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হওয়া</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উচিত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gn="just"/>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কম্পিউটার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মোবাইল</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খুব</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আস্তে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কাজ</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করছে</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এমন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সফটওয়্যার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দেখতে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পাচ্ছেন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যা</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আপনি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ইন্সটল</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করেননি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আপনার</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সার্চ</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ইঞ্জিন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পাল্টে</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গেছে</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কিন্তু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আপনি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করেননি,তখনো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বুঝতে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হবে</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হয়তো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আপনি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আক্রান্ত</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হয়েছেন</a:t>
            </a:r>
            <a:r>
              <a:rPr lang="en-US" sz="28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effectLst/>
              <a:latin typeface="NikoshBAN" panose="02000000000000000000" pitchFamily="2" charset="0"/>
              <a:ea typeface="Calibri" panose="020F0502020204030204" pitchFamily="34" charset="0"/>
              <a:cs typeface="NikoshBAN" panose="02000000000000000000" pitchFamily="2" charset="0"/>
            </a:endParaRPr>
          </a:p>
        </p:txBody>
      </p:sp>
      <p:sp>
        <p:nvSpPr>
          <p:cNvPr id="14" name="Rectangle 2"/>
          <p:cNvSpPr txBox="1">
            <a:spLocks noChangeArrowheads="1"/>
          </p:cNvSpPr>
          <p:nvPr/>
        </p:nvSpPr>
        <p:spPr>
          <a:xfrm>
            <a:off x="2271269" y="626063"/>
            <a:ext cx="7511361" cy="9157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7564" tIns="58782" rIns="117564" bIns="58782" numCol="1" rtlCol="0" anchor="ctr" anchorCtr="0" compatLnSpc="1">
            <a:prstTxWarp prst="textNoShape">
              <a:avLst/>
            </a:prstTxWarp>
            <a:norm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pPr marL="685800" indent="-685800">
              <a:buFont typeface="Wingdings" panose="05000000000000000000" pitchFamily="2" charset="2"/>
              <a:buChar char="q"/>
            </a:pP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সাইবার</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জগতে</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বেআইনী</a:t>
            </a:r>
            <a:r>
              <a:rPr lang="en-US" sz="5100" dirty="0" smtClean="0">
                <a:ln w="0"/>
                <a:effectLst>
                  <a:outerShdw blurRad="38100" dist="19050" dir="2700000" algn="tl" rotWithShape="0">
                    <a:schemeClr val="dk1">
                      <a:alpha val="40000"/>
                    </a:schemeClr>
                  </a:outerShdw>
                </a:effectLst>
                <a:latin typeface="Nikosh" pitchFamily="2" charset="0"/>
                <a:cs typeface="Nikosh" pitchFamily="2" charset="0"/>
              </a:rPr>
              <a:t> </a:t>
            </a:r>
            <a:r>
              <a:rPr lang="en-US" sz="5100" dirty="0" err="1" smtClean="0">
                <a:ln w="0"/>
                <a:effectLst>
                  <a:outerShdw blurRad="38100" dist="19050" dir="2700000" algn="tl" rotWithShape="0">
                    <a:schemeClr val="dk1">
                      <a:alpha val="40000"/>
                    </a:schemeClr>
                  </a:outerShdw>
                </a:effectLst>
                <a:latin typeface="Nikosh" pitchFamily="2" charset="0"/>
                <a:cs typeface="Nikosh" pitchFamily="2" charset="0"/>
              </a:rPr>
              <a:t>কাজ</a:t>
            </a:r>
            <a:endParaRPr lang="en-US" sz="5100" dirty="0">
              <a:ln w="0"/>
              <a:effectLst>
                <a:outerShdw blurRad="38100" dist="19050" dir="2700000" algn="tl" rotWithShape="0">
                  <a:schemeClr val="dk1">
                    <a:alpha val="40000"/>
                  </a:schemeClr>
                </a:outerShdw>
              </a:effectLst>
              <a:latin typeface="Nikosh" pitchFamily="2" charset="0"/>
              <a:cs typeface="Nikosh" pitchFamily="2" charset="0"/>
            </a:endParaRPr>
          </a:p>
        </p:txBody>
      </p:sp>
      <p:sp>
        <p:nvSpPr>
          <p:cNvPr id="2" name="Rectangle 1"/>
          <p:cNvSpPr/>
          <p:nvPr/>
        </p:nvSpPr>
        <p:spPr>
          <a:xfrm>
            <a:off x="8922853" y="4473192"/>
            <a:ext cx="2236524" cy="2677656"/>
          </a:xfrm>
          <a:prstGeom prst="rect">
            <a:avLst/>
          </a:prstGeom>
        </p:spPr>
        <p:txBody>
          <a:bodyPr wrap="square">
            <a:spAutoFit/>
          </a:bodyPr>
          <a:lstStyle/>
          <a:p>
            <a:pPr algn="ct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মেলিসা ভাইরাস তৈরি করার অপরাধে ডেভিড স্মিথ নামে এই মানুষটির দশ বছর জেল হয়েছিল।</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5" name="Picture 14"/>
          <p:cNvPicPr/>
          <p:nvPr/>
        </p:nvPicPr>
        <p:blipFill>
          <a:blip r:embed="rId2"/>
          <a:srcRect l="52565" t="18644" r="20880" b="61370"/>
          <a:stretch>
            <a:fillRect/>
          </a:stretch>
        </p:blipFill>
        <p:spPr bwMode="auto">
          <a:xfrm>
            <a:off x="8884392" y="1838360"/>
            <a:ext cx="2085022" cy="2379151"/>
          </a:xfrm>
          <a:prstGeom prst="rect">
            <a:avLst/>
          </a:prstGeom>
          <a:ln>
            <a:noFill/>
          </a:ln>
          <a:effectLst>
            <a:softEdge rad="112500"/>
          </a:effectLst>
        </p:spPr>
      </p:pic>
    </p:spTree>
    <p:extLst>
      <p:ext uri="{BB962C8B-B14F-4D97-AF65-F5344CB8AC3E}">
        <p14:creationId xmlns:p14="http://schemas.microsoft.com/office/powerpoint/2010/main" val="33113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repeatCount="indefinite"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000" fill="hold"/>
                                        <p:tgtEl>
                                          <p:spTgt spid="15"/>
                                        </p:tgtEl>
                                        <p:attrNameLst>
                                          <p:attrName>ppt_w</p:attrName>
                                        </p:attrNameLst>
                                      </p:cBhvr>
                                      <p:tavLst>
                                        <p:tav tm="0">
                                          <p:val>
                                            <p:fltVal val="0"/>
                                          </p:val>
                                        </p:tav>
                                        <p:tav tm="100000">
                                          <p:val>
                                            <p:strVal val="#ppt_w"/>
                                          </p:val>
                                        </p:tav>
                                      </p:tavLst>
                                    </p:anim>
                                    <p:anim calcmode="lin" valueType="num">
                                      <p:cBhvr>
                                        <p:cTn id="26" dur="3000" fill="hold"/>
                                        <p:tgtEl>
                                          <p:spTgt spid="15"/>
                                        </p:tgtEl>
                                        <p:attrNameLst>
                                          <p:attrName>ppt_h</p:attrName>
                                        </p:attrNameLst>
                                      </p:cBhvr>
                                      <p:tavLst>
                                        <p:tav tm="0">
                                          <p:val>
                                            <p:fltVal val="0"/>
                                          </p:val>
                                        </p:tav>
                                        <p:tav tm="100000">
                                          <p:val>
                                            <p:strVal val="#ppt_h"/>
                                          </p:val>
                                        </p:tav>
                                      </p:tavLst>
                                    </p:anim>
                                    <p:anim calcmode="lin" valueType="num">
                                      <p:cBhvr>
                                        <p:cTn id="27" dur="3000" fill="hold"/>
                                        <p:tgtEl>
                                          <p:spTgt spid="15"/>
                                        </p:tgtEl>
                                        <p:attrNameLst>
                                          <p:attrName>style.rotation</p:attrName>
                                        </p:attrNameLst>
                                      </p:cBhvr>
                                      <p:tavLst>
                                        <p:tav tm="0">
                                          <p:val>
                                            <p:fltVal val="90"/>
                                          </p:val>
                                        </p:tav>
                                        <p:tav tm="100000">
                                          <p:val>
                                            <p:fltVal val="0"/>
                                          </p:val>
                                        </p:tav>
                                      </p:tavLst>
                                    </p:anim>
                                    <p:animEffect transition="in" filter="fade">
                                      <p:cBhvr>
                                        <p:cTn id="28" dur="3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grpId="0" nodeType="clickEffect">
                                  <p:stCondLst>
                                    <p:cond delay="0"/>
                                  </p:stCondLst>
                                  <p:iterate type="wd">
                                    <p:tmPct val="10000"/>
                                  </p:iterate>
                                  <p:childTnLst>
                                    <p:set>
                                      <p:cBhvr>
                                        <p:cTn id="32" dur="1" fill="hold">
                                          <p:stCondLst>
                                            <p:cond delay="0"/>
                                          </p:stCondLst>
                                        </p:cTn>
                                        <p:tgtEl>
                                          <p:spTgt spid="13"/>
                                        </p:tgtEl>
                                        <p:attrNameLst>
                                          <p:attrName>style.visibility</p:attrName>
                                        </p:attrNameLst>
                                      </p:cBhvr>
                                      <p:to>
                                        <p:strVal val="visible"/>
                                      </p:to>
                                    </p:set>
                                    <p:animEffect transition="in" filter="circle(out)">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iterate type="wd">
                                    <p:tmPct val="10000"/>
                                  </p:iterate>
                                  <p:childTnLst>
                                    <p:set>
                                      <p:cBhvr>
                                        <p:cTn id="37" dur="1" fill="hold">
                                          <p:stCondLst>
                                            <p:cond delay="0"/>
                                          </p:stCondLst>
                                        </p:cTn>
                                        <p:tgtEl>
                                          <p:spTgt spid="2"/>
                                        </p:tgtEl>
                                        <p:attrNameLst>
                                          <p:attrName>style.visibility</p:attrName>
                                        </p:attrNameLst>
                                      </p:cBhvr>
                                      <p:to>
                                        <p:strVal val="visible"/>
                                      </p:to>
                                    </p:set>
                                    <p:animEffect transition="in" filter="fade">
                                      <p:cBhvr>
                                        <p:cTn id="38" dur="2000"/>
                                        <p:tgtEl>
                                          <p:spTgt spid="2"/>
                                        </p:tgtEl>
                                      </p:cBhvr>
                                    </p:animEffect>
                                    <p:anim calcmode="lin" valueType="num">
                                      <p:cBhvr>
                                        <p:cTn id="39" dur="2000" fill="hold"/>
                                        <p:tgtEl>
                                          <p:spTgt spid="2"/>
                                        </p:tgtEl>
                                        <p:attrNameLst>
                                          <p:attrName>ppt_x</p:attrName>
                                        </p:attrNameLst>
                                      </p:cBhvr>
                                      <p:tavLst>
                                        <p:tav tm="0">
                                          <p:val>
                                            <p:strVal val="#ppt_x"/>
                                          </p:val>
                                        </p:tav>
                                        <p:tav tm="100000">
                                          <p:val>
                                            <p:strVal val="#ppt_x"/>
                                          </p:val>
                                        </p:tav>
                                      </p:tavLst>
                                    </p:anim>
                                    <p:anim calcmode="lin" valueType="num">
                                      <p:cBhvr>
                                        <p:cTn id="40"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7" name="Content Placeholder 2"/>
          <p:cNvSpPr txBox="1">
            <a:spLocks/>
          </p:cNvSpPr>
          <p:nvPr/>
        </p:nvSpPr>
        <p:spPr>
          <a:xfrm>
            <a:off x="1223606" y="4967421"/>
            <a:ext cx="9041272" cy="1934825"/>
          </a:xfrm>
          <a:prstGeom prst="rect">
            <a:avLst/>
          </a:prstGeom>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pPr marL="742950" indent="-742950" algn="l">
              <a:buFont typeface="+mj-lt"/>
              <a:buAutoNum type="arabicPeriod"/>
            </a:pPr>
            <a:r>
              <a:rPr lang="en-US" sz="4000" dirty="0" err="1" smtClean="0">
                <a:latin typeface="NikoshBAN" panose="02000000000000000000" pitchFamily="2" charset="0"/>
                <a:cs typeface="NikoshBAN" panose="02000000000000000000" pitchFamily="2" charset="0"/>
              </a:rPr>
              <a:t>হ্যাকিং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p>
          <a:p>
            <a:pPr marL="742950" indent="-742950" algn="l">
              <a:buFont typeface="+mj-lt"/>
              <a:buAutoNum type="arabicPeriod"/>
            </a:pPr>
            <a:r>
              <a:rPr lang="en-US" sz="4000" dirty="0" err="1" smtClean="0">
                <a:latin typeface="NikoshBAN" panose="02000000000000000000" pitchFamily="2" charset="0"/>
                <a:cs typeface="NikoshBAN" panose="02000000000000000000" pitchFamily="2" charset="0"/>
              </a:rPr>
              <a:t>ইন্টারনেটের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অনৈতিক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রয়েছে</a:t>
            </a:r>
            <a:r>
              <a:rPr lang="en-US" sz="4000" dirty="0" smtClean="0">
                <a:latin typeface="NikoshBAN" panose="02000000000000000000" pitchFamily="2" charset="0"/>
                <a:cs typeface="NikoshBAN" panose="02000000000000000000" pitchFamily="2" charset="0"/>
              </a:rPr>
              <a:t>?</a:t>
            </a:r>
          </a:p>
          <a:p>
            <a:pPr marL="742950" indent="-742950" algn="l">
              <a:buFont typeface="+mj-lt"/>
              <a:buAutoNum type="arabicPeriod"/>
            </a:pPr>
            <a:r>
              <a:rPr lang="en-US" sz="4000" dirty="0" err="1" smtClean="0">
                <a:latin typeface="NikoshBAN" panose="02000000000000000000" pitchFamily="2" charset="0"/>
                <a:cs typeface="NikoshBAN" panose="02000000000000000000" pitchFamily="2" charset="0"/>
              </a:rPr>
              <a:t>সাইবার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জগতের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বেআইনী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কীভাবে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p>
        </p:txBody>
      </p:sp>
      <p:sp>
        <p:nvSpPr>
          <p:cNvPr id="8" name="TextBox 1" descr="Purple mesh"/>
          <p:cNvSpPr>
            <a:spLocks noChangeArrowheads="1"/>
          </p:cNvSpPr>
          <p:nvPr/>
        </p:nvSpPr>
        <p:spPr bwMode="auto">
          <a:xfrm>
            <a:off x="4684713" y="607056"/>
            <a:ext cx="2287058" cy="689727"/>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600" dirty="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মুল্যায়ন</a:t>
            </a:r>
            <a:endParaRPr lang="en-US" sz="4600" dirty="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0666"/>
          <a:stretch/>
        </p:blipFill>
        <p:spPr>
          <a:xfrm>
            <a:off x="3682878" y="1574297"/>
            <a:ext cx="4290727" cy="304434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625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7" name="Content Placeholder 2"/>
          <p:cNvSpPr txBox="1">
            <a:spLocks/>
          </p:cNvSpPr>
          <p:nvPr/>
        </p:nvSpPr>
        <p:spPr>
          <a:xfrm>
            <a:off x="1041728" y="5367102"/>
            <a:ext cx="10285033" cy="1402408"/>
          </a:xfrm>
          <a:prstGeom prst="rect">
            <a:avLst/>
          </a:prstGeom>
        </p:spPr>
        <p:txBody>
          <a:bodyPr vert="horz" lIns="91440" tIns="45720" rIns="91440" bIns="45720" rtlCol="0">
            <a:prstTxWarp prst="textPlain">
              <a:avLst/>
            </a:prstTxWarp>
            <a:norm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pPr marL="742950" indent="-742950" algn="l">
              <a:buFont typeface="+mj-lt"/>
              <a:buAutoNum type="arabicPeriod"/>
            </a:pP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তুমি</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কীভাবে</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অনৈতিক</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কাজ</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থেকে</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নিজেকে</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p>
          <a:p>
            <a:pPr algn="l"/>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বিরত</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রাখতে</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পারবে</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বর্ণনা</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কর</a:t>
            </a:r>
            <a:r>
              <a:rPr lang="en-US" sz="4000" dirty="0" smtClean="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rPr>
              <a:t>।</a:t>
            </a:r>
            <a:endParaRPr lang="en-US" sz="4000" dirty="0">
              <a:solidFill>
                <a:srgbClr val="00206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8" name="TextBox 1"/>
          <p:cNvSpPr>
            <a:spLocks noChangeArrowheads="1"/>
          </p:cNvSpPr>
          <p:nvPr/>
        </p:nvSpPr>
        <p:spPr bwMode="auto">
          <a:xfrm>
            <a:off x="4234543" y="682171"/>
            <a:ext cx="3398519" cy="592715"/>
          </a:xfrm>
          <a:prstGeom prst="roundRect">
            <a:avLst>
              <a:gd name="adj" fmla="val 16667"/>
            </a:avLst>
          </a:prstGeom>
          <a:noFill/>
          <a:ln w="57150" algn="ctr">
            <a:noFill/>
            <a:round/>
            <a:headEnd/>
            <a:tailEnd/>
          </a:ln>
          <a:effectLst>
            <a:glow rad="228600">
              <a:schemeClr val="accent4">
                <a:satMod val="175000"/>
                <a:alpha val="40000"/>
              </a:schemeClr>
            </a:glow>
          </a:effectLst>
        </p:spPr>
        <p:txBody>
          <a:bodyPr wrap="square" lIns="117554" tIns="58776" rIns="117554" bIns="58776">
            <a:prstTxWarp prst="textPlain">
              <a:avLst/>
            </a:prstTxWarp>
            <a:spAutoFit/>
          </a:bodyPr>
          <a:lstStyle/>
          <a:p>
            <a:pPr algn="ctr">
              <a:defRPr/>
            </a:pPr>
            <a:r>
              <a:rPr lang="bn-BD" sz="5100"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2" descr="E:\New Accounting -9\indexBari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3512457" y="1590754"/>
            <a:ext cx="4755118" cy="328604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965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Round Single Corner Rectangle 4"/>
          <p:cNvSpPr/>
          <p:nvPr/>
        </p:nvSpPr>
        <p:spPr>
          <a:xfrm>
            <a:off x="1595526" y="6168806"/>
            <a:ext cx="9402992" cy="1100544"/>
          </a:xfrm>
          <a:prstGeom prst="flowChartAlternateProcess">
            <a:avLst/>
          </a:prstGeom>
          <a:noFill/>
          <a:ln w="38100">
            <a:noFill/>
          </a:ln>
          <a:effectLst>
            <a:glow rad="228600">
              <a:schemeClr val="accent4">
                <a:satMod val="175000"/>
                <a:alpha val="40000"/>
              </a:schemeClr>
            </a:glow>
          </a:effectLst>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36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ক্লাসের</a:t>
            </a:r>
            <a:r>
              <a:rPr lang="en-US" sz="36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সবাইকে</a:t>
            </a:r>
            <a:r>
              <a:rPr lang="en-US" sz="36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ধন্যবাদ</a:t>
            </a:r>
            <a:r>
              <a:rPr lang="en-US" sz="36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জানিয়ে</a:t>
            </a:r>
            <a:r>
              <a:rPr lang="en-US" sz="36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শেষ</a:t>
            </a:r>
            <a:r>
              <a:rPr lang="en-US" sz="36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করছি</a:t>
            </a:r>
            <a:endParaRPr lang="en-US" sz="36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06" y="398205"/>
            <a:ext cx="12019936" cy="5678129"/>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3417695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repeatCount="indefinite"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TextBox 5"/>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62" y="1621074"/>
            <a:ext cx="4886358" cy="2677015"/>
          </a:xfrm>
          <a:prstGeom prst="rect">
            <a:avLst/>
          </a:prstGeom>
          <a:ln>
            <a:noFill/>
          </a:ln>
          <a:effectLst>
            <a:glow rad="228600">
              <a:schemeClr val="accent4">
                <a:satMod val="175000"/>
                <a:alpha val="40000"/>
              </a:schemeClr>
            </a:glow>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171" y="1567427"/>
            <a:ext cx="4927351" cy="2732242"/>
          </a:xfrm>
          <a:prstGeom prst="rect">
            <a:avLst/>
          </a:prstGeom>
          <a:ln>
            <a:noFill/>
          </a:ln>
          <a:effectLst>
            <a:glow rad="228600">
              <a:schemeClr val="accent4">
                <a:satMod val="175000"/>
                <a:alpha val="40000"/>
              </a:schemeClr>
            </a:glow>
            <a:softEdge rad="112500"/>
          </a:effectLst>
        </p:spPr>
      </p:pic>
      <p:sp>
        <p:nvSpPr>
          <p:cNvPr id="10" name="Rectangle 9"/>
          <p:cNvSpPr/>
          <p:nvPr/>
        </p:nvSpPr>
        <p:spPr>
          <a:xfrm>
            <a:off x="1202267" y="5990945"/>
            <a:ext cx="10381255" cy="646331"/>
          </a:xfrm>
          <a:prstGeom prst="rect">
            <a:avLst/>
          </a:prstGeom>
        </p:spPr>
        <p:txBody>
          <a:bodyPr wrap="square">
            <a:prstTxWarp prst="textPlain">
              <a:avLst/>
            </a:prstTxWarp>
            <a:spAutoFit/>
          </a:bodyPr>
          <a:lstStyle/>
          <a:p>
            <a:pPr marL="571500" indent="-571500">
              <a:lnSpc>
                <a:spcPct val="107000"/>
              </a:lnSpc>
              <a:spcBef>
                <a:spcPts val="450"/>
              </a:spcBef>
              <a:spcAft>
                <a:spcPts val="450"/>
              </a:spcAft>
              <a:buFont typeface="Wingdings" panose="05000000000000000000" pitchFamily="2" charset="2"/>
              <a:buChar char="Ø"/>
            </a:pP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অন্যের</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কম্পিউটার</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বা</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সিস্টেমে</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অবৈধভাবে</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অনুপ্রবেশ</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করাকে</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বলা</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solidFill>
                  <a:srgbClr val="1D2129"/>
                </a:solidFill>
                <a:latin typeface="NikoshBAN" panose="02000000000000000000" pitchFamily="2" charset="0"/>
                <a:ea typeface="Times New Roman" panose="02020603050405020304" pitchFamily="18" charset="0"/>
                <a:cs typeface="NikoshBAN" panose="02000000000000000000" pitchFamily="2" charset="0"/>
              </a:rPr>
              <a:t>হয়</a:t>
            </a:r>
            <a:r>
              <a:rPr lang="en-US" sz="3600" dirty="0" smtClean="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endParaRPr lang="en-US" sz="4000" dirty="0">
              <a:latin typeface="NikoshBAN" panose="02000000000000000000" pitchFamily="2" charset="0"/>
              <a:ea typeface="Calibri" panose="020F0502020204030204" pitchFamily="34" charset="0"/>
              <a:cs typeface="NikoshBAN" panose="02000000000000000000" pitchFamily="2" charset="0"/>
            </a:endParaRPr>
          </a:p>
        </p:txBody>
      </p:sp>
      <p:sp>
        <p:nvSpPr>
          <p:cNvPr id="11" name="Rectangle 10"/>
          <p:cNvSpPr/>
          <p:nvPr/>
        </p:nvSpPr>
        <p:spPr>
          <a:xfrm>
            <a:off x="3911810" y="4790574"/>
            <a:ext cx="3185676"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হ্যাকিং</a:t>
            </a:r>
            <a:endParaRPr lang="en-US" sz="44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246332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7" name="TextBox 6"/>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52" y="1671530"/>
            <a:ext cx="4292749" cy="2568552"/>
          </a:xfrm>
          <a:prstGeom prst="rect">
            <a:avLst/>
          </a:prstGeom>
          <a:ln>
            <a:noFill/>
          </a:ln>
          <a:effectLst>
            <a:glow rad="228600">
              <a:schemeClr val="accent4">
                <a:satMod val="175000"/>
                <a:alpha val="40000"/>
              </a:schemeClr>
            </a:glow>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24" y="1716595"/>
            <a:ext cx="4503358" cy="2531710"/>
          </a:xfrm>
          <a:prstGeom prst="rect">
            <a:avLst/>
          </a:prstGeom>
          <a:ln>
            <a:noFill/>
          </a:ln>
          <a:effectLst>
            <a:glow rad="228600">
              <a:schemeClr val="accent4">
                <a:satMod val="175000"/>
                <a:alpha val="40000"/>
              </a:schemeClr>
            </a:glow>
            <a:softEdge rad="112500"/>
          </a:effectLst>
        </p:spPr>
      </p:pic>
      <p:sp>
        <p:nvSpPr>
          <p:cNvPr id="11" name="Rectangle 10"/>
          <p:cNvSpPr/>
          <p:nvPr/>
        </p:nvSpPr>
        <p:spPr>
          <a:xfrm>
            <a:off x="600151" y="5862098"/>
            <a:ext cx="11613847" cy="646331"/>
          </a:xfrm>
          <a:prstGeom prst="rect">
            <a:avLst/>
          </a:prstGeom>
        </p:spPr>
        <p:txBody>
          <a:bodyPr wrap="square">
            <a:prstTxWarp prst="textPlain">
              <a:avLst/>
            </a:prstTxWarp>
            <a:spAutoFit/>
          </a:bodyPr>
          <a:lstStyle/>
          <a:p>
            <a:pPr marL="571500" indent="-571500">
              <a:lnSpc>
                <a:spcPct val="107000"/>
              </a:lnSpc>
              <a:spcBef>
                <a:spcPts val="450"/>
              </a:spcBef>
              <a:spcAft>
                <a:spcPts val="450"/>
              </a:spcAft>
              <a:buFont typeface="Wingdings" panose="05000000000000000000" pitchFamily="2" charset="2"/>
              <a:buChar char="Ø"/>
            </a:pPr>
            <a:r>
              <a:rPr lang="en-US" sz="3600" dirty="0" err="1" smtClean="0">
                <a:solidFill>
                  <a:srgbClr val="414141"/>
                </a:solidFill>
                <a:latin typeface="NikoshBAN" panose="02000000000000000000" pitchFamily="2" charset="0"/>
                <a:ea typeface="Times New Roman" panose="02020603050405020304" pitchFamily="18" charset="0"/>
                <a:cs typeface="NikoshBAN" panose="02000000000000000000" pitchFamily="2" charset="0"/>
              </a:rPr>
              <a:t>অনেকগুলো</a:t>
            </a:r>
            <a:r>
              <a:rPr lang="en-US" sz="3600" dirty="0" smtClean="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solidFill>
                  <a:srgbClr val="414141"/>
                </a:solidFill>
                <a:latin typeface="NikoshBAN" panose="02000000000000000000" pitchFamily="2" charset="0"/>
                <a:ea typeface="Times New Roman" panose="02020603050405020304" pitchFamily="18" charset="0"/>
                <a:cs typeface="NikoshBAN" panose="02000000000000000000" pitchFamily="2" charset="0"/>
              </a:rPr>
              <a:t>ফেসবুক</a:t>
            </a:r>
            <a:r>
              <a:rPr lang="en-US" sz="3600" dirty="0" smtClean="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ব্যবহারকারীর</a:t>
            </a:r>
            <a:r>
              <a:rPr lang="en-US" sz="36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একাউন্ট</a:t>
            </a:r>
            <a:r>
              <a:rPr lang="en-US" sz="36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হ্যাকিংয়ের</a:t>
            </a:r>
            <a:r>
              <a:rPr lang="en-US" sz="3600" dirty="0">
                <a:solidFill>
                  <a:srgbClr val="414141"/>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414141"/>
                </a:solidFill>
                <a:latin typeface="NikoshBAN" panose="02000000000000000000" pitchFamily="2" charset="0"/>
                <a:ea typeface="Times New Roman" panose="02020603050405020304" pitchFamily="18" charset="0"/>
                <a:cs typeface="NikoshBAN" panose="02000000000000000000" pitchFamily="2" charset="0"/>
              </a:rPr>
              <a:t>চেষ্টা</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solidFill>
                  <a:srgbClr val="1D2129"/>
                </a:solidFill>
                <a:latin typeface="NikoshBAN" panose="02000000000000000000" pitchFamily="2" charset="0"/>
                <a:ea typeface="Times New Roman" panose="02020603050405020304" pitchFamily="18" charset="0"/>
                <a:cs typeface="NikoshBAN" panose="02000000000000000000" pitchFamily="2" charset="0"/>
              </a:rPr>
              <a:t>করাকে</a:t>
            </a:r>
            <a:r>
              <a:rPr lang="en-US" sz="3600" dirty="0" smtClean="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1D2129"/>
                </a:solidFill>
                <a:latin typeface="NikoshBAN" panose="02000000000000000000" pitchFamily="2" charset="0"/>
                <a:ea typeface="Times New Roman" panose="02020603050405020304" pitchFamily="18" charset="0"/>
                <a:cs typeface="NikoshBAN" panose="02000000000000000000" pitchFamily="2" charset="0"/>
              </a:rPr>
              <a:t>বলা</a:t>
            </a:r>
            <a:r>
              <a:rPr lang="en-US" sz="3600" dirty="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solidFill>
                  <a:srgbClr val="1D2129"/>
                </a:solidFill>
                <a:latin typeface="NikoshBAN" panose="02000000000000000000" pitchFamily="2" charset="0"/>
                <a:ea typeface="Times New Roman" panose="02020603050405020304" pitchFamily="18" charset="0"/>
                <a:cs typeface="NikoshBAN" panose="02000000000000000000" pitchFamily="2" charset="0"/>
              </a:rPr>
              <a:t>হয়</a:t>
            </a:r>
            <a:r>
              <a:rPr lang="en-US" sz="3600" dirty="0" smtClean="0">
                <a:solidFill>
                  <a:srgbClr val="1D2129"/>
                </a:solidFill>
                <a:latin typeface="NikoshBAN" panose="02000000000000000000" pitchFamily="2" charset="0"/>
                <a:ea typeface="Times New Roman" panose="02020603050405020304" pitchFamily="18" charset="0"/>
                <a:cs typeface="NikoshBAN" panose="02000000000000000000" pitchFamily="2" charset="0"/>
              </a:rPr>
              <a:t> </a:t>
            </a:r>
            <a:endParaRPr lang="en-US" sz="4000" dirty="0">
              <a:latin typeface="NikoshBAN" panose="02000000000000000000" pitchFamily="2" charset="0"/>
              <a:ea typeface="Calibri" panose="020F0502020204030204" pitchFamily="34" charset="0"/>
              <a:cs typeface="NikoshBAN" panose="02000000000000000000" pitchFamily="2" charset="0"/>
            </a:endParaRPr>
          </a:p>
        </p:txBody>
      </p:sp>
      <p:sp>
        <p:nvSpPr>
          <p:cNvPr id="12" name="Rectangle 11"/>
          <p:cNvSpPr/>
          <p:nvPr/>
        </p:nvSpPr>
        <p:spPr>
          <a:xfrm>
            <a:off x="4304544" y="4745508"/>
            <a:ext cx="3185676"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b="1" dirty="0" smtClean="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সাইবার</a:t>
            </a:r>
            <a:r>
              <a:rPr lang="en-US" sz="40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হামলা</a:t>
            </a:r>
            <a:endParaRPr lang="en-US" sz="44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10547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6" name="TextBox 5"/>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43001" y="1667290"/>
            <a:ext cx="4749799" cy="2434272"/>
          </a:xfrm>
          <a:prstGeom prst="rect">
            <a:avLst/>
          </a:prstGeom>
          <a:ln>
            <a:noFill/>
          </a:ln>
          <a:effectLst>
            <a:glow rad="228600">
              <a:schemeClr val="accent4">
                <a:satMod val="175000"/>
                <a:alpha val="40000"/>
              </a:schemeClr>
            </a:glow>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736" y="1567427"/>
            <a:ext cx="4685807" cy="2534135"/>
          </a:xfrm>
          <a:prstGeom prst="rect">
            <a:avLst/>
          </a:prstGeom>
          <a:ln>
            <a:noFill/>
          </a:ln>
          <a:effectLst>
            <a:glow rad="228600">
              <a:schemeClr val="accent4">
                <a:satMod val="175000"/>
                <a:alpha val="40000"/>
              </a:schemeClr>
            </a:glow>
            <a:softEdge rad="112500"/>
          </a:effectLst>
        </p:spPr>
      </p:pic>
      <p:sp>
        <p:nvSpPr>
          <p:cNvPr id="9" name="Rectangle 8"/>
          <p:cNvSpPr/>
          <p:nvPr/>
        </p:nvSpPr>
        <p:spPr>
          <a:xfrm>
            <a:off x="600151" y="5862098"/>
            <a:ext cx="11613847" cy="646331"/>
          </a:xfrm>
          <a:prstGeom prst="rect">
            <a:avLst/>
          </a:prstGeom>
        </p:spPr>
        <p:txBody>
          <a:bodyPr wrap="square">
            <a:prstTxWarp prst="textPlain">
              <a:avLst/>
            </a:prstTxWarp>
            <a:spAutoFit/>
          </a:bodyPr>
          <a:lstStyle/>
          <a:p>
            <a:pPr marL="571500" indent="-571500">
              <a:lnSpc>
                <a:spcPct val="107000"/>
              </a:lnSpc>
              <a:spcBef>
                <a:spcPts val="450"/>
              </a:spcBef>
              <a:spcAft>
                <a:spcPts val="450"/>
              </a:spcAft>
              <a:buFont typeface="Wingdings" panose="05000000000000000000" pitchFamily="2" charset="2"/>
              <a:buChar char="Ø"/>
            </a:pPr>
            <a:r>
              <a:rPr lang="en-US" sz="36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আপনার</a:t>
            </a:r>
            <a:r>
              <a:rPr lang="en-US" sz="36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Wi-Fi </a:t>
            </a:r>
            <a:r>
              <a:rPr lang="en-US" sz="36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a:t>
            </a:r>
            <a:r>
              <a:rPr lang="en-US" sz="36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সুরক্ষিত</a:t>
            </a:r>
            <a:r>
              <a:rPr lang="en-US" sz="36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করতে</a:t>
            </a:r>
            <a:r>
              <a:rPr lang="en-US" sz="36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হবে</a:t>
            </a:r>
            <a:r>
              <a:rPr lang="en-US" sz="36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কিভাবে</a:t>
            </a:r>
            <a:r>
              <a:rPr lang="en-US" sz="36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4000" dirty="0">
              <a:latin typeface="NikoshBAN" panose="02000000000000000000" pitchFamily="2" charset="0"/>
              <a:ea typeface="Calibri" panose="020F0502020204030204" pitchFamily="34" charset="0"/>
              <a:cs typeface="NikoshBAN" panose="02000000000000000000" pitchFamily="2" charset="0"/>
            </a:endParaRPr>
          </a:p>
        </p:txBody>
      </p:sp>
      <p:sp>
        <p:nvSpPr>
          <p:cNvPr id="10" name="Rectangle 9"/>
          <p:cNvSpPr/>
          <p:nvPr/>
        </p:nvSpPr>
        <p:spPr>
          <a:xfrm>
            <a:off x="1633955" y="4698091"/>
            <a:ext cx="9585588"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Wi-Fi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এডমিন</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প্যানেল</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এ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লগিন</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করুন</a:t>
            </a:r>
            <a:endParaRPr lang="en-US" sz="44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10923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7" name="TextBox 6"/>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208" y="1610969"/>
            <a:ext cx="4899279" cy="2743596"/>
          </a:xfrm>
          <a:prstGeom prst="rect">
            <a:avLst/>
          </a:prstGeom>
          <a:ln>
            <a:noFill/>
          </a:ln>
          <a:effectLst>
            <a:glow rad="228600">
              <a:schemeClr val="accent2">
                <a:satMod val="175000"/>
                <a:alpha val="40000"/>
              </a:schemeClr>
            </a:glow>
            <a:softEdge rad="11250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159" y="1567427"/>
            <a:ext cx="4972126" cy="2807597"/>
          </a:xfrm>
          <a:prstGeom prst="rect">
            <a:avLst/>
          </a:prstGeom>
          <a:ln>
            <a:noFill/>
          </a:ln>
          <a:effectLst>
            <a:glow rad="228600">
              <a:schemeClr val="accent2">
                <a:satMod val="175000"/>
                <a:alpha val="40000"/>
              </a:schemeClr>
            </a:glow>
            <a:softEdge rad="112500"/>
          </a:effectLst>
        </p:spPr>
      </p:pic>
      <p:sp>
        <p:nvSpPr>
          <p:cNvPr id="14" name="Rectangle 13"/>
          <p:cNvSpPr/>
          <p:nvPr/>
        </p:nvSpPr>
        <p:spPr>
          <a:xfrm>
            <a:off x="1166208" y="5978212"/>
            <a:ext cx="10300077" cy="685124"/>
          </a:xfrm>
          <a:prstGeom prst="rect">
            <a:avLst/>
          </a:prstGeom>
        </p:spPr>
        <p:txBody>
          <a:bodyPr wrap="square">
            <a:prstTxWarp prst="textPlain">
              <a:avLst/>
            </a:prstTxWarp>
            <a:spAutoFit/>
          </a:bodyPr>
          <a:lstStyle/>
          <a:p>
            <a:pPr marL="571500" indent="-571500">
              <a:lnSpc>
                <a:spcPct val="107000"/>
              </a:lnSpc>
              <a:spcBef>
                <a:spcPts val="450"/>
              </a:spcBef>
              <a:spcAft>
                <a:spcPts val="450"/>
              </a:spcAft>
              <a:buFont typeface="Wingdings" panose="05000000000000000000" pitchFamily="2" charset="2"/>
              <a:buChar char="Ø"/>
            </a:pPr>
            <a:r>
              <a:rPr lang="en-US" sz="36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সামাজিক</a:t>
            </a:r>
            <a:r>
              <a:rPr lang="en-US" sz="36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নেটওর্য়াকিং</a:t>
            </a:r>
            <a:r>
              <a:rPr lang="en-US" sz="36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সাইট</a:t>
            </a:r>
            <a:r>
              <a:rPr lang="en-US" sz="36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সুরক্ষিত</a:t>
            </a:r>
            <a:r>
              <a:rPr lang="en-US" sz="36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করতে</a:t>
            </a:r>
            <a:r>
              <a:rPr lang="en-US" sz="36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হবে</a:t>
            </a:r>
            <a:r>
              <a:rPr lang="en-US" sz="36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কিভাবে</a:t>
            </a:r>
            <a:r>
              <a:rPr lang="en-US" sz="36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4000" dirty="0">
              <a:latin typeface="NikoshBAN" panose="02000000000000000000" pitchFamily="2" charset="0"/>
              <a:ea typeface="Calibri" panose="020F0502020204030204" pitchFamily="34" charset="0"/>
              <a:cs typeface="NikoshBAN" panose="02000000000000000000" pitchFamily="2" charset="0"/>
            </a:endParaRPr>
          </a:p>
        </p:txBody>
      </p:sp>
      <p:sp>
        <p:nvSpPr>
          <p:cNvPr id="15" name="Rectangle 14"/>
          <p:cNvSpPr/>
          <p:nvPr/>
        </p:nvSpPr>
        <p:spPr>
          <a:xfrm>
            <a:off x="692623" y="4769205"/>
            <a:ext cx="11428904" cy="707886"/>
          </a:xfrm>
          <a:prstGeom prst="rect">
            <a:avLst/>
          </a:prstGeom>
        </p:spPr>
        <p:txBody>
          <a:bodyPr wrap="square">
            <a:spAutoFit/>
          </a:bodyPr>
          <a:lstStyle/>
          <a:p>
            <a:pPr marL="571500" indent="-571500">
              <a:buFont typeface="Wingdings" panose="05000000000000000000" pitchFamily="2" charset="2"/>
              <a:buChar char="ü"/>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ফেসবুকের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এর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নিরাপত্তা</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পাতা</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Security and Login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44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17217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8" name="TextBox 7"/>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916" y="1536287"/>
            <a:ext cx="4727913" cy="2701883"/>
          </a:xfrm>
          <a:prstGeom prst="rect">
            <a:avLst/>
          </a:prstGeom>
          <a:ln>
            <a:noFill/>
          </a:ln>
          <a:effectLst>
            <a:glow rad="228600">
              <a:schemeClr val="accent4">
                <a:satMod val="175000"/>
                <a:alpha val="40000"/>
              </a:schemeClr>
            </a:glow>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132" y="1536287"/>
            <a:ext cx="4602492" cy="2670744"/>
          </a:xfrm>
          <a:prstGeom prst="rect">
            <a:avLst/>
          </a:prstGeom>
          <a:ln>
            <a:noFill/>
          </a:ln>
          <a:effectLst>
            <a:glow rad="228600">
              <a:schemeClr val="accent4">
                <a:satMod val="175000"/>
                <a:alpha val="40000"/>
              </a:schemeClr>
            </a:glow>
            <a:softEdge rad="112500"/>
          </a:effectLst>
        </p:spPr>
      </p:pic>
      <p:sp>
        <p:nvSpPr>
          <p:cNvPr id="13" name="Rectangle 12"/>
          <p:cNvSpPr/>
          <p:nvPr/>
        </p:nvSpPr>
        <p:spPr>
          <a:xfrm>
            <a:off x="1166208" y="5978212"/>
            <a:ext cx="10300077" cy="685124"/>
          </a:xfrm>
          <a:prstGeom prst="rect">
            <a:avLst/>
          </a:prstGeom>
        </p:spPr>
        <p:txBody>
          <a:bodyPr wrap="square">
            <a:prstTxWarp prst="textPlain">
              <a:avLst/>
            </a:prstTxWarp>
            <a:spAutoFit/>
          </a:bodyPr>
          <a:lstStyle/>
          <a:p>
            <a:pPr marL="571500" indent="-571500">
              <a:lnSpc>
                <a:spcPct val="107000"/>
              </a:lnSpc>
              <a:spcBef>
                <a:spcPts val="450"/>
              </a:spcBef>
              <a:spcAft>
                <a:spcPts val="450"/>
              </a:spcAft>
              <a:buFont typeface="Wingdings" panose="05000000000000000000" pitchFamily="2" charset="2"/>
              <a:buChar char="Ø"/>
            </a:pPr>
            <a:r>
              <a:rPr lang="en-US" sz="36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FACEBOOK -</a:t>
            </a:r>
            <a:r>
              <a:rPr lang="en-US" sz="36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এর</a:t>
            </a:r>
            <a:r>
              <a:rPr lang="en-US" sz="36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সদর</a:t>
            </a:r>
            <a:r>
              <a:rPr lang="en-US" sz="36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দপ্তর</a:t>
            </a:r>
            <a:r>
              <a:rPr lang="en-US" sz="36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কোথায়</a:t>
            </a:r>
            <a:r>
              <a:rPr lang="en-US" sz="36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endParaRPr lang="en-US" sz="4000" dirty="0">
              <a:latin typeface="NikoshBAN" panose="02000000000000000000" pitchFamily="2" charset="0"/>
              <a:ea typeface="Calibri" panose="020F0502020204030204" pitchFamily="34" charset="0"/>
              <a:cs typeface="NikoshBAN" panose="02000000000000000000" pitchFamily="2" charset="0"/>
            </a:endParaRPr>
          </a:p>
        </p:txBody>
      </p:sp>
      <p:sp>
        <p:nvSpPr>
          <p:cNvPr id="14" name="Rectangle 13"/>
          <p:cNvSpPr/>
          <p:nvPr/>
        </p:nvSpPr>
        <p:spPr>
          <a:xfrm>
            <a:off x="1810897" y="4566005"/>
            <a:ext cx="9437673" cy="707886"/>
          </a:xfrm>
          <a:prstGeom prst="rect">
            <a:avLst/>
          </a:prstGeom>
        </p:spPr>
        <p:txBody>
          <a:bodyPr wrap="square">
            <a:prstTxWarp prst="textPlain">
              <a:avLst/>
            </a:prstTxWarp>
            <a:spAutoFit/>
          </a:bodyPr>
          <a:lstStyle/>
          <a:p>
            <a:pPr marL="571500" indent="-571500">
              <a:buFont typeface="Wingdings" panose="05000000000000000000" pitchFamily="2" charset="2"/>
              <a:buChar char="ü"/>
            </a:pPr>
            <a:r>
              <a:rPr lang="en-US" sz="4000" u="sng" dirty="0">
                <a:solidFill>
                  <a:srgbClr val="1A0DAB"/>
                </a:solidFill>
                <a:effectLst>
                  <a:glow rad="228600">
                    <a:schemeClr val="accent4">
                      <a:satMod val="175000"/>
                      <a:alpha val="40000"/>
                    </a:schemeClr>
                  </a:glow>
                </a:effectLst>
                <a:latin typeface="arial" panose="020B0604020202020204" pitchFamily="34" charset="0"/>
                <a:hlinkClick r:id="rId4"/>
              </a:rPr>
              <a:t>Menlo Park, California, United States</a:t>
            </a:r>
            <a:endParaRPr lang="en-US" sz="4000" dirty="0">
              <a:effectLst>
                <a:glow rad="228600">
                  <a:schemeClr val="accent4">
                    <a:satMod val="175000"/>
                    <a:alpha val="40000"/>
                  </a:schemeClr>
                </a:glow>
              </a:effectLst>
            </a:endParaRPr>
          </a:p>
        </p:txBody>
      </p:sp>
    </p:spTree>
    <p:extLst>
      <p:ext uri="{BB962C8B-B14F-4D97-AF65-F5344CB8AC3E}">
        <p14:creationId xmlns:p14="http://schemas.microsoft.com/office/powerpoint/2010/main" val="260835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11" y="759458"/>
            <a:ext cx="5878288" cy="3925388"/>
          </a:xfrm>
          <a:prstGeom prst="rect">
            <a:avLst/>
          </a:prstGeom>
          <a:ln>
            <a:noFill/>
          </a:ln>
          <a:effectLst>
            <a:glow rad="228600">
              <a:schemeClr val="accent4">
                <a:satMod val="175000"/>
                <a:alpha val="40000"/>
              </a:schemeClr>
            </a:glow>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27" y="797378"/>
            <a:ext cx="5511896" cy="3861708"/>
          </a:xfrm>
          <a:prstGeom prst="rect">
            <a:avLst/>
          </a:prstGeom>
          <a:ln>
            <a:noFill/>
          </a:ln>
          <a:effectLst>
            <a:glow rad="228600">
              <a:schemeClr val="accent4">
                <a:satMod val="175000"/>
                <a:alpha val="40000"/>
              </a:schemeClr>
            </a:glow>
            <a:softEdge rad="112500"/>
          </a:effectLst>
        </p:spPr>
      </p:pic>
      <p:sp>
        <p:nvSpPr>
          <p:cNvPr id="10" name="Flowchart: Alternate Process 9"/>
          <p:cNvSpPr/>
          <p:nvPr/>
        </p:nvSpPr>
        <p:spPr>
          <a:xfrm>
            <a:off x="2244169" y="4889203"/>
            <a:ext cx="7631908" cy="2352949"/>
          </a:xfrm>
          <a:prstGeom prst="flowChartAlternateProcess">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b="1" dirty="0" err="1" smtClean="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a:t>
            </a:r>
            <a:r>
              <a:rPr lang="en-US" sz="3600" b="1" dirty="0" smtClean="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পাঠ</a:t>
            </a:r>
            <a:endParaRPr lang="en-US" sz="36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algn="ctr"/>
            <a:r>
              <a:rPr lang="en-US" sz="9600" b="1" dirty="0" err="1">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সাইবার</a:t>
            </a:r>
            <a:r>
              <a:rPr lang="en-US" sz="96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9600" b="1" dirty="0" err="1">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জগতের</a:t>
            </a:r>
            <a:r>
              <a:rPr lang="en-US" sz="96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9600" b="1" dirty="0" err="1">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বেআইনী</a:t>
            </a:r>
            <a:r>
              <a:rPr lang="en-US" sz="96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9600" b="1" dirty="0" err="1">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কাজ</a:t>
            </a:r>
            <a:r>
              <a:rPr lang="en-US" sz="96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bn-BD" sz="9600" b="1" dirty="0">
              <a:ln w="10160">
                <a:solidFill>
                  <a:srgbClr val="FFFF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 pitchFamily="2" charset="0"/>
              <a:cs typeface="Nikosh" pitchFamily="2" charset="0"/>
            </a:endParaRPr>
          </a:p>
        </p:txBody>
      </p:sp>
    </p:spTree>
    <p:extLst>
      <p:ext uri="{BB962C8B-B14F-4D97-AF65-F5344CB8AC3E}">
        <p14:creationId xmlns:p14="http://schemas.microsoft.com/office/powerpoint/2010/main" val="25565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1760" y="125185"/>
            <a:ext cx="12573726" cy="7538357"/>
          </a:xfrm>
          <a:prstGeom prst="rect">
            <a:avLst/>
          </a:prstGeom>
          <a:noFill/>
          <a:ln w="228600">
            <a:solidFill>
              <a:srgbClr val="C2290A"/>
            </a:solidFill>
            <a:miter lim="800000"/>
            <a:headEnd/>
            <a:tailEnd/>
          </a:ln>
        </p:spPr>
        <p:txBody>
          <a:bodyPr wrap="none" anchor="ctr"/>
          <a:lstStyle/>
          <a:p>
            <a:endParaRPr lang="en-US"/>
          </a:p>
        </p:txBody>
      </p:sp>
      <p:sp>
        <p:nvSpPr>
          <p:cNvPr id="5" name="Rectangle 15"/>
          <p:cNvSpPr>
            <a:spLocks noChangeArrowheads="1"/>
          </p:cNvSpPr>
          <p:nvPr/>
        </p:nvSpPr>
        <p:spPr bwMode="auto">
          <a:xfrm>
            <a:off x="294639" y="329542"/>
            <a:ext cx="12196513" cy="7188858"/>
          </a:xfrm>
          <a:prstGeom prst="rect">
            <a:avLst/>
          </a:prstGeom>
          <a:noFill/>
          <a:ln w="152400">
            <a:solidFill>
              <a:srgbClr val="FFCC00"/>
            </a:solidFill>
            <a:miter lim="800000"/>
            <a:headEnd/>
            <a:tailEnd/>
          </a:ln>
        </p:spPr>
        <p:txBody>
          <a:bodyPr wrap="none" anchor="ctr"/>
          <a:lstStyle/>
          <a:p>
            <a:pPr algn="ctr"/>
            <a:endParaRPr lang="en-US"/>
          </a:p>
        </p:txBody>
      </p:sp>
      <p:sp>
        <p:nvSpPr>
          <p:cNvPr id="7" name="Rectangle 3"/>
          <p:cNvSpPr txBox="1">
            <a:spLocks noChangeArrowheads="1"/>
          </p:cNvSpPr>
          <p:nvPr/>
        </p:nvSpPr>
        <p:spPr>
          <a:xfrm>
            <a:off x="1541415" y="3308534"/>
            <a:ext cx="9257213" cy="2246085"/>
          </a:xfrm>
          <a:prstGeom prst="rect">
            <a:avLst/>
          </a:prstGeom>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pPr marL="742950" indent="-742950" algn="l">
              <a:buFont typeface="+mj-lt"/>
              <a:buAutoNum type="arabicPeriod"/>
            </a:pPr>
            <a:r>
              <a:rPr lang="en-US" sz="4000" dirty="0" err="1" smtClean="0">
                <a:latin typeface="NikoshBAN" panose="02000000000000000000" pitchFamily="2" charset="0"/>
                <a:cs typeface="NikoshBAN" panose="02000000000000000000" pitchFamily="2" charset="0"/>
              </a:rPr>
              <a:t>হ্যাকিং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বলতে পারবে</a:t>
            </a: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a:t>
            </a:r>
          </a:p>
          <a:p>
            <a:pPr marL="742950" indent="-742950" algn="l">
              <a:buFont typeface="+mj-lt"/>
              <a:buAutoNum type="arabicPeriod"/>
            </a:pPr>
            <a:r>
              <a:rPr lang="en-US" sz="4000" dirty="0" err="1" smtClean="0">
                <a:latin typeface="NikoshBAN" panose="02000000000000000000" pitchFamily="2" charset="0"/>
                <a:cs typeface="NikoshBAN" panose="02000000000000000000" pitchFamily="2" charset="0"/>
              </a:rPr>
              <a:t>ইন্টারনেটের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অনৈতিক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 ।</a:t>
            </a:r>
          </a:p>
          <a:p>
            <a:pPr marL="742950" indent="-742950" algn="l">
              <a:buFont typeface="+mj-lt"/>
              <a:buAutoNum type="arabicPeriod"/>
            </a:pPr>
            <a:r>
              <a:rPr lang="en-US" sz="4000" dirty="0" err="1" smtClean="0">
                <a:latin typeface="NikoshBAN" panose="02000000000000000000" pitchFamily="2" charset="0"/>
                <a:cs typeface="NikoshBAN" panose="02000000000000000000" pitchFamily="2" charset="0"/>
              </a:rPr>
              <a:t>সাইবার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জগতের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বেআইনী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bn-IN"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8" name="Rectangle 2"/>
          <p:cNvSpPr txBox="1">
            <a:spLocks noChangeArrowheads="1"/>
          </p:cNvSpPr>
          <p:nvPr/>
        </p:nvSpPr>
        <p:spPr bwMode="auto">
          <a:xfrm>
            <a:off x="989875" y="2100218"/>
            <a:ext cx="5556069"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7564" tIns="58782" rIns="117564" bIns="58782" numCol="1" anchor="ctr" anchorCtr="0" compatLnSpc="1">
            <a:prstTxWarp prst="textNoShape">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buNone/>
            </a:pPr>
            <a:r>
              <a:rPr lang="en-US"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এই</a:t>
            </a:r>
            <a:r>
              <a:rPr lang="en-US"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পাঠ</a:t>
            </a:r>
            <a:r>
              <a:rPr lang="en-US"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শেষে</a:t>
            </a:r>
            <a:r>
              <a:rPr lang="en-US"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শিক্ষার্থীরা</a:t>
            </a:r>
            <a:r>
              <a:rPr lang="en-US"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a:t>
            </a:r>
            <a:endParaRPr lang="en-US" b="1" dirty="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endParaRPr>
          </a:p>
        </p:txBody>
      </p:sp>
      <p:sp>
        <p:nvSpPr>
          <p:cNvPr id="9" name="TextBox 1" descr="Wallpaper04935"/>
          <p:cNvSpPr>
            <a:spLocks noChangeArrowheads="1"/>
          </p:cNvSpPr>
          <p:nvPr/>
        </p:nvSpPr>
        <p:spPr bwMode="auto">
          <a:xfrm>
            <a:off x="4686300" y="841829"/>
            <a:ext cx="3180443" cy="827313"/>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en-US" sz="5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শিখনফল</a:t>
            </a:r>
            <a:endParaRPr lang="en-US"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445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TotalTime>
  <Words>767</Words>
  <Application>Microsoft Office PowerPoint</Application>
  <PresentationFormat>Custom</PresentationFormat>
  <Paragraphs>89</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vt:lpstr>
      <vt:lpstr>Calibri</vt:lpstr>
      <vt:lpstr>Calibri Light</vt:lpstr>
      <vt:lpstr>Nikosh</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Alamgir</cp:lastModifiedBy>
  <cp:revision>82</cp:revision>
  <dcterms:created xsi:type="dcterms:W3CDTF">2020-07-05T15:19:14Z</dcterms:created>
  <dcterms:modified xsi:type="dcterms:W3CDTF">2020-07-11T14:40:15Z</dcterms:modified>
</cp:coreProperties>
</file>