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8" r:id="rId2"/>
    <p:sldId id="367" r:id="rId3"/>
    <p:sldId id="368" r:id="rId4"/>
    <p:sldId id="259" r:id="rId5"/>
    <p:sldId id="370" r:id="rId6"/>
    <p:sldId id="303" r:id="rId7"/>
    <p:sldId id="301" r:id="rId8"/>
    <p:sldId id="264" r:id="rId9"/>
    <p:sldId id="343" r:id="rId10"/>
    <p:sldId id="344" r:id="rId11"/>
    <p:sldId id="345" r:id="rId12"/>
    <p:sldId id="298" r:id="rId13"/>
    <p:sldId id="268" r:id="rId14"/>
    <p:sldId id="269" r:id="rId15"/>
    <p:sldId id="299" r:id="rId16"/>
    <p:sldId id="273" r:id="rId17"/>
    <p:sldId id="274" r:id="rId18"/>
    <p:sldId id="282" r:id="rId19"/>
    <p:sldId id="276" r:id="rId20"/>
    <p:sldId id="316" r:id="rId21"/>
    <p:sldId id="277" r:id="rId22"/>
    <p:sldId id="322" r:id="rId23"/>
    <p:sldId id="278" r:id="rId24"/>
    <p:sldId id="279" r:id="rId25"/>
    <p:sldId id="317" r:id="rId26"/>
    <p:sldId id="315" r:id="rId27"/>
    <p:sldId id="314" r:id="rId28"/>
    <p:sldId id="280" r:id="rId29"/>
    <p:sldId id="284" r:id="rId30"/>
    <p:sldId id="281" r:id="rId31"/>
    <p:sldId id="285" r:id="rId32"/>
    <p:sldId id="286" r:id="rId33"/>
    <p:sldId id="307" r:id="rId34"/>
    <p:sldId id="310" r:id="rId35"/>
    <p:sldId id="371" r:id="rId36"/>
    <p:sldId id="309" r:id="rId37"/>
    <p:sldId id="289" r:id="rId38"/>
    <p:sldId id="288" r:id="rId39"/>
    <p:sldId id="308" r:id="rId40"/>
    <p:sldId id="369" r:id="rId41"/>
    <p:sldId id="290" r:id="rId42"/>
    <p:sldId id="293" r:id="rId43"/>
    <p:sldId id="294" r:id="rId44"/>
    <p:sldId id="291" r:id="rId45"/>
    <p:sldId id="311" r:id="rId46"/>
    <p:sldId id="296" r:id="rId47"/>
    <p:sldId id="292" r:id="rId48"/>
    <p:sldId id="321" r:id="rId49"/>
    <p:sldId id="323" r:id="rId50"/>
    <p:sldId id="357" r:id="rId51"/>
    <p:sldId id="326" r:id="rId52"/>
    <p:sldId id="327" r:id="rId53"/>
    <p:sldId id="328" r:id="rId54"/>
    <p:sldId id="331" r:id="rId55"/>
    <p:sldId id="329" r:id="rId56"/>
    <p:sldId id="330" r:id="rId57"/>
    <p:sldId id="332" r:id="rId58"/>
    <p:sldId id="340" r:id="rId59"/>
    <p:sldId id="336" r:id="rId60"/>
    <p:sldId id="335" r:id="rId61"/>
    <p:sldId id="338" r:id="rId62"/>
    <p:sldId id="341" r:id="rId63"/>
    <p:sldId id="342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66"/>
    <a:srgbClr val="CC00CC"/>
    <a:srgbClr val="990033"/>
    <a:srgbClr val="FF00FF"/>
    <a:srgbClr val="FF0066"/>
    <a:srgbClr val="FFFF00"/>
    <a:srgbClr val="C23EC5"/>
    <a:srgbClr val="1515AB"/>
    <a:srgbClr val="FE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82847" autoAdjust="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5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54361-451E-4556-936D-80EE94B602C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AAB1-1DDC-4A5A-84A4-FE1D565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8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AAB1-1DDC-4A5A-84A4-FE1D565602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3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9138-FA5D-47BB-81CF-0128A1E0268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84BF-DD5E-4255-BD9E-DC12D2D4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2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35" y="26126"/>
            <a:ext cx="2471313" cy="173247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93" y="2586674"/>
            <a:ext cx="1950548" cy="217327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32835" y="1566778"/>
            <a:ext cx="50800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CC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শতবর্ষ-২০২০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452" y="4351032"/>
            <a:ext cx="3566160" cy="237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04503" y="4381194"/>
            <a:ext cx="3566160" cy="237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338" y="5319117"/>
            <a:ext cx="12008095" cy="15388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54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54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</a:t>
            </a:r>
            <a:r>
              <a:rPr lang="en-US" sz="54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54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5400" b="1" dirty="0">
              <a:solidFill>
                <a:srgbClr val="1515A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13848" y="81151"/>
            <a:ext cx="1606923" cy="1298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33204" y="44100"/>
            <a:ext cx="1526397" cy="12984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24921" y="44100"/>
            <a:ext cx="1526397" cy="1298438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89908" y="44100"/>
            <a:ext cx="1572858" cy="1298438"/>
          </a:xfrm>
          <a:prstGeom prst="ellipse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" y="5355357"/>
            <a:ext cx="1618771" cy="148711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904771" y="4773013"/>
            <a:ext cx="4199466" cy="461665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73291" y="2808171"/>
            <a:ext cx="3701142" cy="187743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এনেছিলে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মৃত্যুহীন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শতকন্ঠে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জাগৃত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শতকোটি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" y="2520270"/>
            <a:ext cx="4775770" cy="21533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" y="26127"/>
            <a:ext cx="2432304" cy="17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4" grpId="0" animBg="1"/>
      <p:bldP spid="17" grpId="0" animBg="1"/>
      <p:bldP spid="19" grpId="0" animBg="1"/>
      <p:bldP spid="20" grpId="0" animBg="1"/>
      <p:bldP spid="2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66" y="1357081"/>
            <a:ext cx="12117976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3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১৯৩৮: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মাত্র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১৮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বছর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বয়সে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ছাত্র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জীবনেই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বঙ্গবন্ধু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মুজিবুর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রহমান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বেগম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ফজিলাতুন্নেছার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সাথে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বিবাহ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বন্ধনে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আবদ্ধ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দাম্পত্য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54" y="4960069"/>
            <a:ext cx="41709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সহধর্মিনী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ফজিলাতুন্নেছা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2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3393" y="4906281"/>
            <a:ext cx="3697941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সহধর্মিনী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ফজিলাতুন্নেছা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0624" y="4960069"/>
            <a:ext cx="358035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সহধর্মিনী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ফজিলাতুন্নেছা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09" y="24993"/>
            <a:ext cx="1517210" cy="127031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3" descr="6575blu0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07" y="5864926"/>
            <a:ext cx="12048571" cy="89894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4" y="2344830"/>
            <a:ext cx="12142713" cy="247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66" y="20952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সদস্যবৃন্দ</a:t>
            </a:r>
            <a:endParaRPr lang="en-US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5896" y="4690244"/>
            <a:ext cx="2985686" cy="769441"/>
          </a:xfrm>
          <a:prstGeom prst="rect">
            <a:avLst/>
          </a:prstGeom>
          <a:solidFill>
            <a:srgbClr val="1515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পূত্রের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394" y="1432231"/>
            <a:ext cx="12117976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1515A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বঙ্গবন্ধু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তাঁর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পরিবারের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সদস্যবৃন্দ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বেগম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ফজিলাতুন্নেছা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বঙ্গবন্ধু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মুজিবুর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রহমানের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দুই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কন্যা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হাসিনা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রেহানা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তিন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পূত্র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কামাল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জামাল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রাসেল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89" y="4702865"/>
            <a:ext cx="2904565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পূত্রের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773" y="4711710"/>
            <a:ext cx="2870622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মাননীয়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7886" y="4707126"/>
            <a:ext cx="3031225" cy="769441"/>
          </a:xfrm>
          <a:prstGeom prst="rect">
            <a:avLst/>
          </a:prstGeom>
          <a:solidFill>
            <a:srgbClr val="B024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রেহানার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36" y="72462"/>
            <a:ext cx="1603377" cy="12719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3" descr="6575blu0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07" y="5546044"/>
            <a:ext cx="12048571" cy="121782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" y="2482010"/>
            <a:ext cx="12102372" cy="21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98" y="1416848"/>
            <a:ext cx="12117976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 </a:t>
            </a:r>
            <a:r>
              <a:rPr lang="en-US" sz="2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১৯২৭: 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১৯২৭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সাত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(৭)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বছর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বয়সে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গিমাডাঙ্গা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টুঙ্গিপাড়া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প্রাথমিক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বিদ্যালয়ে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বঙ্গবন্ধু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মুজিবুর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রহমানের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প্রাতিষ্ঠানিক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শিক্ষা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জীবন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শুরু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98" y="39682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(১৯২৭)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9" y="39682"/>
            <a:ext cx="1493856" cy="121089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25" y="2458121"/>
            <a:ext cx="8176993" cy="412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98" y="1431537"/>
            <a:ext cx="12117976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 </a:t>
            </a:r>
            <a:r>
              <a:rPr lang="en-US" sz="2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১৯২৯-৩৩: 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১৯২৯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নয়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(৯)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বছর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বয়সে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পিতা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লুৎফর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রহমানের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চাকুরিসূত্রে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গোপালগঞ্জ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সীতানাথ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একাডেমির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(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পাবলিক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স্কুল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)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তৃতীয়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শ্রেণিতে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ভর্তি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এখানেই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১৯৩৩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পর্যন্ত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পড়াশোনা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করেন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398" y="39682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(১৯২৯-৩৩)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9" y="39681"/>
            <a:ext cx="1493856" cy="13089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1" y="2598821"/>
            <a:ext cx="7928350" cy="39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57" y="1401666"/>
            <a:ext cx="12117976" cy="18774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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১৯৩৪-৩৬: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পিতা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লুৎফর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রহমানের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চাকুরি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সূত্রে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১৯৩৪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মাদারীপুর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ইসলামিয়া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হাইস্কুলে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বঙ্গবন্ধু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চতুর্থ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শ্রেণিতে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ভর্তি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ঐ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স্কুলে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পড়ার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তিনি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বেরিরেরি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রোগে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আক্রান্ত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তারপর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১৯৩৬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ঐ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স্কুলে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ষষ্ঠ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শ্রেণিতে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পড়ার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সময়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গ্লুকোমা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রোগে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আক্রান্ত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এরপর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থেকে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জটিল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রোগের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কারনে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দীর্ঘ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তিন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(০৩)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বছর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কিশোর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মুজিবের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পড়াশোনা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বন্ধ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ছিল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98" y="53129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(১৯৩৪-৩৬)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77" y="53129"/>
            <a:ext cx="1517210" cy="130999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3" y="3429000"/>
            <a:ext cx="8101263" cy="32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57" y="1455454"/>
            <a:ext cx="12117976" cy="141577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 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১৯৩৭: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জটিল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রোগের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কারনে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দীর্ঘ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তিন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(০৩)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বছর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মুজিবের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পড়াশোনা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বন্ধ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ছিল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পরবর্তিতে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সুস্থ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পিতা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লুৎফর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রহমানের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চাকুরি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সূত্রে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১৯৩৭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গোপালগঞ্জ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খ্রিস্টান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মিশন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স্কুলে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সপ্তম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শ্রেণিতে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ভর্তি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অল্প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দিনের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মধ্যেই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কিশোর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মুজিব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উঠলেন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সকলের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‘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মুজিব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ভাই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’;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হলেন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সকল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ছাত্রের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নেতা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98" y="39682"/>
            <a:ext cx="12117976" cy="1384995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(১৯৩৭)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2" y="39682"/>
            <a:ext cx="1518362" cy="131525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31" y="2947625"/>
            <a:ext cx="8419851" cy="35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66" y="1357081"/>
            <a:ext cx="12117976" cy="2000548"/>
          </a:xfrm>
          <a:prstGeom prst="rect">
            <a:avLst/>
          </a:prstGeom>
          <a:solidFill>
            <a:srgbClr val="1D050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১৯৪২-১৯৪৭: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১৯৪২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বঙ্গবন্ধু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মুজিবুর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রহমান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গোপালগঞ্জ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খ্রিস্টান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মিশনারি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স্কুল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থেকে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এন্ট্রাস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মেট্রিক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পাশ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তারপর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তিনি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কলকাতা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ইসলামিয়া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কলেজে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ভর্তি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কলেজের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বেকার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হোস্টেলের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২৪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নং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কক্ষে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থাকতে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শুরু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সময়ে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তিনি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হোসেন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শহীদ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সোহরাওয়ার্দীর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সংস্পর্শে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এসে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রাজনীতিতে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সক্রীয়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অংশগ্রহণ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শুরু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এরপর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১৯৪৬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তিনি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কলকাতা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ইসলামিয়া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কলেজে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ছাত্র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ইউনিয়নের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সাধারন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সম্পাদক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নির্বাবচিত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১৯৪৭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তিনি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কলকাতা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ইসলামিয়া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কলেজ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থেকে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বি,এ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পাশ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ঢাকায়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চলে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আসেন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(১৯৪২-৪৭)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5767484"/>
            <a:ext cx="12102353" cy="923330"/>
            <a:chOff x="0" y="5767484"/>
            <a:chExt cx="12102353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0" y="5800396"/>
              <a:ext cx="3247139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en-US" sz="21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স্মৃতি</a:t>
              </a:r>
              <a:r>
                <a:rPr lang="en-US" sz="21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বিজড়িত</a:t>
              </a:r>
              <a:r>
                <a:rPr lang="en-US" sz="21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1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কলকাতা</a:t>
              </a:r>
              <a:r>
                <a:rPr lang="en-US" sz="21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sz="21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endParaRPr lang="en-US" sz="21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2730" y="5800396"/>
              <a:ext cx="3042648" cy="73866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en-US" sz="21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স্মৃতি</a:t>
              </a:r>
              <a:r>
                <a:rPr lang="en-US" sz="21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বিজড়িত</a:t>
              </a:r>
              <a:r>
                <a:rPr lang="en-US" sz="21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কলকাতা</a:t>
              </a:r>
              <a:endPara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বেকার</a:t>
              </a:r>
              <a:r>
                <a:rPr lang="en-US" sz="21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হোস্টেল</a:t>
              </a:r>
              <a:r>
                <a:rPr lang="en-US" sz="21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0969" y="5767484"/>
              <a:ext cx="5621384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কলকাতা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বেকার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হোস্টেলে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থাকাকালীন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সময়ে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মহাত্মা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গান্ধী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শহীদ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সোহরাওয়ার্দীর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তিনি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ছাত্র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ইউনিয়নের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সাধারন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সম্পাদক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নির্বাচিত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হন</a:t>
              </a:r>
              <a:r>
                <a:rPr lang="en-US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835" y="0"/>
            <a:ext cx="1519518" cy="125065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8166" y="13447"/>
            <a:ext cx="12101582" cy="6694018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4" y="3455458"/>
            <a:ext cx="11901285" cy="22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447" y="1353346"/>
            <a:ext cx="12156142" cy="19543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১৯৪৮-৪৯: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মুজিবুর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রহমান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১৯৪৮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ঢাকা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বিশ্ববিদ্যালয়ে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বিভাগে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ভর্তি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নেতৃত্বে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৪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জানুয়ারী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মুসলিম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ছাত্রলীগ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প্রতিষ্ঠিত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এরপর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১৯৪৯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৩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মার্চ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বিশ্ববিদ্যালয়ে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অধ্যয়নকালে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চতুর্থ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শ্রেণির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কর্মচারীরা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দাবি-দাওয়া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আদায়ের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উদ্দেশ্যে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ধর্মঘট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ঘোষনা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বঙ্গবন্ধু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ধর্মঘটের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সমর্থন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জানান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কর্মচারীদের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আন্দোলনে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নেতৃত্ব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দেযার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অভিযোগে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২৯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মার্চ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বিশ্ববিদ্যালয়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কর্তৃপক্ষ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অযৌক্তিকভাবে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জরিমানা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বিশ্ববিদ্যালয়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বহিস্কৃত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100" b="1" kern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১৯৪৯ </a:t>
            </a:r>
            <a:r>
              <a:rPr lang="en-US" sz="2100" b="1" kern="14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সালের</a:t>
            </a:r>
            <a:r>
              <a:rPr lang="en-US" sz="2100" b="1" kern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২৩ </a:t>
            </a:r>
            <a:r>
              <a:rPr lang="en-US" sz="2100" b="1" kern="14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জুন</a:t>
            </a:r>
            <a:r>
              <a:rPr lang="en-US" sz="2100" b="1" kern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2100" b="1" kern="14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আওয়ামী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মুসলীগ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লীগ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প্রতিষ্ঠিত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জেলে</a:t>
            </a:r>
            <a:r>
              <a:rPr lang="en-US" sz="2100" b="1" kern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থাকা</a:t>
            </a:r>
            <a:r>
              <a:rPr lang="en-US" sz="2100" b="1" kern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অবস্থায়</a:t>
            </a:r>
            <a:r>
              <a:rPr lang="en-US" sz="2100" b="1" kern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তিনি</a:t>
            </a:r>
            <a:r>
              <a:rPr lang="en-US" sz="2100" b="1" kern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আওয়ামী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মুসলীগের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যুগ্ম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সম্পাদক</a:t>
            </a:r>
            <a:r>
              <a:rPr lang="en-US" sz="2100" b="1" kern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নির্বাচিত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kern="14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100" b="1" kern="14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100" b="1" kern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(১৯৪৮-৪৯)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83" y="5903848"/>
            <a:ext cx="4144955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বিজড়িত</a:t>
            </a:r>
            <a:r>
              <a:rPr lang="en-US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2602" y="5857682"/>
            <a:ext cx="377551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085" y="5903848"/>
            <a:ext cx="3932470" cy="492443"/>
          </a:xfrm>
          <a:prstGeom prst="rect">
            <a:avLst/>
          </a:prstGeom>
          <a:solidFill>
            <a:srgbClr val="1515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2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858" y="73452"/>
            <a:ext cx="1411941" cy="121927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" y="3487783"/>
            <a:ext cx="12114506" cy="23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2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46" y="23787"/>
            <a:ext cx="12165454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১৯৩৮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46" y="1411279"/>
            <a:ext cx="12117976" cy="186204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১৯৩৮: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মূলত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: ১৯৩৮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১৬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জানুয়ারী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বঙ্গবন্ধুর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রাজনৈতিক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জীবন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শুরু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হয়েছিল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গোপালগঞ্জ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খ্রিস্টান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মিশনারি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স্কুলে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সপ্তম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শ্রেনিতে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পড়ার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থেকেই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এ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সময়ে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বাংলার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প্রধানমন্ত্রী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শেরে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বাংলা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এ,কে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ফজলুল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হোসেন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শহীদ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সোহরাওয়ার্দী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গোপালগঞ্জ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খ্রিস্টান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মিশনারী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স্কুল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পরিদর্শনে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এলে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বঙ্গবন্ধু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শেখ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মুজিব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তাঁর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স্কুলের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সহপাঠীদের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নিয়ে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মন্ত্রীদ্বয়ের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পথরোধ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সাহস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দৃঢ়তার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সাথে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নির্ভীক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কন্ঠে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ছাত্রাবাস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মেরামতের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দাবি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জানালে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মন্ত্রীদ্বয়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ছাত্রাবাস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মেরামতে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জন্য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১২০০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টাকা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মঞ্জুর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করেছিলেন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মূলত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: ১৯৪4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কুষ্টিয়ায়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অনুষ্ঠিত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নিখিল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মুসলিম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ছাত্রলীগের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সন্মেলনে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যোগদানের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মাধ্যমে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আনুষ্ঠানিকভাবে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তিনি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রাজনীতিতে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অভিষিক্ত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হন</a:t>
            </a:r>
            <a:r>
              <a:rPr lang="en-US" sz="2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1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8" y="82801"/>
            <a:ext cx="1450221" cy="11971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" y="3526971"/>
            <a:ext cx="12087193" cy="28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66" y="1383975"/>
            <a:ext cx="12117976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১৯৪৮ :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সক্রীয়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১৯৪৮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ফ্রেরুয়ারী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নাজিম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উর্দুকে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দাবীতে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ধর্মঘট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আহবানকালে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১৯৪৮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248" y="85909"/>
            <a:ext cx="1537894" cy="116420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" y="3200400"/>
            <a:ext cx="12031914" cy="32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75045" y="1689124"/>
            <a:ext cx="8434317" cy="3601333"/>
            <a:chOff x="982639" y="1869743"/>
            <a:chExt cx="12263198" cy="3575714"/>
          </a:xfrm>
        </p:grpSpPr>
        <p:sp>
          <p:nvSpPr>
            <p:cNvPr id="4" name="Rectangle 3"/>
            <p:cNvSpPr/>
            <p:nvPr/>
          </p:nvSpPr>
          <p:spPr>
            <a:xfrm>
              <a:off x="4880504" y="1869743"/>
              <a:ext cx="8365333" cy="3575714"/>
            </a:xfrm>
            <a:prstGeom prst="rect">
              <a:avLst/>
            </a:prstGeom>
            <a:solidFill>
              <a:srgbClr val="660066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b="1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8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শ্যামল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</a:t>
              </a:r>
              <a:endPara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US" sz="2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 </a:t>
              </a:r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2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অপারেশন</a:t>
              </a:r>
              <a:endPara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ফকিরহাট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শেখ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হাসিনা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কারিগরি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মহাবিদ্যালয়</a:t>
              </a:r>
              <a:endPara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ফকিরহাট</a:t>
              </a:r>
              <a:r>
                <a:rPr lang="en-US" sz="2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বাগেরহাট</a:t>
              </a:r>
              <a:r>
                <a:rPr lang="en-US" sz="2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4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cs typeface="NikoshBAN" panose="02000000000000000000" pitchFamily="2" charset="0"/>
                </a:rPr>
                <a:t>ICT4E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জেলা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অ্যাম্বাসেডর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বাগেরহাট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নং-০১৭১২০৬৩৬৬৫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ইমেইল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400" b="1" dirty="0" smtClean="0">
                  <a:solidFill>
                    <a:schemeClr val="bg1"/>
                  </a:solidFill>
                  <a:cs typeface="NikoshBAN" panose="02000000000000000000" pitchFamily="2" charset="0"/>
                </a:rPr>
                <a:t>shyamolsaha74@gmail.com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82639" y="1869743"/>
              <a:ext cx="3897865" cy="357571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52252" y="41157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87669"/>
            <a:ext cx="12156142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১৯৪৯ : 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মুসলিমলীগ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মুসলিমলীগের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যুগ্ম-সাধারন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১৯৪৯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76" y="26895"/>
            <a:ext cx="1532966" cy="12799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48" y="2603150"/>
            <a:ext cx="7050612" cy="39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024" y="1323439"/>
            <a:ext cx="12117976" cy="15388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১৯৫২: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দাবীতে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অনশন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(৮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ফালগুন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১৩৫৮),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১৪৪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ভঙ্গ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বরকতসহ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এ‌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নিন্দা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একটানা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৩দিন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অনশন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১৯৫২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66" y="5600360"/>
            <a:ext cx="437630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21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1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1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ফেব্রুয়ারীতে</a:t>
            </a:r>
            <a:r>
              <a:rPr lang="en-US" sz="21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1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1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21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১৪৪ </a:t>
            </a:r>
            <a:r>
              <a:rPr lang="en-US" sz="21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1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21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প্রস্ততির</a:t>
            </a:r>
            <a:r>
              <a:rPr lang="en-US" sz="21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endParaRPr lang="en-US" sz="21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7759" y="5600360"/>
            <a:ext cx="3575055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বরকত,রফিকসহ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6107" y="5623870"/>
            <a:ext cx="3838395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9" y="3024575"/>
            <a:ext cx="11944150" cy="241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76" y="26895"/>
            <a:ext cx="1532966" cy="12799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24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0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66" y="1397422"/>
            <a:ext cx="12117976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১৯৫২ </a:t>
            </a:r>
            <a:r>
              <a:rPr lang="en-US" sz="2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২১শে </a:t>
            </a:r>
            <a:r>
              <a:rPr lang="en-US" sz="2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ফেব্রুয়ারিকে</a:t>
            </a:r>
            <a:r>
              <a:rPr lang="en-US" sz="2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আন্তজার্তিক</a:t>
            </a:r>
            <a:r>
              <a:rPr lang="en-US" sz="2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2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2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১৯৯৯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প্যারিসে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৩০তম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২১শে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আন্তজার্তিক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২১শে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ফ্রেব্রুয়ারি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সদস্যভুক্ত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দেশসমূহে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১৯০টি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২১শে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ফেব্রুয়ারিকে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আন্তজার্তিক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980" y="5651721"/>
            <a:ext cx="629299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৩০তম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২১শে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ফেব্রুয়ারিকে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আন্তজার্তিক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2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7794" y="5662536"/>
            <a:ext cx="4646534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729" y="-1"/>
            <a:ext cx="1539037" cy="12822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0" y="3206668"/>
            <a:ext cx="11914348" cy="22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42" y="1366948"/>
            <a:ext cx="11936264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১৯৫৩-৫৪: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১৯৫৩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কর্মপরিষদ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পূর্তিতে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দেশব্যাপী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যথাযোগ্য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মর্যাদায়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১৯৫৩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2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জিবুর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মওলানা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ভাসানীকে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প্রভাতফেরিতে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(১৯৫৪)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৭ ই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গণ-আন্দোলনের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পববর্তিতে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রাষ্টভাষা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(১৯৫৩-৫৪)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640" y="6038691"/>
            <a:ext cx="529045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১৯৫৩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মওলানা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ভাসানীকে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প্রভাতফেরীতে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75827" y="6038691"/>
            <a:ext cx="5753035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৫৩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২১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দিবসের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প্রভাতফেরীতে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ছাত্রীদের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49" y="99355"/>
            <a:ext cx="1381455" cy="11533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9920" y="3486847"/>
            <a:ext cx="11834468" cy="2257128"/>
            <a:chOff x="131109" y="3333123"/>
            <a:chExt cx="11834468" cy="25696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675" y="3354573"/>
              <a:ext cx="5590902" cy="249125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3" name="Picture 1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09" y="3333123"/>
              <a:ext cx="5303041" cy="2569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78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66" y="1397422"/>
            <a:ext cx="12117976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১৯৫৪: 1954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মওলানা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ভাসানী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প্রনয়ণ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দাবিগুলিখা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তরুন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১৯৫৪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গণ-পরিষদের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২৩৭টি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২২৩টি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মন্ত্রীসভা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মন্ত্রীসভায়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বনমন্ত্রী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১৯৫৪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4015" y="5680806"/>
            <a:ext cx="397387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মন্ত্রীসভা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মন্ত্রীসভায়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বনমন্ত্রী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5812" y="5691992"/>
            <a:ext cx="393998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মন্ত্রীসভার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বনমন্ত্রী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সফরে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58" y="72461"/>
            <a:ext cx="1381455" cy="11971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3801" y="5717711"/>
            <a:ext cx="3931942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বৈঠকে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759"/>
            <a:ext cx="12156142" cy="23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9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16516"/>
            <a:ext cx="12134764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১৯৫৫: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১৯৫৫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কাউন্সিল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ধর্মনিরপেক্ষতাকে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’;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64" y="48951"/>
            <a:ext cx="12096599" cy="120032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১৯৫৫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1835" y="5876090"/>
            <a:ext cx="704625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১৯৫৫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কাউন্সিল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80" y="61102"/>
            <a:ext cx="1233683" cy="11881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2597254"/>
            <a:ext cx="7046259" cy="319842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7404310" y="4356847"/>
            <a:ext cx="704266" cy="348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66" y="1357081"/>
            <a:ext cx="12117976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১৯৫৮: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১৯৫৮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আয়ত্তে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দেশব্যাপী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রাজনীতি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তরুন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এডবো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এবডো’র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১৯৫৮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শাসনবিরোধী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58" y="72461"/>
            <a:ext cx="1381455" cy="11971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" y="3592285"/>
            <a:ext cx="12028580" cy="27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66" y="1370528"/>
            <a:ext cx="12117976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১৯৬২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শিক্ষানীতি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পদক্ষোপ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সুপারিশ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ঐহিত্য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পরিপন্থী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বৈষম্যমূলক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শিক্ষানীতির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শাসকগোষ্ঠী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১৯৬২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1610" y="6361798"/>
            <a:ext cx="6216084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১৯৬২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রাজপথে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ছাত্র-জনতা</a:t>
            </a:r>
            <a:endParaRPr lang="en-US" sz="2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58" y="72461"/>
            <a:ext cx="1381455" cy="11971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10" y="3450825"/>
            <a:ext cx="6216084" cy="28456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66" y="1370528"/>
            <a:ext cx="12117976" cy="233910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১৯৬৬: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ফ্রেব্রুয়ারী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৬-দফা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ঘোঘনা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স্বায়ত্তশাসন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দাবিসমূহ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১)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শাসনতান্ত্রিক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২)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৩)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৪)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শুল্কবিষয়ক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৫)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বানিজ্যবিষয়ক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৬)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দাবীসমূহের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পরবর্তীকালে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৬-দফার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দেশব্যাপী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স্বায়ত্তশাসনের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গণ-আন্দোলনের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ভীত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পীড়ন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গ্রেফতান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১৯৬৬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৬-দফা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0926" y="5844222"/>
            <a:ext cx="416435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৬-দফা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0229" y="5830827"/>
            <a:ext cx="372457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৬-দফার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পূর্ববাংলার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স্বায়ত্তশাসনের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দেশব্যাপী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5" y="5830827"/>
            <a:ext cx="4007674" cy="688586"/>
          </a:xfrm>
          <a:prstGeom prst="rect">
            <a:avLst/>
          </a:prstGeom>
          <a:solidFill>
            <a:srgbClr val="AC1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৬-দফা </a:t>
            </a:r>
            <a:r>
              <a:rPr lang="en-US" sz="2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ঘোষনার</a:t>
            </a:r>
            <a:r>
              <a: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প্রস্ততি</a:t>
            </a:r>
            <a:r>
              <a: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সভায়</a:t>
            </a:r>
            <a:r>
              <a: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346" y="72462"/>
            <a:ext cx="1381455" cy="120431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" y="3770167"/>
            <a:ext cx="12006496" cy="20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9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66" y="1389263"/>
            <a:ext cx="12117976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১৯৬৬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৬-দফা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পূর্ববাংলার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স্বায়ত্তশাসন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দেশব্যাপী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গণ-আন্দোলন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ভীত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বঙ্গবন্ধুসহ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সিএসপি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(০২)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১৯৬৮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বঙ্গবন্ধুসহ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অভিযুক্ত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অভিযোগে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করে-যা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‌‌”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মামলায়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রিরুদ্ধে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দেশদ্রোহের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ষড়যন্ত্রের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হোতা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মামলায়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মুজিবসহ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অভিযুক্তরা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পূর্ববাংলাকে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চক্রান্ত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66" y="53788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১৯৬৮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24" y="6301665"/>
            <a:ext cx="5512526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আগরতরা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বঙ্গবন্ধুসহ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অভিযুক্তগণ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1532" y="6336872"/>
            <a:ext cx="630833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গ্রেফতারের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58" y="99355"/>
            <a:ext cx="1368002" cy="11971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" y="4203358"/>
            <a:ext cx="11991700" cy="19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2084"/>
            <a:ext cx="12151956" cy="6825916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6674" y="182881"/>
            <a:ext cx="11806989" cy="6387508"/>
            <a:chOff x="0" y="-88525"/>
            <a:chExt cx="12211519" cy="68530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3179" y="50478"/>
              <a:ext cx="2618340" cy="671409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06"/>
              <a:ext cx="2814673" cy="672966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505" y="3216442"/>
              <a:ext cx="6197512" cy="354812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" name="Horizontal Scroll 2"/>
            <p:cNvSpPr/>
            <p:nvPr/>
          </p:nvSpPr>
          <p:spPr>
            <a:xfrm>
              <a:off x="3078835" y="1080463"/>
              <a:ext cx="6250181" cy="1949116"/>
            </a:xfrm>
            <a:prstGeom prst="horizontalScroll">
              <a:avLst/>
            </a:prstGeom>
            <a:solidFill>
              <a:srgbClr val="660066"/>
            </a:solidFill>
            <a:ln w="28575"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শেখ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মুজিবুর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রহমানের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সংক্ষিপ্ত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জীবনী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39413" y="-88525"/>
              <a:ext cx="4129026" cy="8604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আলোচ্য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7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66" y="1357081"/>
            <a:ext cx="12117976" cy="1938992"/>
          </a:xfrm>
          <a:prstGeom prst="rect">
            <a:avLst/>
          </a:prstGeom>
          <a:solidFill>
            <a:srgbClr val="1D050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১৯৬৯: 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৬-দফা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বঙ্গবন্ধুসহ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রাজবন্দীদের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দেশব্যাপী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গণ-আন্দোলন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গণ-আন্দোলনই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ঊনসত্তরের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গণ-অভ্যুত্থান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৬-দফা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অপ্রতিরোধ্য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৬৯’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বঙ্গবন্ধুসহ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রাজবন্দীদের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নিজেও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পদত্যাগ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১৯৬৯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গণ-অভ্যুত্থান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13" y="5597744"/>
            <a:ext cx="401749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৬৯’এর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গণ-অভ্যুত্থান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8199" y="5596641"/>
            <a:ext cx="368154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2781" y="5596641"/>
            <a:ext cx="38541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৬৯’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গণ-অভ্যুত্থান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" y="3405803"/>
            <a:ext cx="12102949" cy="2083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63" y="56226"/>
            <a:ext cx="1409955" cy="12109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314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66" y="1414300"/>
            <a:ext cx="121179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১৯৬৯: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সোহরাওয়ার্দী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সংবর্ধনায়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তোফায়েল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আহম্মেদ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ভূষিতকরণ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793" y="59015"/>
            <a:ext cx="1381455" cy="107093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8" y="2717459"/>
            <a:ext cx="11966600" cy="34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355" y="1357081"/>
            <a:ext cx="12044977" cy="224676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১৯৭০: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১৬৯টি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নেতৃত্বাধীন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১৬৭টি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সংখ্যাগরিষ্ঠতা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৩১০টি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৩০৫টি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নিরন্কুশ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সংখ্যাগরিষ্ঠতা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চক্রান্ত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ডাকায়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বিক্ষোভে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পরিস্থিতিতে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মাসব্যাপী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অসহযোগ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2" y="0"/>
            <a:ext cx="12044977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811" y="56226"/>
            <a:ext cx="1488332" cy="12109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" y="3637492"/>
            <a:ext cx="12018851" cy="29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482" y="15115"/>
            <a:ext cx="12117976" cy="2431435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(৭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১৯৭১ – ১৬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৭১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চলাকালীন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দূর্লভ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আলোকচিত্র</a:t>
            </a:r>
            <a:endParaRPr lang="en-US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4" y="26867"/>
            <a:ext cx="1482993" cy="120396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" y="2496903"/>
            <a:ext cx="11991703" cy="43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41" y="1361361"/>
            <a:ext cx="12117976" cy="2369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জনসমাবেশে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স্বাধীনতাযুদ্ধের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“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algn="just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দেশব্যাপী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ঝঁপিয়ে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১৯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১০৯৫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বিশ্ববাসীকে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6530" y="3969179"/>
            <a:ext cx="3714846" cy="2450203"/>
          </a:xfrm>
          <a:prstGeom prst="rect">
            <a:avLst/>
          </a:prstGeom>
          <a:solidFill>
            <a:srgbClr val="B024A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মু্ক্ত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ছাড়বো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ইনশাল্লাহ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algn="ctr"/>
            <a:endParaRPr lang="en-US" sz="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25" y="59430"/>
            <a:ext cx="1381455" cy="12109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" y="3883831"/>
            <a:ext cx="8034680" cy="28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25" y="59430"/>
            <a:ext cx="1381455" cy="12109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বঙ্গবন্ধুর ঐতিহাসিক ৭ই মার্চের ভাষণ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55" y="1369034"/>
            <a:ext cx="11979663" cy="52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66" y="0"/>
            <a:ext cx="12117976" cy="184665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ভাষণটি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ওয়ার্ল্ড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ইন্টারন্যাশনাল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রেজিষ্টার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”-এ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66" y="1898911"/>
            <a:ext cx="12117976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২০১৭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ওয়ার্ল্ড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ডকুমেন্টারি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হেরিটেজ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প্রামাণ্য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ওয়ার্ল্ড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ইন্টারন্যাশনাল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রেজিষ্টার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”–এ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ভাষণটিই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8157" y="5984123"/>
            <a:ext cx="8303432" cy="769441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ভাষণটি</a:t>
            </a:r>
            <a:r>
              <a:rPr lang="en-US" sz="2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প্রাম্যণ্য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84" y="52252"/>
            <a:ext cx="1488332" cy="12148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57" y="3402874"/>
            <a:ext cx="8303433" cy="25029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430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12743"/>
            <a:ext cx="12117976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নৃশংসতম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কালোরাত্রি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এদিন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ধানমন্ডির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১১:৩০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স্বাধানতাকামী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ঝাঁপিড়ে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পৈশাচিক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গণহত্যাই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৭১’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সূত্রপাত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চিরতরে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বিতারিত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261884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কালোরাত্রি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47" y="39189"/>
            <a:ext cx="1381455" cy="11717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364150"/>
            <a:ext cx="11874137" cy="33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020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48165" y="3309823"/>
            <a:ext cx="3228450" cy="34499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দিবাগত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১২:৩০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ওয়ারলেস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sz="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শক্রুর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প্রতিরোধযুদ্ধ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দখলদার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সৈনিকটিকে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9538"/>
            <a:ext cx="12117976" cy="19082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(২৫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দিবাগত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১২:৩০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৩২নং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ধানমন্ডি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কালুরঘাট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ঘোষনাটি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২৭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কালুরঘাট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মেজর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জিয়াউর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ঘোষনাটি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ঘোষনার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পরপরই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ধানমন্ডির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৩২নং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১:৩০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48" y="39189"/>
            <a:ext cx="1313968" cy="12842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3336716"/>
            <a:ext cx="8703185" cy="34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88"/>
            <a:ext cx="12117976" cy="1877437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200" b="1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কালুরঘাট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68" y="11788"/>
            <a:ext cx="1523999" cy="142385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2186318"/>
            <a:ext cx="11599818" cy="41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526" y="13061"/>
            <a:ext cx="9460411" cy="218521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সর্বকালের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জন্মশতবার্ষিকীতে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শ্রদ্ধাঞ্জলি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672" y="4960161"/>
            <a:ext cx="9410076" cy="184665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জন্মেছিলে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জন্মেছিল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3386" y="2421321"/>
            <a:ext cx="3363516" cy="233910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……………........</a:t>
            </a: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2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US" sz="2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2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16" y="10045"/>
            <a:ext cx="1103172" cy="85520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37" y="2281676"/>
            <a:ext cx="2212848" cy="2648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" y="10045"/>
            <a:ext cx="2724789" cy="67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063"/>
            <a:ext cx="12191999" cy="1169894"/>
          </a:xfrm>
          <a:prstGeom prst="rect">
            <a:avLst/>
          </a:prstGeom>
          <a:solidFill>
            <a:srgbClr val="AC1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52" y="41157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61439" y="1355768"/>
            <a:ext cx="3785417" cy="5324535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প্রেরণার</a:t>
            </a:r>
            <a:r>
              <a:rPr lang="en-US" sz="2000" kern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কর্মবীর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ত্যাগী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রাষ্ট্রনায়কের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মননে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রযেছে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অসমাপ্ত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আত্মজীবনী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রোজনামচা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নয়াচীন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চিঠিপত্র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ডায়েরি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পাঠাগার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লেখক-গবেষক-অধ্যাপক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বন্ধু-বান্ধব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সহকর্মী</a:t>
            </a:r>
            <a:r>
              <a:rPr lang="en-US" sz="2000" kern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আত্মীয়দের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বইপ্রীতি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অবহিতি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পাঠস্পৃহা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ছাত্রজীবনে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রাষ্ট্রনায়ক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থাকাকালীন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বইপুস্তক</a:t>
            </a:r>
            <a:r>
              <a:rPr lang="en-US" sz="2000" kern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পত্র-পত্রিকা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পড়েছেন।এছাড়াও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পাঠাগার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000" kern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kern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16" y="10044"/>
            <a:ext cx="1103172" cy="11268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579727" y="1528176"/>
            <a:ext cx="7102475" cy="4979718"/>
            <a:chOff x="579727" y="1528176"/>
            <a:chExt cx="7102475" cy="49797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27" y="1528176"/>
              <a:ext cx="7102475" cy="4979718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01" y="1673133"/>
              <a:ext cx="1991664" cy="1797024"/>
            </a:xfrm>
            <a:prstGeom prst="rect">
              <a:avLst/>
            </a:prstGeom>
            <a:ln w="28575">
              <a:solidFill>
                <a:srgbClr val="1515AB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08" y="1673133"/>
              <a:ext cx="2037804" cy="1797024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761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41" y="1343919"/>
            <a:ext cx="12117976" cy="2123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১৭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মুজিননগর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বৈদ্যনাথতলা</a:t>
            </a:r>
            <a:r>
              <a:rPr lang="en-US" sz="2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আম্রকাননে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অনাড়ম্বর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মন্ত্রীপরিষদের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সদসবৃন্দ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বৈদ্যনাথতলা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অনুপস্থিতিতে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ইসলামকে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তাজউদ্দীন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আহমেদকে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মু্ক্তিযুদ্ধ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সমম্বয়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যু্দ্ধে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সাংগঠনিক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2" y="53788"/>
            <a:ext cx="12117976" cy="1261884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12" y="60059"/>
            <a:ext cx="1452667" cy="122871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:\Users\Walton\Desktop\BANGOBONDHU PIC\১৯৭১ সালের ১০ এপ্রিল মুজিবনগর সরকার গঠন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0" y="3467577"/>
            <a:ext cx="11938298" cy="3242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34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2431" y="1323439"/>
            <a:ext cx="1211797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জঘন্যতম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বর্বর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হত্যাকান্ডগুলোর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বেদনাময়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১৯৭১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এদেশীয়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দোসর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রাজাকার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আল-বদর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আলশামস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বরেণ্য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সাহিত্যিকসহ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পরিকল্পিতভাবে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মেধাশূণ্য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সেজন্যই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বরেণ্য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কর্মস্থল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জঘন্যতম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1" y="60058"/>
            <a:ext cx="1358538" cy="120396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2" y="4155142"/>
            <a:ext cx="11796782" cy="239121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683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72013"/>
            <a:ext cx="1211797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প্রহর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৯(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রক্তক্ষয়ী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মা-বোনের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সম্ভ্রমহানির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বাংলাদশ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এদিন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৪টা ৩১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ম্রিত্রবাহিনীর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কমান্ডের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ববর্র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আনুষ্ঠানিকভাবে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মিত্রবাহিনীর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জগজি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অরোরা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নিয়াজী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পরিপূর্ণতা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26894"/>
            <a:ext cx="12117976" cy="224676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4" y="26867"/>
            <a:ext cx="1482993" cy="120396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:\SKS\update data\বঙ্গবন্ধু আত্মজীবনী\BANGOBONDHU PIC\১৯৭১ সালের ১৬ ডিসেম্বর বাংলাদেশের স্বাধীনতা লাভ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" y="4087895"/>
            <a:ext cx="11943163" cy="2649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8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41" y="1520421"/>
            <a:ext cx="12117976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১৯৭২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রক্তক্ষয়ী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স্থপতি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লন্ডন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নয়াদিল্লি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১:৪১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বিমাববাহিনীর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446550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35" y="17782"/>
            <a:ext cx="1555376" cy="141353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" y="3429000"/>
            <a:ext cx="11931895" cy="27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41" y="1399398"/>
            <a:ext cx="12117976" cy="11849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১৯৭২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অশ্রুসিক্ত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কণ্ঠে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-‌‘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হয়েছে,আমার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হযেছে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রাতেই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রাষ্ট্রপতির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2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" y="0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2035" y="5419164"/>
            <a:ext cx="3886199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অশ্রুসিক্ত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কন্ঠে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রাখছেন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24" y="5419163"/>
            <a:ext cx="3961247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ময়দানের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জনসভায়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যোগদানের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5813" y="3806491"/>
            <a:ext cx="3931751" cy="1877437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অশ্রুসিক্ত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কন্ঠে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দুইবার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2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১৯৭২ </a:t>
            </a:r>
            <a:r>
              <a:rPr lang="en-US" sz="2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2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75" y="17782"/>
            <a:ext cx="1497835" cy="13056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0682" y="2732254"/>
            <a:ext cx="3939989" cy="2565887"/>
            <a:chOff x="80682" y="2732254"/>
            <a:chExt cx="3939989" cy="25658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2" y="2732254"/>
              <a:ext cx="3939989" cy="2565887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2614060" y="3316568"/>
              <a:ext cx="774599" cy="48992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182035" y="2718807"/>
            <a:ext cx="3886199" cy="2565887"/>
            <a:chOff x="4182035" y="2732254"/>
            <a:chExt cx="3886199" cy="25658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035" y="2732254"/>
              <a:ext cx="3886199" cy="2565887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6946678" y="3729794"/>
              <a:ext cx="774599" cy="48992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88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1" y="24248"/>
            <a:ext cx="12192000" cy="7540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চেয়েছিলেন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03" y="5547108"/>
            <a:ext cx="11913327" cy="1200329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দারিদ্রমুক্ত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সমৃদ্ধশালী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824" y="13814"/>
            <a:ext cx="1098176" cy="7599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897105"/>
            <a:ext cx="11913326" cy="45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094" y="37778"/>
            <a:ext cx="12080671" cy="2365228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শাসনামল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3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হত্যাকান্ডের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আলোকচিত্র</a:t>
            </a:r>
            <a:endParaRPr lang="en-US" sz="3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99" y="17782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17782"/>
            <a:ext cx="1524728" cy="132352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7" y="2530578"/>
            <a:ext cx="11838623" cy="426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94" y="3257014"/>
            <a:ext cx="12127839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সংসদীয়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জানুযারী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সমর্পণ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১৯৭২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৫০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সৈন্যবাহিনী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মেয়াদি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বাংলাদেশ-ভারত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মৈত্রী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গণ-পরিষদ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সমাজতন্ত্র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ধর্মনিরপেক্ষতা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মূলনীতির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হয়েছিলো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গণ-প্রজাতন্ত্রী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নজুরুল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আনায়ন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১৯৭৩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৩০০টি 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২৯২টি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আসনে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en-US" sz="2000" b="1" dirty="0" err="1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১৯৭৩ </a:t>
            </a:r>
            <a:r>
              <a:rPr lang="en-US" sz="20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0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সিপিবি</a:t>
            </a: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ন্যাপের</a:t>
            </a: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ত্রিদেশীয়</a:t>
            </a: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ঐক্যজোট</a:t>
            </a: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74" y="37011"/>
            <a:ext cx="12087497" cy="3139321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(১৯৭২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যুদ্ধবিধ্বস্ত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পরিচালনাকালীন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বলিষ্ঠ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endParaRPr lang="en-US" sz="3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17782"/>
            <a:ext cx="1524728" cy="187271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963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67" y="3208140"/>
            <a:ext cx="12087497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১৯৭৩ 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জুলিও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কুরি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১৯৭৩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শিল্পকারখানাকে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জাতীয়করণ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১৯৭৪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2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2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২৯তম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বিরাজমান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সংসদে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সংশোধনী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পাসের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সংসদীয়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b="1" dirty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b="1" dirty="0" smtClean="0">
                <a:solidFill>
                  <a:srgbClr val="151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ডিক্রির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200" b="1" dirty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সন্মিলেন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‘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’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বাকশাল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b="1" dirty="0" smtClean="0">
                <a:solidFill>
                  <a:srgbClr val="B31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solidFill>
                <a:srgbClr val="B31D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 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প্রচার-প্রসারের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ইসলামিক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ফাউন্ডেশন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68" y="10117"/>
            <a:ext cx="12087497" cy="3139321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(১৯৭২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যুদ্ধবিধ্বস্ত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বলিষ্ঠ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endParaRPr lang="en-US" sz="3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9" y="17782"/>
            <a:ext cx="1376811" cy="16631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738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2218" y="-9803"/>
            <a:ext cx="12073039" cy="1446550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১৭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১৫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১৯৭৫ )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967928" y="3588939"/>
            <a:ext cx="2227462" cy="1478795"/>
          </a:xfrm>
          <a:custGeom>
            <a:avLst/>
            <a:gdLst>
              <a:gd name="connsiteX0" fmla="*/ 0 w 2933698"/>
              <a:gd name="connsiteY0" fmla="*/ 1057934 h 2115867"/>
              <a:gd name="connsiteX1" fmla="*/ 1466849 w 2933698"/>
              <a:gd name="connsiteY1" fmla="*/ 0 h 2115867"/>
              <a:gd name="connsiteX2" fmla="*/ 2933698 w 2933698"/>
              <a:gd name="connsiteY2" fmla="*/ 1057934 h 2115867"/>
              <a:gd name="connsiteX3" fmla="*/ 1466849 w 2933698"/>
              <a:gd name="connsiteY3" fmla="*/ 2115868 h 2115867"/>
              <a:gd name="connsiteX4" fmla="*/ 0 w 2933698"/>
              <a:gd name="connsiteY4" fmla="*/ 1057934 h 211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3698" h="2115867">
                <a:moveTo>
                  <a:pt x="0" y="1057934"/>
                </a:moveTo>
                <a:cubicBezTo>
                  <a:pt x="0" y="473653"/>
                  <a:pt x="656731" y="0"/>
                  <a:pt x="1466849" y="0"/>
                </a:cubicBezTo>
                <a:cubicBezTo>
                  <a:pt x="2276967" y="0"/>
                  <a:pt x="2933698" y="473653"/>
                  <a:pt x="2933698" y="1057934"/>
                </a:cubicBezTo>
                <a:cubicBezTo>
                  <a:pt x="2933698" y="1642215"/>
                  <a:pt x="2276967" y="2115868"/>
                  <a:pt x="1466849" y="2115868"/>
                </a:cubicBezTo>
                <a:cubicBezTo>
                  <a:pt x="656731" y="2115868"/>
                  <a:pt x="0" y="1642215"/>
                  <a:pt x="0" y="1057934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71540" tIns="351772" rIns="471540" bIns="351772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83144" y="3634604"/>
            <a:ext cx="2084784" cy="1485645"/>
            <a:chOff x="2883144" y="3634604"/>
            <a:chExt cx="2084784" cy="1485645"/>
          </a:xfrm>
        </p:grpSpPr>
        <p:sp>
          <p:nvSpPr>
            <p:cNvPr id="9" name="Freeform 8"/>
            <p:cNvSpPr/>
            <p:nvPr/>
          </p:nvSpPr>
          <p:spPr>
            <a:xfrm>
              <a:off x="2883144" y="3634604"/>
              <a:ext cx="1536920" cy="1485645"/>
            </a:xfrm>
            <a:custGeom>
              <a:avLst/>
              <a:gdLst>
                <a:gd name="connsiteX0" fmla="*/ 0 w 1852462"/>
                <a:gd name="connsiteY0" fmla="*/ 902771 h 1805541"/>
                <a:gd name="connsiteX1" fmla="*/ 926231 w 1852462"/>
                <a:gd name="connsiteY1" fmla="*/ 0 h 1805541"/>
                <a:gd name="connsiteX2" fmla="*/ 1852462 w 1852462"/>
                <a:gd name="connsiteY2" fmla="*/ 902771 h 1805541"/>
                <a:gd name="connsiteX3" fmla="*/ 926231 w 1852462"/>
                <a:gd name="connsiteY3" fmla="*/ 1805542 h 1805541"/>
                <a:gd name="connsiteX4" fmla="*/ 0 w 1852462"/>
                <a:gd name="connsiteY4" fmla="*/ 902771 h 1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462" h="1805541">
                  <a:moveTo>
                    <a:pt x="0" y="902771"/>
                  </a:moveTo>
                  <a:cubicBezTo>
                    <a:pt x="0" y="404184"/>
                    <a:pt x="414688" y="0"/>
                    <a:pt x="926231" y="0"/>
                  </a:cubicBezTo>
                  <a:cubicBezTo>
                    <a:pt x="1437774" y="0"/>
                    <a:pt x="1852462" y="404184"/>
                    <a:pt x="1852462" y="902771"/>
                  </a:cubicBezTo>
                  <a:cubicBezTo>
                    <a:pt x="1852462" y="1401358"/>
                    <a:pt x="1437774" y="1805542"/>
                    <a:pt x="926231" y="1805542"/>
                  </a:cubicBezTo>
                  <a:cubicBezTo>
                    <a:pt x="414688" y="1805542"/>
                    <a:pt x="0" y="1401358"/>
                    <a:pt x="0" y="90277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solidFill>
                <a:srgbClr val="CC0099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00497" tIns="293625" rIns="300497" bIns="29362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১৯৭২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স্বদেশ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প্রত্যাবর্তন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রাষ্ট্রীয়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ক্ষমতা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গ্রহন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4408997" y="4075925"/>
              <a:ext cx="558931" cy="406391"/>
            </a:xfrm>
            <a:prstGeom prst="leftArrow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28896" y="1538515"/>
            <a:ext cx="1731882" cy="2011177"/>
            <a:chOff x="5128896" y="1538515"/>
            <a:chExt cx="1731882" cy="2011177"/>
          </a:xfrm>
        </p:grpSpPr>
        <p:sp>
          <p:nvSpPr>
            <p:cNvPr id="8" name="Freeform 7"/>
            <p:cNvSpPr/>
            <p:nvPr/>
          </p:nvSpPr>
          <p:spPr>
            <a:xfrm>
              <a:off x="5128896" y="1538515"/>
              <a:ext cx="1731882" cy="1492465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000" b="1" kern="12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:</a:t>
              </a:r>
            </a:p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১৭ মার্চ,১৯২০)</a:t>
              </a:r>
              <a:endPara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ও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বংশ</a:t>
              </a:r>
              <a:r>
                <a:rPr lang="en-US" sz="2000" b="1" kern="12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পরিচয়</a:t>
              </a:r>
              <a:endParaRPr lang="en-US" sz="2000" b="1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Up Arrow 12"/>
            <p:cNvSpPr/>
            <p:nvPr/>
          </p:nvSpPr>
          <p:spPr>
            <a:xfrm>
              <a:off x="5801030" y="3019058"/>
              <a:ext cx="501093" cy="530634"/>
            </a:xfrm>
            <a:prstGeom prst="upArrow">
              <a:avLst/>
            </a:prstGeom>
            <a:solidFill>
              <a:srgbClr val="FF0000"/>
            </a:solidFill>
            <a:ln w="28575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45487" y="3396085"/>
            <a:ext cx="1975875" cy="1453347"/>
            <a:chOff x="7245487" y="3396085"/>
            <a:chExt cx="1975875" cy="1453347"/>
          </a:xfrm>
        </p:grpSpPr>
        <p:sp>
          <p:nvSpPr>
            <p:cNvPr id="11" name="Freeform 10"/>
            <p:cNvSpPr/>
            <p:nvPr/>
          </p:nvSpPr>
          <p:spPr>
            <a:xfrm>
              <a:off x="7685161" y="3396085"/>
              <a:ext cx="1536201" cy="1453347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8575">
              <a:solidFill>
                <a:srgbClr val="CC0099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জীবন</a:t>
              </a:r>
              <a:endPara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১৯২৭-’৪৯</a:t>
              </a:r>
              <a:endParaRPr lang="en-US" sz="24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245487" y="4065787"/>
              <a:ext cx="477594" cy="397995"/>
            </a:xfrm>
            <a:prstGeom prst="rightArrow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06570" y="5106981"/>
            <a:ext cx="1611964" cy="1671782"/>
            <a:chOff x="5406570" y="5106981"/>
            <a:chExt cx="1611964" cy="1671782"/>
          </a:xfrm>
        </p:grpSpPr>
        <p:sp>
          <p:nvSpPr>
            <p:cNvPr id="10" name="Freeform 9"/>
            <p:cNvSpPr/>
            <p:nvPr/>
          </p:nvSpPr>
          <p:spPr>
            <a:xfrm>
              <a:off x="5406570" y="5550192"/>
              <a:ext cx="1611964" cy="1228571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rgbClr val="7030A0"/>
            </a:solidFill>
            <a:ln w="28575">
              <a:solidFill>
                <a:srgbClr val="CC0099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১৯৭০ </a:t>
              </a:r>
              <a:r>
                <a:rPr lang="en-US" sz="24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সাধারন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3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নির্বাচন</a:t>
              </a:r>
              <a:endParaRPr lang="en-US" sz="23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5966752" y="5106981"/>
              <a:ext cx="491244" cy="443212"/>
            </a:xfrm>
            <a:prstGeom prst="downArrow">
              <a:avLst/>
            </a:prstGeom>
            <a:solidFill>
              <a:srgbClr val="AC1BD9"/>
            </a:solidFill>
            <a:ln w="28575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95737" y="4899912"/>
            <a:ext cx="1679702" cy="1641201"/>
            <a:chOff x="3695737" y="4899912"/>
            <a:chExt cx="1679702" cy="1641201"/>
          </a:xfrm>
        </p:grpSpPr>
        <p:sp>
          <p:nvSpPr>
            <p:cNvPr id="19" name="Freeform 18"/>
            <p:cNvSpPr/>
            <p:nvPr/>
          </p:nvSpPr>
          <p:spPr>
            <a:xfrm>
              <a:off x="3695737" y="5051415"/>
              <a:ext cx="1605439" cy="1489698"/>
            </a:xfrm>
            <a:custGeom>
              <a:avLst/>
              <a:gdLst>
                <a:gd name="connsiteX0" fmla="*/ 0 w 1852462"/>
                <a:gd name="connsiteY0" fmla="*/ 902771 h 1805541"/>
                <a:gd name="connsiteX1" fmla="*/ 926231 w 1852462"/>
                <a:gd name="connsiteY1" fmla="*/ 0 h 1805541"/>
                <a:gd name="connsiteX2" fmla="*/ 1852462 w 1852462"/>
                <a:gd name="connsiteY2" fmla="*/ 902771 h 1805541"/>
                <a:gd name="connsiteX3" fmla="*/ 926231 w 1852462"/>
                <a:gd name="connsiteY3" fmla="*/ 1805542 h 1805541"/>
                <a:gd name="connsiteX4" fmla="*/ 0 w 1852462"/>
                <a:gd name="connsiteY4" fmla="*/ 902771 h 1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462" h="1805541">
                  <a:moveTo>
                    <a:pt x="0" y="902771"/>
                  </a:moveTo>
                  <a:cubicBezTo>
                    <a:pt x="0" y="404184"/>
                    <a:pt x="414688" y="0"/>
                    <a:pt x="926231" y="0"/>
                  </a:cubicBezTo>
                  <a:cubicBezTo>
                    <a:pt x="1437774" y="0"/>
                    <a:pt x="1852462" y="404184"/>
                    <a:pt x="1852462" y="902771"/>
                  </a:cubicBezTo>
                  <a:cubicBezTo>
                    <a:pt x="1852462" y="1401358"/>
                    <a:pt x="1437774" y="1805542"/>
                    <a:pt x="926231" y="1805542"/>
                  </a:cubicBezTo>
                  <a:cubicBezTo>
                    <a:pt x="414688" y="1805542"/>
                    <a:pt x="0" y="1401358"/>
                    <a:pt x="0" y="902771"/>
                  </a:cubicBez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rgbClr val="CC0099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00497" tIns="293625" rIns="300497" bIns="29362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১৯৭১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22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মহান</a:t>
              </a:r>
              <a:r>
                <a:rPr lang="en-US" sz="22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মুক্তিযুদ্ধ</a:t>
              </a:r>
              <a:endParaRPr lang="en-US" sz="22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9073816">
              <a:off x="4911830" y="4899912"/>
              <a:ext cx="463609" cy="355250"/>
            </a:xfrm>
            <a:prstGeom prst="leftArrow">
              <a:avLst/>
            </a:prstGeom>
            <a:solidFill>
              <a:srgbClr val="0070C0"/>
            </a:solidFill>
            <a:ln w="28575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59824" y="4768353"/>
            <a:ext cx="1763262" cy="1501817"/>
            <a:chOff x="6959824" y="4768353"/>
            <a:chExt cx="1763262" cy="1501817"/>
          </a:xfrm>
        </p:grpSpPr>
        <p:sp>
          <p:nvSpPr>
            <p:cNvPr id="16" name="Freeform 15"/>
            <p:cNvSpPr/>
            <p:nvPr/>
          </p:nvSpPr>
          <p:spPr>
            <a:xfrm>
              <a:off x="7137421" y="4832641"/>
              <a:ext cx="1585665" cy="1437529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rgbClr val="002060"/>
            </a:solidFill>
            <a:ln w="28575">
              <a:solidFill>
                <a:srgbClr val="CC0099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রাজনৈতিক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জীবন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১৯৩৮-’৬৯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 rot="12785206">
              <a:off x="6959824" y="4768353"/>
              <a:ext cx="428391" cy="399250"/>
            </a:xfrm>
            <a:prstGeom prst="leftArrow">
              <a:avLst/>
            </a:prstGeom>
            <a:solidFill>
              <a:srgbClr val="002060"/>
            </a:solidFill>
            <a:ln w="28575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27504" y="2100541"/>
            <a:ext cx="1550091" cy="1748710"/>
            <a:chOff x="6827504" y="2100541"/>
            <a:chExt cx="1550091" cy="1748710"/>
          </a:xfrm>
        </p:grpSpPr>
        <p:sp>
          <p:nvSpPr>
            <p:cNvPr id="17" name="Freeform 16"/>
            <p:cNvSpPr/>
            <p:nvPr/>
          </p:nvSpPr>
          <p:spPr>
            <a:xfrm>
              <a:off x="6851105" y="2100541"/>
              <a:ext cx="1526490" cy="1519082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শৈশব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কাল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Left Arrow 21"/>
            <p:cNvSpPr/>
            <p:nvPr/>
          </p:nvSpPr>
          <p:spPr>
            <a:xfrm rot="8671816">
              <a:off x="6827504" y="3409602"/>
              <a:ext cx="451036" cy="439649"/>
            </a:xfrm>
            <a:prstGeom prst="leftArrow">
              <a:avLst>
                <a:gd name="adj1" fmla="val 50000"/>
                <a:gd name="adj2" fmla="val 34589"/>
              </a:avLst>
            </a:prstGeom>
            <a:solidFill>
              <a:srgbClr val="00B050"/>
            </a:solidFill>
            <a:ln w="28575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38317" y="2081584"/>
            <a:ext cx="1879645" cy="1784242"/>
            <a:chOff x="3438317" y="2081584"/>
            <a:chExt cx="1879645" cy="1784242"/>
          </a:xfrm>
        </p:grpSpPr>
        <p:sp>
          <p:nvSpPr>
            <p:cNvPr id="18" name="Freeform 17"/>
            <p:cNvSpPr/>
            <p:nvPr/>
          </p:nvSpPr>
          <p:spPr>
            <a:xfrm>
              <a:off x="3438317" y="2081584"/>
              <a:ext cx="1710071" cy="1556996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১৯৭৫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১৫ই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আগষ্ট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বঙ্গবন্ধুকে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স্বপরিবারে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হত্যা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Left Arrow 22"/>
            <p:cNvSpPr/>
            <p:nvPr/>
          </p:nvSpPr>
          <p:spPr>
            <a:xfrm rot="2710624">
              <a:off x="4836113" y="3383976"/>
              <a:ext cx="491124" cy="472575"/>
            </a:xfrm>
            <a:prstGeom prst="leftArrow">
              <a:avLst/>
            </a:prstGeom>
            <a:solidFill>
              <a:schemeClr val="tx1"/>
            </a:solidFill>
            <a:ln w="28575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024" y="10045"/>
            <a:ext cx="1652798" cy="142670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205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2074616"/>
            <a:ext cx="12117976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R"/>
            </a:pP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১৯৭২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সংসদীয়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বঙ্গভবনে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বিচারপতি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সাঈদ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১৯৭২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অল্পদিনের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40" y="13063"/>
            <a:ext cx="12077635" cy="2000548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6843" y="6049842"/>
            <a:ext cx="4548627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83" y="3252028"/>
            <a:ext cx="4508287" cy="273826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17782"/>
            <a:ext cx="1524728" cy="12960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623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68" y="10117"/>
            <a:ext cx="12087497" cy="2000548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সমর্পণ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457" y="2057025"/>
            <a:ext cx="1201289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ষ্টেডিয়ামে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কাদেরিয়া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বাহিনীসহ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সমর্পণ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আবেকঘন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দিকনির্দেশনামূলক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তোফায়েল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সিরাজুল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মান্নান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কাদেরিয়া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সিদ্দিকী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28" y="5891456"/>
            <a:ext cx="12018611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১৯৭২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ষ্টেডিয়ামে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সমর্পণ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17782"/>
            <a:ext cx="1524728" cy="12960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" y="3673045"/>
            <a:ext cx="12044725" cy="22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68" y="10117"/>
            <a:ext cx="12087497" cy="1754326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নজুরুল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ইসলামকে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স্বপরিবারে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আনায়ন</a:t>
            </a:r>
            <a:endPara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394" y="1783648"/>
            <a:ext cx="11992661" cy="25545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তৎকালিন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অনুমতিক্রমে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নজুরুল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ইসলামকে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স্বপরিবারে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১৯৭৪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০৯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সংস্কৃতিতে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স্বীকৃতিস্বরূপ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তাকেঁ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সন্মানসূচক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উপাধিতে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১৯৭৬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ফেব্রুয়ারিতে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পদকেও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১৯৭৬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১২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১৩৮৩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বঙ্গাব্দ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মৃত্যূবরণ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সমাধি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১৮৯৯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১৩০৬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বঙ্গাব্দ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আসানসোল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মহকুমার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17782"/>
            <a:ext cx="1524728" cy="12960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" y="4468543"/>
            <a:ext cx="11992661" cy="22591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919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68" y="10117"/>
            <a:ext cx="12087497" cy="1815882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শাসনামল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জুলিও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কুরি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268" y="1870473"/>
            <a:ext cx="12083743" cy="178510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১৯৭৩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১৯৭৩ </a:t>
            </a:r>
            <a:r>
              <a:rPr lang="en-US" sz="2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2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মানবতার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মহাসচিব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রমেশ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জুলিও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কুরি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বিশ্ববন্ধু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বর্বর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শাসকের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1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সাড়ে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1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নিপীড়িত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নিষ্পেষিত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1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1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সংগ্রাামর</a:t>
            </a:r>
            <a:r>
              <a:rPr lang="en-US" sz="2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(০৯)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সার্বভেৌম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খচিত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17782"/>
            <a:ext cx="1524728" cy="12493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34" y="3826644"/>
            <a:ext cx="8861610" cy="28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68" y="10117"/>
            <a:ext cx="12087497" cy="2369880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সংসদের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নেতৃত্বাধীন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ঐক্যফ্রন্ট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নিচ্ছেন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12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577" y="2433785"/>
            <a:ext cx="12017188" cy="8463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১৯৭৩ </a:t>
            </a:r>
            <a:r>
              <a:rPr lang="en-US" sz="2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১৯৭৩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সংসদের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sz="2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2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নেতৃত্বাধীন</a:t>
            </a:r>
            <a:r>
              <a:rPr lang="en-US" sz="2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ঐক্যফ্রন্ট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নিচ্ছেন</a:t>
            </a:r>
            <a:r>
              <a:rPr lang="en-US" sz="2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পড়াচ্ছেন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সাঈদ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3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3" y="17783"/>
            <a:ext cx="1409468" cy="123625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" y="3576006"/>
            <a:ext cx="12013434" cy="29861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04412" y="779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17" y="33827"/>
            <a:ext cx="12087497" cy="1815882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199" y="1947002"/>
            <a:ext cx="1198735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১৯৭৪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১৯৭৪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২৯তম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সর্বকালের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উল্লেখ্য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(০৭)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১৯৭৪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১৩৬তম 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200" dirty="0" smtClean="0">
                <a:solidFill>
                  <a:srgbClr val="B024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200" dirty="0">
              <a:solidFill>
                <a:srgbClr val="B024A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50" y="5752485"/>
            <a:ext cx="6454587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১৯৭৪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6272" y="5720880"/>
            <a:ext cx="529814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১৯৭৪ </a:t>
            </a:r>
            <a:r>
              <a:rPr lang="en-US" sz="2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১৩৬তম  </a:t>
            </a:r>
            <a:r>
              <a:rPr lang="en-US" sz="2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2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0" y="3281971"/>
            <a:ext cx="11887199" cy="23750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553" y="17782"/>
            <a:ext cx="1479457" cy="125758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543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1" grpId="0" animBg="1"/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" y="56235"/>
            <a:ext cx="12087497" cy="2369880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সংশোধনীর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’৭২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2453009"/>
            <a:ext cx="12087497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সংসদীয়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3995" y="6050015"/>
            <a:ext cx="5768788" cy="43088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9" y="17782"/>
            <a:ext cx="1469732" cy="12493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10900"/>
            <a:ext cx="5875979" cy="27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87497" cy="2308324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ডিক্রির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3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3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3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সন্মিলেন</a:t>
            </a:r>
            <a:r>
              <a:rPr lang="en-US" sz="3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3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বাকশাল</a:t>
            </a:r>
            <a:r>
              <a:rPr lang="en-US" sz="33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3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3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3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3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3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3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3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251" y="2348516"/>
            <a:ext cx="12035246" cy="126188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ডিক্রির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সন্মিলেন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’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বাকশাল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17782"/>
            <a:ext cx="1524728" cy="12960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" y="3714019"/>
            <a:ext cx="11915631" cy="27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503"/>
            <a:ext cx="12087497" cy="1815882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শাসনামল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সময়কালীন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রাষ্ট্রপ্রধানদের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সৌজন্য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সাক্ষা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দূর্লভ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আলোকচিত্র</a:t>
            </a:r>
            <a:endParaRPr lang="en-US" sz="3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7929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17783"/>
            <a:ext cx="1524728" cy="112521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1911080"/>
            <a:ext cx="11943806" cy="48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87497" cy="1323439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নৃশংস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125" y="1352280"/>
            <a:ext cx="12035246" cy="276998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নৃশংস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200" b="1" spc="1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200" b="1" spc="1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২৯ </a:t>
            </a:r>
            <a:r>
              <a:rPr lang="en-US" sz="2200" b="1" spc="1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r>
              <a:rPr lang="en-US" sz="2200" b="1" spc="1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১৩৮২ </a:t>
            </a:r>
            <a:r>
              <a:rPr lang="en-US" sz="2200" b="1" spc="1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বঙ্গাব্দ</a:t>
            </a:r>
            <a:r>
              <a:rPr lang="en-US" sz="2200" b="1" spc="1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হায়নারূপী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বিপদগামী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উচ্চাভিলাষী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সর্বকালের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স্থপতি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বঙ্গবন্ধূ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ধানমন্ডির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নম্বরের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বাসভবনে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স্বপরিবারে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ঘাতকেরা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আত্মীয়স্বজনসহ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নিহতরা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সহধর্মিনী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মহীয়সী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ফজিলাতুন্নেছা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জ্যেষ্ঠ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পূত্র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সূলতানা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রোজী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কনিষ্ঠপুত্র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রাসেল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নাসের</a:t>
            </a:r>
            <a:r>
              <a:rPr lang="en-US" sz="2200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ভগ্নীপতি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কৃষিমন্ত্রী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সেরনিয়াবাত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সেরনিয়াবাত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সেরনিয়াবাত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দৌহিত্র</a:t>
            </a:r>
            <a:r>
              <a:rPr lang="en-US" sz="2200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ভ্রাতুষ্পুত্র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সেরনিয়াবাত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বঙ্গবন্ধূর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ভাগ্নে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যুবনেতা</a:t>
            </a:r>
            <a:r>
              <a:rPr lang="en-US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অন্ত:সত্ত্বা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আরজু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অফিসার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কর্ণেল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জামিল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কিশোর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নঈম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রেহানা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জার্মানীতে</a:t>
            </a:r>
            <a:r>
              <a:rPr lang="en-US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সৌভাগ্যক্রমে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pc="1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17782"/>
            <a:ext cx="1524728" cy="12960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" y="4176057"/>
            <a:ext cx="12035246" cy="26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265"/>
            <a:ext cx="12139748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71" y="1370732"/>
            <a:ext cx="12398950" cy="1261884"/>
          </a:xfrm>
          <a:prstGeom prst="rect">
            <a:avLst/>
          </a:prstGeom>
          <a:solidFill>
            <a:srgbClr val="00206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স্থপতি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অবিসংবাদিত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১৯২০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03 </a:t>
            </a:r>
            <a:r>
              <a:rPr lang="en-US" sz="2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১৩২6 </a:t>
            </a:r>
            <a:r>
              <a:rPr lang="en-US" sz="2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বঙ্গাব্দ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r>
              <a:rPr lang="en-US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৮:০০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en-US" sz="2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সম্ভ্রান্ত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0046" y="6480879"/>
            <a:ext cx="3702233" cy="41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808" y="5059186"/>
            <a:ext cx="12158918" cy="708182"/>
            <a:chOff x="86808" y="5059186"/>
            <a:chExt cx="12158918" cy="708182"/>
          </a:xfrm>
        </p:grpSpPr>
        <p:sp>
          <p:nvSpPr>
            <p:cNvPr id="20" name="TextBox 19"/>
            <p:cNvSpPr txBox="1"/>
            <p:nvPr/>
          </p:nvSpPr>
          <p:spPr>
            <a:xfrm>
              <a:off x="86808" y="5059482"/>
              <a:ext cx="3962915" cy="707886"/>
            </a:xfrm>
            <a:prstGeom prst="rect">
              <a:avLst/>
            </a:prstGeom>
            <a:solidFill>
              <a:srgbClr val="1515A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১৯২০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সালের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১৭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মার্চ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জেলার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টুঙ্গিপাড়া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গ্রামে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গ্রহণ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25388" y="5059186"/>
              <a:ext cx="3750182" cy="70788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১৮৫৪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নির্মিত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বন্ধু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শেখ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মুজিবুর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রহমানের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পৈত্রিক</a:t>
              </a:r>
              <a:r>
                <a:rPr lang="en-US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নিবাস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85558" y="5059186"/>
              <a:ext cx="4160168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en-US" sz="2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শেখ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মুজিবুর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রহমানের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টুঙ্গিপাড়ার</a:t>
              </a:r>
              <a:r>
                <a:rPr lang="en-US" sz="2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</a:t>
              </a:r>
              <a:endPara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682446" y="6633279"/>
            <a:ext cx="3702233" cy="41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4846" y="6785679"/>
            <a:ext cx="3702233" cy="41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12" y="54475"/>
            <a:ext cx="1694267" cy="122333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2384679" cy="6785679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559955" y="11241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" name="Picture 13" descr="6575blu0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94" y="5859991"/>
            <a:ext cx="12048571" cy="81642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" y="2697226"/>
            <a:ext cx="12169532" cy="221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87497" cy="1323439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লাশ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দাফন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251" y="1361845"/>
            <a:ext cx="12035246" cy="266226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১৬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লাশ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দাফন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১৬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ধানমন্ডির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বাসভবনে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পাহারার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নিভৃত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গোপালগঞ্জের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টুঙ্গিপাড়ায়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কবরের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অনাড়ম্বরভাবে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সমাহিত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গেছে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,’৭৫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মরদেহ</a:t>
            </a:r>
            <a:r>
              <a:rPr lang="en-US" sz="2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2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টুঙ্গিপাড়ায়</a:t>
            </a:r>
            <a:r>
              <a:rPr lang="en-US" sz="2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2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হেলিকপ্টারে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হেলিকপ্টার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কফিন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পৈত্রিক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লাশ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2300" kern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300" kern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300" kern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কফিন</a:t>
            </a:r>
            <a:r>
              <a:rPr lang="en-US" sz="2300" kern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লাশ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300" kern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300" kern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৫৭০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রেডক্রিসেন্টের</a:t>
            </a:r>
            <a:r>
              <a:rPr lang="en-US" sz="2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রিলিফের</a:t>
            </a:r>
            <a:r>
              <a:rPr lang="en-US" sz="2300" kern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কাফন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পরানো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300" kern="1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প্রত্যক্ষদর্শীদের</a:t>
            </a:r>
            <a:r>
              <a:rPr lang="en-US" sz="2300" kern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কথা,বঙ্গবন্ধুর</a:t>
            </a:r>
            <a:r>
              <a:rPr lang="en-US" sz="2300" kern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জানাজা</a:t>
            </a:r>
            <a:r>
              <a:rPr lang="en-US" sz="23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2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দাফনে</a:t>
            </a:r>
            <a:r>
              <a:rPr lang="en-US" sz="22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22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2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কাহনিয়া</a:t>
            </a:r>
            <a:r>
              <a:rPr lang="en-US" sz="22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পাটগাতী</a:t>
            </a:r>
            <a:r>
              <a:rPr lang="en-US" sz="22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2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2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৩০/৩৫ </a:t>
            </a:r>
            <a:r>
              <a:rPr lang="en-US" sz="22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200" kern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200" kern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জানাজা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দাফন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মোনাজাত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হালিম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kern="1800" spc="1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30846"/>
            <a:ext cx="1524728" cy="123247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" y="4062518"/>
            <a:ext cx="12035246" cy="25515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64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87497" cy="1323439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251" y="1323439"/>
            <a:ext cx="12035246" cy="28931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১৫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বিপদগামী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ধানমন্ডির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বাসভবনে</a:t>
            </a:r>
            <a:r>
              <a: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স্বপরিবারে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মর্মান্তিক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হত্যাকান্ডের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জিয়াউর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সংশোধনীর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ইনডেমনিটি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অধ্যাদেশ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কুখ্যাত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খুনিদের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বিচারকার্য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(১৯৭৫-১৯৯৬)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দেশরত্ন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১৯৯৬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ইনডেমনিটি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অধ্যাদেশ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কালো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বিচারকার্য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২০০৯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২০১০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ফাঁসিতে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খুনির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মৃত্যুদন্ড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সুপ্রীম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কোর্টের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মামরায়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সর্বমোট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আসামীর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ফাঁসির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আদেয়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তৎমধ্যে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ক্যাপ্টের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মাজেদ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22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22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২০২০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ফাঁসি</a:t>
            </a:r>
            <a:r>
              <a:rPr lang="en-US" sz="20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ফাঁসির</a:t>
            </a:r>
            <a:r>
              <a:rPr lang="en-US" sz="2000" b="1" spc="1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দন্ডাদেশ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আসামী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পলাতক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spc="1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000" b="1" spc="1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kern="1800" spc="1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17783"/>
            <a:ext cx="1524728" cy="124034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" y="4322194"/>
            <a:ext cx="11929078" cy="235060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712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87497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সমাধিসৌধ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3" y="17783"/>
            <a:ext cx="1524728" cy="130565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122614" y="1465729"/>
            <a:ext cx="4818373" cy="5262979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পোগালগঞ্জের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টুঙ্গিপাড়ায়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মধুমতি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অবিসংবাদিত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মহানায়ক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সর্বকালের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স্থপতি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১৯২০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নিরিবিলি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মমতাঘেরা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চিরনিন্দ্রায়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শায়িত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1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টুঙ্পিপাড়াকেই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স্মৃতিবিজড়িত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সমাধিসৌধ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১৯৯৬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টুঙ্গিপাড়ায়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সমাধিসৌধ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নির্মাণের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১৯৯৯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সমাধিসৌধের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নির্মাণকাজের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ভিস্তিপ্রস্তর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স্মৃতিবিজড়িত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সমাধিসৌধ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তীর্থস্থানে</a:t>
            </a:r>
            <a:r>
              <a:rPr lang="en-US" sz="2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1465728"/>
            <a:ext cx="6761476" cy="526297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620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9" y="152845"/>
            <a:ext cx="11750913" cy="654378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Picture 6" descr="l_f17bd0d4dc59428ba133d12219b7b33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252" y="5436170"/>
            <a:ext cx="3122022" cy="86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3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682"/>
            <a:ext cx="12139748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9767" y="6443936"/>
            <a:ext cx="3702233" cy="41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7" y="1333244"/>
            <a:ext cx="12108501" cy="1938992"/>
          </a:xfrm>
          <a:prstGeom prst="rect">
            <a:avLst/>
          </a:prstGeom>
          <a:solidFill>
            <a:srgbClr val="00206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বোরহানউদ্দিন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ধার্মিক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গোড়াপত্তন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বহুদিন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মোগল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দালানগুলি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শ্রীবৃদ্ধি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7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7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7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7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7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27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7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সাহেরা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ভাই-বোনের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75" y="45074"/>
            <a:ext cx="1437645" cy="128817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2" name="Picture 13" descr="6575blu0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77" y="5749052"/>
            <a:ext cx="12048571" cy="102096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31201" y="3402099"/>
            <a:ext cx="12060799" cy="2453233"/>
            <a:chOff x="131201" y="3402099"/>
            <a:chExt cx="12060799" cy="2453233"/>
          </a:xfrm>
        </p:grpSpPr>
        <p:sp>
          <p:nvSpPr>
            <p:cNvPr id="18" name="TextBox 17"/>
            <p:cNvSpPr txBox="1"/>
            <p:nvPr/>
          </p:nvSpPr>
          <p:spPr>
            <a:xfrm>
              <a:off x="9335335" y="5499444"/>
              <a:ext cx="2804412" cy="35588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বঙ্গবন্ধুসহ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পরিবারের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ছয়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ভাই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বোন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35651" y="5499444"/>
              <a:ext cx="2859078" cy="35588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পিতা-মাতার</a:t>
              </a:r>
              <a:r>
                <a:rPr lang="en-US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endPara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1201" y="5483127"/>
              <a:ext cx="3092293" cy="355888"/>
            </a:xfrm>
            <a:prstGeom prst="rect">
              <a:avLst/>
            </a:prstGeom>
            <a:solidFill>
              <a:srgbClr val="1515A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পিতা</a:t>
              </a:r>
              <a:r>
                <a:rPr lang="en-US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শেখ</a:t>
              </a:r>
              <a:r>
                <a:rPr lang="en-US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লুৎফর</a:t>
              </a:r>
              <a:r>
                <a:rPr lang="en-US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রহমানের</a:t>
              </a:r>
              <a:r>
                <a:rPr lang="en-US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en-US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02727" y="5483127"/>
              <a:ext cx="2992318" cy="35588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</a:t>
              </a:r>
              <a:r>
                <a:rPr lang="en-US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শেখ</a:t>
              </a:r>
              <a:r>
                <a:rPr lang="en-US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সাহেরা</a:t>
              </a:r>
              <a:r>
                <a:rPr lang="en-US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খাতুনের</a:t>
              </a:r>
              <a:r>
                <a:rPr lang="en-US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en-US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78" y="3402099"/>
              <a:ext cx="11977322" cy="1933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91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11" y="1401242"/>
            <a:ext cx="12120363" cy="1538883"/>
          </a:xfrm>
          <a:prstGeom prst="rect">
            <a:avLst/>
          </a:prstGeom>
          <a:solidFill>
            <a:srgbClr val="00206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শৈশবকাল</a:t>
            </a:r>
            <a:r>
              <a:rPr lang="en-US" sz="3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শৈশবকাল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কেটেছিল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বাইগার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ঝাঁপ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মেঠোপথের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ধুলাবালি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মেখে,বর্ষার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কাঁদা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58" y="5879715"/>
            <a:ext cx="5556966" cy="461665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বিজড়িত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বাইগার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24" y="77803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শৈশবকালঃ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0252" y="5906609"/>
            <a:ext cx="532626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বিজড়িত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বাইগার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064" y="39682"/>
            <a:ext cx="1482310" cy="12445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" y="2978246"/>
            <a:ext cx="12019508" cy="28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1" animBg="1"/>
      <p:bldP spid="8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32178"/>
            <a:ext cx="12117976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শৈশবকাল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3544" y="5671029"/>
            <a:ext cx="10699497" cy="769441"/>
            <a:chOff x="623544" y="5671029"/>
            <a:chExt cx="10699497" cy="769441"/>
          </a:xfrm>
        </p:grpSpPr>
        <p:sp>
          <p:nvSpPr>
            <p:cNvPr id="7" name="TextBox 6"/>
            <p:cNvSpPr txBox="1"/>
            <p:nvPr/>
          </p:nvSpPr>
          <p:spPr>
            <a:xfrm>
              <a:off x="623544" y="5671029"/>
              <a:ext cx="2301041" cy="769441"/>
            </a:xfrm>
            <a:prstGeom prst="rect">
              <a:avLst/>
            </a:prstGeom>
            <a:solidFill>
              <a:srgbClr val="AC1BD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শৈশবে</a:t>
              </a:r>
              <a:r>
                <a:rPr lang="en-US" sz="2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শেখ</a:t>
              </a:r>
              <a:r>
                <a:rPr lang="en-US" sz="2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মুজিবের</a:t>
              </a:r>
              <a:endParaRPr lang="en-US" sz="2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ডাক</a:t>
              </a:r>
              <a:r>
                <a:rPr lang="en-US" sz="2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2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খোকা</a:t>
              </a:r>
              <a:r>
                <a:rPr lang="en-US" sz="2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2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9922" y="5671029"/>
              <a:ext cx="2272791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কিশোর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মুজিব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88050" y="5707952"/>
              <a:ext cx="213499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যুবক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মুজিব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873" y="1140690"/>
            <a:ext cx="12126127" cy="1446550"/>
          </a:xfrm>
          <a:prstGeom prst="rect">
            <a:avLst/>
          </a:prstGeom>
          <a:solidFill>
            <a:srgbClr val="00206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শৈশবকালঃ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শৈশবকাল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মা-বাবা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ডাকত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অদম্য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স্বভাবের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চেহারা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ছিপছিপে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গড়নের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খেলায়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-232178"/>
            <a:ext cx="1614880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7626" y="-249166"/>
            <a:ext cx="12139748" cy="685800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4" y="2743199"/>
            <a:ext cx="10699497" cy="27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5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23672</TotalTime>
  <Words>6066</Words>
  <Application>Microsoft Office PowerPoint</Application>
  <PresentationFormat>Widescreen</PresentationFormat>
  <Paragraphs>348</Paragraphs>
  <Slides>63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Calibri Light</vt:lpstr>
      <vt:lpstr>NikoshBAN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1969</cp:revision>
  <dcterms:created xsi:type="dcterms:W3CDTF">2020-03-14T02:10:53Z</dcterms:created>
  <dcterms:modified xsi:type="dcterms:W3CDTF">2020-07-11T18:35:33Z</dcterms:modified>
</cp:coreProperties>
</file>