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0" r:id="rId2"/>
    <p:sldId id="334" r:id="rId3"/>
    <p:sldId id="274" r:id="rId4"/>
    <p:sldId id="308" r:id="rId5"/>
    <p:sldId id="296" r:id="rId6"/>
    <p:sldId id="282" r:id="rId7"/>
    <p:sldId id="336" r:id="rId8"/>
    <p:sldId id="305" r:id="rId9"/>
    <p:sldId id="342" r:id="rId10"/>
    <p:sldId id="344" r:id="rId11"/>
    <p:sldId id="345" r:id="rId12"/>
    <p:sldId id="340" r:id="rId13"/>
    <p:sldId id="343" r:id="rId14"/>
    <p:sldId id="341" r:id="rId15"/>
    <p:sldId id="315" r:id="rId16"/>
    <p:sldId id="318" r:id="rId17"/>
    <p:sldId id="317" r:id="rId18"/>
    <p:sldId id="316" r:id="rId19"/>
    <p:sldId id="319" r:id="rId20"/>
    <p:sldId id="337" r:id="rId21"/>
    <p:sldId id="332" r:id="rId22"/>
    <p:sldId id="324" r:id="rId23"/>
    <p:sldId id="325" r:id="rId24"/>
    <p:sldId id="326" r:id="rId25"/>
    <p:sldId id="327" r:id="rId26"/>
    <p:sldId id="328" r:id="rId27"/>
    <p:sldId id="339" r:id="rId28"/>
    <p:sldId id="330" r:id="rId29"/>
    <p:sldId id="280" r:id="rId30"/>
    <p:sldId id="270" r:id="rId31"/>
    <p:sldId id="271" r:id="rId32"/>
    <p:sldId id="34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FB0"/>
    <a:srgbClr val="33CC33"/>
    <a:srgbClr val="00CC00"/>
    <a:srgbClr val="1ECFF2"/>
    <a:srgbClr val="CCFF99"/>
    <a:srgbClr val="FF99FF"/>
    <a:srgbClr val="CCECFF"/>
    <a:srgbClr val="CC66FF"/>
    <a:srgbClr val="00B050"/>
    <a:srgbClr val="0E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9069" autoAdjust="0"/>
  </p:normalViewPr>
  <p:slideViewPr>
    <p:cSldViewPr snapToGrid="0">
      <p:cViewPr>
        <p:scale>
          <a:sx n="60" d="100"/>
          <a:sy n="60" d="100"/>
        </p:scale>
        <p:origin x="-1050" y="-37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8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94B12-B49F-4CBE-9AD6-8397750EA233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40EB7-DC11-48ED-92F6-FA28EFD0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171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6790F-BFAC-49E1-B42E-8BF80BCC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2062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উত্তর নেওয়ার চেষ্টা করতে হবে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5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80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তালিকা থেকে কয়েকটি উপস্থাপন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0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উত্তর নেওয়ার চেষ্টা করতে হবে । এক্ষেত্রে হাদিসটি শিক্ষার্থীদের দ্বারা পড়ে নেওয়ার চেষ্টা করতে হবে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24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dirty="0" smtClean="0"/>
              <a:t>শিক্ষার্থীদের</a:t>
            </a:r>
            <a:r>
              <a:rPr lang="bn-BD" sz="1050" baseline="0" dirty="0" smtClean="0"/>
              <a:t> দ্বারা উত্তর নেওয়ার চেষ্টা করতে হবে । এক্ষেত্রে হাদিসটি শিক্ষার্থীদের দ্বারা পড়ে নেওয়ার চেষ্টা করতে হবে ।</a:t>
            </a:r>
            <a:endParaRPr lang="en-US" sz="1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8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1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1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9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</a:t>
            </a:r>
            <a:r>
              <a:rPr lang="bn-BD" baseline="0" dirty="0" smtClean="0"/>
              <a:t> শিক্ষার্থীদের দ্বারা মূল্যায়ন করে নেওয়া যেতে পারে খাতা পরিবর্তনের মাধ্যমে । উত্তর যেমন হতে – মানুষের ভালবাসা পাওয়ার মাধ্যমে আল্লাহর ভালোবাসা পাওয়া।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14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03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4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43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নিশ্চত করতে হবে । আগামী দিন এই কাজ কয়েক জনের  দেখতে হবে এবং বাকি কাজ দলনেতার দ্বারা মূল্যায়ন করে নেওয়া যেতে পারে।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শিক্ষার্থীদের</a:t>
            </a:r>
            <a:r>
              <a:rPr lang="bn-BD" sz="1200" baseline="0" dirty="0" smtClean="0"/>
              <a:t>  দ্বারা শিখনফল পড়ে নেওয়া যেতে পারে । </a:t>
            </a:r>
            <a:r>
              <a:rPr lang="bn-BD" sz="1200" dirty="0" smtClean="0"/>
              <a:t>সম্মানিত</a:t>
            </a:r>
            <a:r>
              <a:rPr lang="bn-BD" sz="1200" baseline="0" dirty="0" smtClean="0"/>
              <a:t> শিক্ষকমন্ডলী আপনারা ইচ্ছে করলে এই </a:t>
            </a:r>
            <a:r>
              <a:rPr lang="en-US" sz="1200" baseline="0" dirty="0" smtClean="0"/>
              <a:t>slide </a:t>
            </a:r>
            <a:r>
              <a:rPr lang="bn-BD" sz="1200" baseline="0" dirty="0" smtClean="0"/>
              <a:t>টি </a:t>
            </a:r>
            <a:r>
              <a:rPr lang="en-US" sz="1200" baseline="0" dirty="0" smtClean="0"/>
              <a:t>Hide </a:t>
            </a:r>
            <a:r>
              <a:rPr lang="bn-BD" sz="1200" baseline="0" dirty="0" smtClean="0"/>
              <a:t>করে রাখতে পারবেন।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4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উত্তর নেওয়ার চেষ্টা করতে হবে । উত্তর আগে দেখানো যাবে না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3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.৩ মিনিট এর মাঝে</a:t>
            </a:r>
            <a:r>
              <a:rPr lang="bn-BD" baseline="0" dirty="0" smtClean="0"/>
              <a:t> কাজ শেষ করতে হবে এবং কে কী লিখল তা দুই এক জনের কাছ থেকে শুনতে হবে এর পর উত্তর বলতে হবে ।</a:t>
            </a: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কী উত্তর হতে পারে এ জন্য এ ছবি দেওয়া। একজনের খাতা অন্যের মাধ্যমে মূল্যায়ন করে নেওয়া যেতে পারে।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7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33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3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8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265-C77D-4E1D-A20A-374449F5B07D}" type="datetime10">
              <a:rPr lang="bn-BD" smtClean="0"/>
              <a:t>রবিবার, 12 জুলাই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(সিনিয়র শিক্ষক রশিদপুর উচ্চ বিদ্যালয় 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20268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81D3-D7E3-493A-98F2-B47A07C9252B}" type="datetime10">
              <a:rPr lang="bn-BD" smtClean="0"/>
              <a:t>রবিবার, 12 জুলাই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(সিনিয়র শিক্ষক রশিদপুর উচ্চ বিদ্যালয় 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06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564C-E3A8-49CA-90A4-9F619F0C3604}" type="datetime10">
              <a:rPr lang="bn-BD" smtClean="0"/>
              <a:t>রবিবার, 12 জুলাই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(সিনিয়র শিক্ষক রশিদপুর উচ্চ বিদ্যালয় 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07870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EF18-4D3A-4CAB-A60F-A4C4B2BF5707}" type="datetime10">
              <a:rPr lang="bn-BD" smtClean="0"/>
              <a:t>রবিবার, 12 জুলাই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(সিনিয়র শিক্ষক রশিদপুর উচ্চ বিদ্যালয় 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713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3F45-B7D5-4DDB-9EC3-FBE410E63267}" type="datetime10">
              <a:rPr lang="bn-BD" smtClean="0"/>
              <a:t>রবিবার, 12 জুলাই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(সিনিয়র শিক্ষক রশিদপুর উচ্চ বিদ্যালয় 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827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8495-C8F3-456F-A1BC-935AB1CF6433}" type="datetime10">
              <a:rPr lang="bn-BD" smtClean="0"/>
              <a:t>রবিবার, 12 জুলাই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(সিনিয়র শিক্ষক রশিদপুর উচ্চ বিদ্যালয় 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129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8A9-021D-4FF5-9BFD-81CFECF69B73}" type="datetime10">
              <a:rPr lang="bn-BD" smtClean="0"/>
              <a:t>রবিবার, 12 জুলাই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(সিনিয়র শিক্ষক রশিদপুর উচ্চ বিদ্যালয় 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59869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D24B-99DF-42C3-BC4F-4B84AC7F3394}" type="datetime10">
              <a:rPr lang="bn-BD" smtClean="0"/>
              <a:t>রবিবার, 12 জুলাই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(সিনিয়র শিক্ষক রশিদপুর উচ্চ বিদ্যালয় )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19837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E380-035D-438C-9CA0-09CF364ABFCD}" type="datetime10">
              <a:rPr lang="bn-BD" smtClean="0"/>
              <a:t>রবিবার, 12 জুলাই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(সিনিয়র শিক্ষক রশিদপুর উচ্চ বিদ্যালয় 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771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4592-184C-46DE-B922-C57D0581BA2B}" type="datetime10">
              <a:rPr lang="bn-BD" smtClean="0"/>
              <a:t>রবিবার, 12 জুলাই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(সিনিয়র শিক্ষক রশিদপুর উচ্চ বিদ্যালয় 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0892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1545713" cy="518318"/>
          </a:xfrm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AFAACEC0-461D-46C2-BCF0-27C689A76BE5}" type="datetime10">
              <a:rPr lang="bn-BD" smtClean="0"/>
              <a:t>রবিবার, 12 জুলাই 2020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9" y="-235528"/>
            <a:ext cx="1011383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50" y="-235528"/>
            <a:ext cx="1032741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007" y="6055480"/>
            <a:ext cx="1032741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815" y="6055480"/>
            <a:ext cx="1067379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11303087" y="-117764"/>
            <a:ext cx="908050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675861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4"/>
            <a:ext cx="675861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 userDrawn="1"/>
        </p:nvSpPr>
        <p:spPr>
          <a:xfrm>
            <a:off x="11542643" y="6253954"/>
            <a:ext cx="668494" cy="518319"/>
          </a:xfrm>
          <a:prstGeom prst="actionButtonEnd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57150" cmpd="dbl">
            <a:solidFill>
              <a:srgbClr val="F10FB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136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428D-2743-439F-8C6D-BE96B65B7096}" type="datetime10">
              <a:rPr lang="bn-BD" smtClean="0"/>
              <a:t>রবিবার, 12 জুলাই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বাসার (সিনিয়র শিক্ষক রশিদপুর উচ্চ বিদ্যালয় 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12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E062-F488-4A80-9279-91F5FDF100F1}" type="datetime10">
              <a:rPr lang="bn-BD" smtClean="0"/>
              <a:t>রবিবার, 12 জুলাই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আবুল বাসার (সিনিয়র শিক্ষক রশিদপুর উচ্চ বিদ্যালয় 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5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49" r:id="rId8"/>
    <p:sldLayoutId id="2147483656" r:id="rId9"/>
    <p:sldLayoutId id="2147483657" r:id="rId10"/>
    <p:sldLayoutId id="2147483658" r:id="rId11"/>
    <p:sldLayoutId id="2147483659" r:id="rId12"/>
  </p:sldLayoutIdLst>
  <p:transition spd="slow">
    <p:comb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g"/><Relationship Id="rId4" Type="http://schemas.openxmlformats.org/officeDocument/2006/relationships/image" Target="../media/image5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gif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gif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23D1-9051-4A0F-B6DE-0BC782E4512B}" type="datetime10">
              <a:rPr lang="bn-BD" smtClean="0"/>
              <a:t>রবিবার, 12 জুলাই 2020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" y="253304"/>
            <a:ext cx="11927305" cy="658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4749">
            <a:off x="1069288" y="317731"/>
            <a:ext cx="1014851" cy="1460939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02647" y="196424"/>
            <a:ext cx="53340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6771" y="4500348"/>
            <a:ext cx="6404052" cy="1107996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7626">
            <a:off x="9878519" y="395676"/>
            <a:ext cx="1014851" cy="1460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0" y="-22734"/>
            <a:ext cx="5778797" cy="6859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5769646" y="-22735"/>
            <a:ext cx="6422353" cy="68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7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CEC0-461D-46C2-BCF0-27C689A76BE5}" type="datetime10">
              <a:rPr lang="bn-BD" smtClean="0"/>
              <a:t>রবিবার, 12 জুলাই 2020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8" t="36456" r="32444" b="60443"/>
          <a:stretch/>
        </p:blipFill>
        <p:spPr>
          <a:xfrm>
            <a:off x="132227" y="3476292"/>
            <a:ext cx="1326669" cy="80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49698" r="79877" b="47780"/>
          <a:stretch/>
        </p:blipFill>
        <p:spPr>
          <a:xfrm>
            <a:off x="930165" y="409905"/>
            <a:ext cx="1370897" cy="906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72" y="153220"/>
            <a:ext cx="4010502" cy="266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930165" y="594820"/>
            <a:ext cx="4393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(</a:t>
            </a:r>
            <a:r>
              <a:rPr lang="en-US" sz="4000" dirty="0" err="1" smtClean="0"/>
              <a:t>খাইরুন</a:t>
            </a:r>
            <a:r>
              <a:rPr lang="en-US" sz="4000" dirty="0" smtClean="0"/>
              <a:t>)  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8974895" y="594820"/>
            <a:ext cx="210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কল্যাণ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ভালো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2227" y="3548470"/>
            <a:ext cx="4393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(</a:t>
            </a:r>
            <a:r>
              <a:rPr lang="en-US" sz="4000" dirty="0" err="1" smtClean="0"/>
              <a:t>দার্‌রাও</a:t>
            </a:r>
            <a:r>
              <a:rPr lang="en-US" sz="4000" dirty="0" smtClean="0"/>
              <a:t> )  </a:t>
            </a:r>
            <a:endParaRPr lang="en-US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76" y="2838429"/>
            <a:ext cx="3101647" cy="206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36" y="2838429"/>
            <a:ext cx="3293872" cy="200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0264473" y="3006942"/>
            <a:ext cx="210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দুঃখ</a:t>
            </a:r>
            <a:r>
              <a:rPr lang="en-US" sz="4000" dirty="0" smtClean="0"/>
              <a:t>- </a:t>
            </a:r>
            <a:r>
              <a:rPr lang="en-US" sz="4000" dirty="0" err="1" smtClean="0"/>
              <a:t>কস্ট</a:t>
            </a:r>
            <a:r>
              <a:rPr lang="en-US" sz="4000" dirty="0" smtClean="0"/>
              <a:t> 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বিপদ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81778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CEC0-461D-46C2-BCF0-27C689A76BE5}" type="datetime10">
              <a:rPr lang="bn-BD" smtClean="0"/>
              <a:t>রবিবার, 12 জুলাই 2020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4" t="40642" r="32926" b="56412"/>
          <a:stretch/>
        </p:blipFill>
        <p:spPr>
          <a:xfrm>
            <a:off x="763795" y="471381"/>
            <a:ext cx="1194854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3" t="49402" r="31963" b="47342"/>
          <a:stretch/>
        </p:blipFill>
        <p:spPr>
          <a:xfrm>
            <a:off x="763793" y="2943402"/>
            <a:ext cx="1527591" cy="95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2361" y="590403"/>
            <a:ext cx="417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( </a:t>
            </a:r>
            <a:r>
              <a:rPr lang="en-US" sz="4000" dirty="0" err="1" smtClean="0"/>
              <a:t>ছবারা</a:t>
            </a:r>
            <a:r>
              <a:rPr lang="en-US" sz="4000" dirty="0" smtClean="0"/>
              <a:t>  )  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04" y="144246"/>
            <a:ext cx="3824561" cy="214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974894" y="450481"/>
            <a:ext cx="210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ধৈর্যধারণ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99" y="2403595"/>
            <a:ext cx="3620169" cy="203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22359" y="2948919"/>
            <a:ext cx="417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( </a:t>
            </a:r>
            <a:r>
              <a:rPr lang="en-US" sz="4000" dirty="0" err="1" smtClean="0"/>
              <a:t>সাকারা</a:t>
            </a:r>
            <a:r>
              <a:rPr lang="en-US" sz="4000" dirty="0" smtClean="0"/>
              <a:t>  )  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8371491" y="2641142"/>
            <a:ext cx="3563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শুকুরিয়া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আদায়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, </a:t>
            </a:r>
            <a:r>
              <a:rPr lang="en-US" sz="4000" dirty="0" err="1" smtClean="0"/>
              <a:t>কৃতজ্ঞতা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প্রকাশ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।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37467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24584" y="91693"/>
            <a:ext cx="6223379" cy="7838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ধৈর্য ও সহিষ্ণুতা সম্পর্কিত হাদিস - 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3" t="63691" b="32187"/>
          <a:stretch/>
        </p:blipFill>
        <p:spPr>
          <a:xfrm>
            <a:off x="2829068" y="1017476"/>
            <a:ext cx="6749168" cy="81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5" y="1830536"/>
            <a:ext cx="4991389" cy="2804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26" y="1770175"/>
            <a:ext cx="4858599" cy="2925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401" y="4870368"/>
            <a:ext cx="11569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রাসুল (স.) এরশাদ করেছেন, “ মুমিনের সকল কাজ বিষ্ময়কর । আর প্রতিটি কাজই তার জন্য কল্যাণ বয়ে  আনে । আর এ কল্যাণ মুমিন ছাড়া আর কেউ লাভ করতে পারে না । </a:t>
            </a:r>
          </a:p>
        </p:txBody>
      </p:sp>
    </p:spTree>
    <p:extLst>
      <p:ext uri="{BB962C8B-B14F-4D97-AF65-F5344CB8AC3E}">
        <p14:creationId xmlns:p14="http://schemas.microsoft.com/office/powerpoint/2010/main" val="15230863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CEC0-461D-46C2-BCF0-27C689A76BE5}" type="datetime10">
              <a:rPr lang="bn-BD" smtClean="0"/>
              <a:t>রবিবার, 12 জুলাই 2020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63691" r="55585" b="32187"/>
          <a:stretch/>
        </p:blipFill>
        <p:spPr>
          <a:xfrm>
            <a:off x="3119639" y="234212"/>
            <a:ext cx="3599770" cy="81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2530" y="4871573"/>
            <a:ext cx="11708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/>
              <a:t>যদি সে সুখ-শান্তি লাভ করে , তবে সে কৃতজ্ঞতা প্রকাশ করে । এটা তার জন্য </a:t>
            </a:r>
            <a:r>
              <a:rPr lang="bn-BD" sz="3600" b="1" dirty="0" smtClean="0"/>
              <a:t>কল্যাণ</a:t>
            </a:r>
            <a:r>
              <a:rPr lang="en-US" sz="3600" b="1" dirty="0" smtClean="0"/>
              <a:t> </a:t>
            </a:r>
            <a:r>
              <a:rPr lang="bn-BD" sz="3600" b="1" dirty="0" smtClean="0"/>
              <a:t>কর ।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24" y="1047272"/>
            <a:ext cx="5692552" cy="3337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5" y="1252222"/>
            <a:ext cx="5574328" cy="313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51529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CEC0-461D-46C2-BCF0-27C689A76BE5}" type="datetime10">
              <a:rPr lang="bn-BD" smtClean="0"/>
              <a:t>রবিবার, 12 জুলাই 2020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13" y="1160736"/>
            <a:ext cx="5835057" cy="371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2" y="1160737"/>
            <a:ext cx="6087924" cy="371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7688" r="2038" b="29474"/>
          <a:stretch/>
        </p:blipFill>
        <p:spPr>
          <a:xfrm>
            <a:off x="3005946" y="278780"/>
            <a:ext cx="3946612" cy="723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64582" r="84395" b="32187"/>
          <a:stretch/>
        </p:blipFill>
        <p:spPr>
          <a:xfrm>
            <a:off x="6810669" y="217613"/>
            <a:ext cx="956465" cy="94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52482" y="5032310"/>
            <a:ext cx="1107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আর যদি দুঃখ-কষ্টে নিপতিত হয় তবে সে ধৈর্যধারণ করে । এটাও তার জন্য কল্যাণকর ।” (মুসলিম )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033567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5871-1C75-413D-96A7-257E2FB2CBA4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3401" y="3760904"/>
            <a:ext cx="43433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অবৈধ ও হারাম বস্তু থেকে নিজের নফস বা কুপ্রবৃত্তিকে বিরত রাখতে ধৈর্যধারণ করা </a:t>
            </a:r>
            <a:r>
              <a:rPr lang="bn-IN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16280" y="98225"/>
            <a:ext cx="1054608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</a:rPr>
              <a:t>ধৈর্য ধারণ করার বিশেষ দিক বা প্রকার  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" y="1052512"/>
            <a:ext cx="3358882" cy="2528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74" y="1052512"/>
            <a:ext cx="3800242" cy="252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26" y="1057274"/>
            <a:ext cx="4622494" cy="252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3581400"/>
            <a:ext cx="3900488" cy="2606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730853"/>
            <a:ext cx="3535681" cy="24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734E-0CBD-4CF5-AA12-37FC783B3E17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56960" y="2965988"/>
            <a:ext cx="57010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আল্লাহ তায়ালার ইবাদাত ও আনুগত্যে ধৈর্যধারণ করা । </a:t>
            </a:r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39" y="22178"/>
            <a:ext cx="2930843" cy="294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7" y="3087908"/>
            <a:ext cx="5267361" cy="2912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9" y="55037"/>
            <a:ext cx="3858449" cy="2878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27" y="87898"/>
            <a:ext cx="3816323" cy="287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3C2E-CC13-4C0C-89EE-A2F293C9A570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26262" y="4002763"/>
            <a:ext cx="621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যেকোনো বিপদ-আপদে ধৈর্যধারণ করা । </a:t>
            </a:r>
            <a:r>
              <a:rPr lang="en-US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" y="102083"/>
            <a:ext cx="4809367" cy="2916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1" y="2916887"/>
            <a:ext cx="4809366" cy="3075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47" y="121920"/>
            <a:ext cx="5797673" cy="38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2536190" cy="518318"/>
          </a:xfrm>
        </p:spPr>
        <p:txBody>
          <a:bodyPr/>
          <a:lstStyle/>
          <a:p>
            <a:fld id="{0C0ACE69-31A6-4982-BD1A-6ED82C7B9B48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4699069"/>
            <a:ext cx="10469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ধৈর্য মানব জীবনে একটি মহৎ গুণ ও সফলতার  চাবিকাটি ।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39910"/>
            <a:ext cx="4907280" cy="389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758440" y="116580"/>
            <a:ext cx="740664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</a:rPr>
              <a:t>ধৈর্যধারণের গুরুত্ব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40" y="1039909"/>
            <a:ext cx="5082540" cy="360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7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2566670" cy="518318"/>
          </a:xfrm>
        </p:spPr>
        <p:txBody>
          <a:bodyPr/>
          <a:lstStyle/>
          <a:p>
            <a:fld id="{E8517306-5C0E-4285-B238-79FAA0871FD3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06616" y="67269"/>
            <a:ext cx="6763264" cy="92333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5400" dirty="0" smtClean="0">
                <a:latin typeface="NikoshBAN" panose="02000000000000000000" pitchFamily="2" charset="0"/>
              </a:rPr>
              <a:t>ধৈর্যধারণের গুরুত্ব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396240" y="5110162"/>
            <a:ext cx="116283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ধৈর্যধারণ করা খুবই কঠিন কাজ তথাপি সমাজের মানুষের কল্যাণের জন্য তা অপরিহার্য ।  </a:t>
            </a:r>
            <a:r>
              <a:rPr lang="bn-BD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31" y="1357312"/>
            <a:ext cx="4794770" cy="338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14" y="1406294"/>
            <a:ext cx="4707748" cy="329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D39-2019-40BB-8677-BDF0278ACC74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5109" y="178358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96" y="343889"/>
            <a:ext cx="2667000" cy="3188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958" y="3181066"/>
            <a:ext cx="5526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মোঃ আবুল বাসার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সিনিয়র শিক্ষক (ইসলাম শিক্ষা )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রশিদপুর উচ্চ বিদ্যালয়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কালিয়াকৈর, গাজীপুর ।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মোবাইলঃ ০১৭১৬৩১৩৪৯২ </a:t>
            </a: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Email:abbashar1971@ gamil.com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9096" y="387456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অধ্যায়- ২য়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৪০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"/>
          <a:stretch/>
        </p:blipFill>
        <p:spPr>
          <a:xfrm>
            <a:off x="920715" y="593856"/>
            <a:ext cx="2207496" cy="255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96329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2734310" cy="518318"/>
          </a:xfrm>
        </p:spPr>
        <p:txBody>
          <a:bodyPr/>
          <a:lstStyle/>
          <a:p>
            <a:fld id="{AFAACEC0-461D-46C2-BCF0-27C689A76BE5}" type="datetime10">
              <a:rPr lang="bn-BD" smtClean="0"/>
              <a:t>রবিবার, 12 জুলাই 2020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259302"/>
            <a:ext cx="4973955" cy="340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69" y="346276"/>
            <a:ext cx="5919651" cy="331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" y="3508880"/>
            <a:ext cx="4761412" cy="270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32120" y="3661281"/>
            <a:ext cx="6537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ধৈর্যশীলদের প্রতিদান দেওয়ার ওয়াদা মহান আল্লাহ তায়ালা সুরা আয্‌-যুমার  ১০নং আয়াতে বলেন- “</a:t>
            </a:r>
            <a:r>
              <a:rPr lang="bn-IN" sz="3200" b="1" i="1" dirty="0" smtClean="0">
                <a:solidFill>
                  <a:srgbClr val="F10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অবশ্যই ধৈর্যশীলগণকে তাদের প্রতিদান অগণিতভাবে দেওয়া হবে </a:t>
            </a:r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।”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4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725847" y="314287"/>
            <a:ext cx="5240386" cy="685800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জোড়ায় কাজ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4432" y="5232926"/>
            <a:ext cx="9703728" cy="1007425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3600" b="1" i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ধৈর্যধারনের স্তর বা দিকগুলির  </a:t>
            </a:r>
            <a:r>
              <a:rPr lang="bn-BD" sz="3600" b="1" i="1" dirty="0" smtClean="0">
                <a:solidFill>
                  <a:schemeClr val="tx1"/>
                </a:solidFill>
              </a:rPr>
              <a:t> তালিকা তৈরি কর । 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211455" y="3328719"/>
            <a:ext cx="2419351" cy="2407920"/>
          </a:xfrm>
          <a:prstGeom prst="star24">
            <a:avLst/>
          </a:prstGeom>
          <a:noFill/>
          <a:ln w="57150">
            <a:solidFill>
              <a:srgbClr val="33CC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8596312" y="967079"/>
            <a:ext cx="3476626" cy="2586038"/>
          </a:xfrm>
          <a:prstGeom prst="cloudCallout">
            <a:avLst>
              <a:gd name="adj1" fmla="val -45528"/>
              <a:gd name="adj2" fmla="val 78261"/>
            </a:avLst>
          </a:prstGeom>
          <a:noFill/>
          <a:ln w="57150">
            <a:solidFill>
              <a:srgbClr val="33CC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যেকো</a:t>
            </a:r>
            <a:r>
              <a:rPr lang="bn-IN" sz="4000" dirty="0" smtClean="0">
                <a:solidFill>
                  <a:schemeClr val="tx1"/>
                </a:solidFill>
              </a:rPr>
              <a:t>নো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একজন লিখ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827" y="4321611"/>
            <a:ext cx="1646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5</a:t>
            </a:r>
            <a:r>
              <a:rPr lang="bn-BD" sz="4000" dirty="0" smtClean="0"/>
              <a:t> </a:t>
            </a:r>
            <a:r>
              <a:rPr lang="bn-BD" sz="4000" dirty="0"/>
              <a:t>মিনিট 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2673350" cy="518318"/>
          </a:xfrm>
        </p:spPr>
        <p:txBody>
          <a:bodyPr/>
          <a:lstStyle/>
          <a:p>
            <a:fld id="{1C895FDF-DDE5-4582-AFBC-2DCDB771206C}" type="datetime10">
              <a:rPr lang="bn-BD" smtClean="0"/>
              <a:t>রবিবার, 12 জুলাই 2020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47" y="1143352"/>
            <a:ext cx="5870465" cy="38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19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2871470" cy="518318"/>
          </a:xfrm>
        </p:spPr>
        <p:txBody>
          <a:bodyPr/>
          <a:lstStyle/>
          <a:p>
            <a:fld id="{6C01D5AE-B2B3-4CFB-A266-FFD25F57A54F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3262" y="142938"/>
            <a:ext cx="4643438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ধৈর্য বা ‘সবর’ এর তাৎপার্য </a:t>
            </a:r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" y="1081477"/>
            <a:ext cx="12054839" cy="1448363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ধৈর্যের বিপরীত হচ্ছে অধৈর্য । অধৈর্য মানুষকে ব্যর্থতার দিকে ঠেলে দেয় । একারণে জীবনে চলার পথে মানুষকে অবশ্যই ধৈর্যশীল হতে হবে ।  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" y="2529840"/>
            <a:ext cx="11917680" cy="3239830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জীবনে আসে দুখ-দুঃখ , বিপদ-আপদ, সফলতা- বিফলতা ও জয়-পরাজয়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এসব ক্ষেত্রে ধৈর্যধারণের প্রয়োজন হয় 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বিপদে যেমন সুদিনের আশায় ধৈর্যধারণ করতে হয়, তেমনি </a:t>
            </a:r>
            <a:r>
              <a:rPr lang="bn-IN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সুদিনে  আত্মহারা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হয়ে ধৈর্যধারণ করতে হয় 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সুখশান্তি প্রাপ্তিতে আল্লাহর কৃতজ্ঞতা আদায় করতে হবে, জীবনে যারা বড় হয়েছেন তাঁরা সবাই ছিলেন ধৈর্যশীল ।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2840990" cy="518318"/>
          </a:xfrm>
        </p:spPr>
        <p:txBody>
          <a:bodyPr/>
          <a:lstStyle/>
          <a:p>
            <a:fld id="{2070BBB4-E86B-46F1-A1BC-F06C9C2994F7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35279" y="923330"/>
            <a:ext cx="8958263" cy="757237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বিখ্যাত নবি হযরত ইবরাহিম (আ.) ছিলেন ধৈর্যের মূর্ত প্রতীক 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79" y="4772993"/>
            <a:ext cx="11673842" cy="1385888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জালিম শাসক নমরুদের মর্তি পূজার বিরোধিতা করায় তিনি অগ্নিকুন্ডে নিক্ষিপ্ত হয়েছিলেন । তিনি আল্লাহ ছাড়া কারো সাহায্য চান নি । আল্লাহ তাকে বিজয় দান করেন । </a:t>
            </a:r>
            <a:endParaRPr lang="en-US" sz="12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2240" y="152400"/>
            <a:ext cx="6309359" cy="7709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ধৈর্যধারণের তাৎপার্য </a:t>
            </a:r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1" y="1657367"/>
            <a:ext cx="4038600" cy="3133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55" y="1668968"/>
            <a:ext cx="4015266" cy="3133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" y="1680568"/>
            <a:ext cx="3619976" cy="31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3511550" cy="518318"/>
          </a:xfrm>
        </p:spPr>
        <p:txBody>
          <a:bodyPr/>
          <a:lstStyle/>
          <a:p>
            <a:fld id="{4ED15825-028F-4831-A0FE-CBA0CD0ACF6B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9876" y="3566159"/>
            <a:ext cx="11819244" cy="2834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2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আইয়ূব (আ.) ও কঠিন দুরারোগ্য ব্যাধিতে আক্রান্ত হয়েছিলেন ।তার দেহে পচন ধরেছিল । শরীর থেকে গোশত খসে পড়েছিল । আত্মীয়স্বজন তাঁকে ত্যাগ করেছিল । তাঁর সন্তানাদি মারা গিয়েছিল । তাঁর ঘরবাড়ি সব ধবংস হয়ে গিয়েছিল ।</a:t>
            </a:r>
          </a:p>
          <a:p>
            <a:pPr algn="just"/>
            <a:r>
              <a:rPr lang="bn-IN" sz="32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কঠিন মুহূর্তেও তিনি ধৈর্যহারা হন নি ।  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1240" y="137160"/>
            <a:ext cx="6309361" cy="7861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ধৈর্যধারণের তাৎপার্য </a:t>
            </a:r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7" y="985835"/>
            <a:ext cx="4065094" cy="2580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12" y="873800"/>
            <a:ext cx="4320617" cy="2692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29" y="873800"/>
            <a:ext cx="3585111" cy="26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3161030" cy="518318"/>
          </a:xfrm>
        </p:spPr>
        <p:txBody>
          <a:bodyPr/>
          <a:lstStyle/>
          <a:p>
            <a:fld id="{3AB14D33-9F58-4EDA-A249-E41F4B87B44F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" y="4126621"/>
            <a:ext cx="11619251" cy="21827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নবি হযরত মুহাম্মদ (স.) ও ধৈর্যের চরম পরীক্ষায় উত্তীর্ণ হয়েছিলেন । তাঁর ধৈর্য ছিল অতুলনীয় । তাঁকে হত্যার ষড়যন্ত্র করা হয়েছিল তবু ধৈর্য হারান নি । সকল বিপদেই তিনি ছিলেন অটল ও অবিচল । </a:t>
            </a:r>
            <a:endParaRPr lang="bn-BD" sz="4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9361" y="0"/>
            <a:ext cx="5821680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39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effectLst>
                  <a:glow rad="254000">
                    <a:schemeClr val="accent2">
                      <a:satMod val="175000"/>
                      <a:alpha val="3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ধৈর্যধারণের তাৎপার্য </a:t>
            </a:r>
            <a:r>
              <a:rPr lang="bn-BD" sz="5400" b="1" dirty="0" smtClean="0">
                <a:effectLst>
                  <a:glow rad="254000">
                    <a:schemeClr val="accent2">
                      <a:satMod val="175000"/>
                      <a:alpha val="39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glow rad="254000">
                  <a:schemeClr val="accent2">
                    <a:satMod val="175000"/>
                    <a:alpha val="39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21" y="923330"/>
            <a:ext cx="6286500" cy="32032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23330"/>
            <a:ext cx="5532121" cy="32032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46960" y="2971800"/>
            <a:ext cx="318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সাউর পর্বতের গুহা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6680" y="1848415"/>
            <a:ext cx="3246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রাসুল (স.) কে হত্যা করার জন্য তাঁর বাড়ি গেড়াও করে 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5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32ED-B1FA-4524-B19A-EB93A64DFAD9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4514850"/>
            <a:ext cx="5834062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শরিয়তের বিধান পালন করতেও ধৈর্যের প্রয়োজন হয় </a:t>
            </a:r>
            <a:r>
              <a:rPr lang="bn-BD" sz="28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দৈনিক পাঁচ ওয়াক্ত সালাত আদায়, রমজান মাসে সিয়াম পালন করতে ধৈর্যের প্রয়োজন । </a:t>
            </a:r>
            <a:endParaRPr lang="en-US" sz="2800" b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975" y="0"/>
            <a:ext cx="4643438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ধৈর্যধারণের তাৎপার্য </a:t>
            </a:r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9" y="1058425"/>
            <a:ext cx="4697730" cy="3052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85" y="983635"/>
            <a:ext cx="5144942" cy="3166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4149736"/>
            <a:ext cx="4754879" cy="25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9450" y="202506"/>
            <a:ext cx="1545713" cy="518318"/>
          </a:xfrm>
        </p:spPr>
        <p:txBody>
          <a:bodyPr/>
          <a:lstStyle/>
          <a:p>
            <a:fld id="{AFAACEC0-461D-46C2-BCF0-27C689A76BE5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28975" y="0"/>
            <a:ext cx="4643438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ধৈর্যধারণের তাৎপার্য </a:t>
            </a:r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3" y="1100137"/>
            <a:ext cx="5400201" cy="306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0" y="1100137"/>
            <a:ext cx="5227320" cy="2938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3" y="2377440"/>
            <a:ext cx="2343150" cy="1785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11480" y="4162667"/>
            <a:ext cx="11475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প্রচুর অর্থ ব্যয় করে হজ্জ সম্পাদন, সঞ্চিত সম্পদের চল্লিশ ভাগের এক ভাগ যাকাত হিসাবে প্রদান , ইত্যাদি ক্ষেত্রে প্রচুর ধৈর্যধারণ করতে হয় । </a:t>
            </a:r>
          </a:p>
          <a:p>
            <a:r>
              <a:rPr lang="bn-IN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এমনিভাবে ব্যক্তিগত, সামাজিক ও রাষ্ট্রীয় জীবনের বিভিন্ন স্তরে ধৈর্যধারণের ভূমিকা খুবই গুরুত্বপূর্ণ ।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56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2932430" cy="518318"/>
          </a:xfrm>
        </p:spPr>
        <p:txBody>
          <a:bodyPr/>
          <a:lstStyle/>
          <a:p>
            <a:fld id="{ADD70C1A-AC57-495C-B4B2-8184C5A9CBAC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0991" y="4864818"/>
            <a:ext cx="10326924" cy="1444542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“অবশ্যই ধৈর্যশীলগণকে তাদের প্রতিদান অগণিতভাবে দেওয়া হবে ।” ব্যাখ্যা কর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93673"/>
            <a:ext cx="7619999" cy="725853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</a:rPr>
              <a:t>প্রতিটি </a:t>
            </a:r>
            <a:r>
              <a:rPr lang="bn-BD" sz="3600" b="1" dirty="0" smtClean="0">
                <a:solidFill>
                  <a:schemeClr val="tx1"/>
                </a:solidFill>
              </a:rPr>
              <a:t>দলে যেকো</a:t>
            </a:r>
            <a:r>
              <a:rPr lang="bn-IN" sz="3600" b="1" dirty="0" smtClean="0">
                <a:solidFill>
                  <a:schemeClr val="tx1"/>
                </a:solidFill>
              </a:rPr>
              <a:t>নো</a:t>
            </a:r>
            <a:r>
              <a:rPr lang="bn-BD" sz="3600" b="1" dirty="0" smtClean="0">
                <a:solidFill>
                  <a:schemeClr val="tx1"/>
                </a:solidFill>
              </a:rPr>
              <a:t> একজন </a:t>
            </a:r>
            <a:r>
              <a:rPr lang="bn-IN" sz="3600" b="1" dirty="0" smtClean="0">
                <a:solidFill>
                  <a:schemeClr val="tx1"/>
                </a:solidFill>
              </a:rPr>
              <a:t>লি</a:t>
            </a:r>
            <a:r>
              <a:rPr lang="bn-BD" sz="3600" b="1" dirty="0" smtClean="0">
                <a:solidFill>
                  <a:schemeClr val="tx1"/>
                </a:solidFill>
              </a:rPr>
              <a:t>খ 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36543" y="684682"/>
            <a:ext cx="2298728" cy="781368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দলীয় কাজ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t="5875" r="4827" b="9130"/>
          <a:stretch/>
        </p:blipFill>
        <p:spPr>
          <a:xfrm>
            <a:off x="5613817" y="1427400"/>
            <a:ext cx="3962400" cy="358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24-Point Star 10"/>
          <p:cNvSpPr/>
          <p:nvPr/>
        </p:nvSpPr>
        <p:spPr>
          <a:xfrm>
            <a:off x="9944100" y="1851955"/>
            <a:ext cx="1993847" cy="1905658"/>
          </a:xfrm>
          <a:prstGeom prst="star24">
            <a:avLst/>
          </a:prstGeom>
          <a:noFill/>
          <a:ln w="57150">
            <a:solidFill>
              <a:srgbClr val="33CC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11245" y="2417601"/>
            <a:ext cx="949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5+3</a:t>
            </a:r>
          </a:p>
          <a:p>
            <a:pPr algn="ctr"/>
            <a:r>
              <a:rPr lang="bn-BD" sz="2000" dirty="0" smtClean="0"/>
              <a:t> </a:t>
            </a:r>
            <a:r>
              <a:rPr lang="bn-BD" sz="2000" dirty="0"/>
              <a:t>মিনিট 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1" y="1550181"/>
            <a:ext cx="4762500" cy="33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1" grpId="1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3008630" cy="518318"/>
          </a:xfrm>
        </p:spPr>
        <p:txBody>
          <a:bodyPr/>
          <a:lstStyle/>
          <a:p>
            <a:fld id="{14E3EC9C-4144-4901-91F4-F2E705415DA8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7244" y="3416499"/>
            <a:ext cx="8332388" cy="8142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</a:rPr>
              <a:t>“অবশ্যই ধৈর্যশীলগণকে তাদের প্রতিদান অগণিতভাবে দেওয়া হবে।” –কোন সূরার আয়াত ? </a:t>
            </a:r>
            <a:endParaRPr lang="bn-BD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99739" y="85772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3200" b="1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31750" y="1975111"/>
            <a:ext cx="3581294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2800" b="1" dirty="0">
                <a:solidFill>
                  <a:schemeClr val="tx1"/>
                </a:solidFill>
              </a:rPr>
              <a:t>খ। </a:t>
            </a:r>
            <a:r>
              <a:rPr lang="bn-BD" sz="2800" b="1" dirty="0" smtClean="0">
                <a:solidFill>
                  <a:schemeClr val="tx1"/>
                </a:solidFill>
              </a:rPr>
              <a:t>খিদমাতে আওলাদ   </a:t>
            </a:r>
            <a:endParaRPr lang="bn-BD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6613" y="5114119"/>
            <a:ext cx="2599008" cy="8500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2400" b="1" dirty="0" smtClean="0">
                <a:solidFill>
                  <a:schemeClr val="tx1"/>
                </a:solidFill>
              </a:rPr>
              <a:t>ঘ। </a:t>
            </a:r>
            <a:r>
              <a:rPr lang="bn-IN" sz="3200" b="1" dirty="0" smtClean="0">
                <a:solidFill>
                  <a:schemeClr val="tx1"/>
                </a:solidFill>
              </a:rPr>
              <a:t>মায়েদা </a:t>
            </a:r>
            <a:endParaRPr lang="bn-BD" sz="32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5370" y="2664615"/>
            <a:ext cx="2921794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4800" b="1" dirty="0">
                <a:solidFill>
                  <a:schemeClr val="tx1"/>
                </a:solidFill>
              </a:rPr>
              <a:t> </a:t>
            </a:r>
            <a:r>
              <a:rPr lang="bn-BD" sz="2400" b="1" dirty="0">
                <a:solidFill>
                  <a:schemeClr val="tx1"/>
                </a:solidFill>
              </a:rPr>
              <a:t>গ। </a:t>
            </a:r>
            <a:r>
              <a:rPr lang="bn-BD" sz="2400" b="1" dirty="0" smtClean="0">
                <a:solidFill>
                  <a:schemeClr val="tx1"/>
                </a:solidFill>
              </a:rPr>
              <a:t>খিদমাতে আবদ </a:t>
            </a:r>
            <a:endParaRPr lang="bn-BD" sz="12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4976" y="1964930"/>
            <a:ext cx="2882188" cy="5759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2800" b="1" dirty="0">
                <a:solidFill>
                  <a:schemeClr val="tx1"/>
                </a:solidFill>
              </a:rPr>
              <a:t>ক। খিদমাতে নাস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85370" y="4273562"/>
            <a:ext cx="2921794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b="1" dirty="0">
                <a:solidFill>
                  <a:schemeClr val="tx1"/>
                </a:solidFill>
              </a:rPr>
              <a:t> </a:t>
            </a:r>
            <a:r>
              <a:rPr lang="bn-BD" sz="3200" b="1" dirty="0">
                <a:solidFill>
                  <a:schemeClr val="tx1"/>
                </a:solidFill>
              </a:rPr>
              <a:t>ক</a:t>
            </a:r>
            <a:r>
              <a:rPr lang="bn-BD" sz="3200" b="1" dirty="0" smtClean="0">
                <a:solidFill>
                  <a:schemeClr val="tx1"/>
                </a:solidFill>
              </a:rPr>
              <a:t>। </a:t>
            </a:r>
            <a:r>
              <a:rPr lang="bn-IN" sz="3200" b="1" dirty="0" smtClean="0">
                <a:solidFill>
                  <a:schemeClr val="tx1"/>
                </a:solidFill>
              </a:rPr>
              <a:t>বাকারা </a:t>
            </a:r>
            <a:r>
              <a:rPr lang="bn-BD" sz="3200" b="1" dirty="0" smtClean="0">
                <a:solidFill>
                  <a:schemeClr val="tx1"/>
                </a:solidFill>
              </a:rPr>
              <a:t> </a:t>
            </a:r>
            <a:endParaRPr lang="bn-BD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29475" y="2671264"/>
            <a:ext cx="3583570" cy="548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2800" b="1" dirty="0">
                <a:solidFill>
                  <a:schemeClr val="tx1"/>
                </a:solidFill>
              </a:rPr>
              <a:t>ঘ</a:t>
            </a:r>
            <a:r>
              <a:rPr lang="bn-BD" sz="2800" b="1" dirty="0" smtClean="0">
                <a:solidFill>
                  <a:schemeClr val="tx1"/>
                </a:solidFill>
              </a:rPr>
              <a:t>।</a:t>
            </a:r>
            <a:r>
              <a:rPr lang="bn-BD" sz="2800" b="1" dirty="0">
                <a:solidFill>
                  <a:schemeClr val="tx1"/>
                </a:solidFill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</a:rPr>
              <a:t>‘সবর’ </a:t>
            </a:r>
            <a:r>
              <a:rPr lang="bn-BD" sz="2800" b="1" dirty="0" smtClean="0">
                <a:solidFill>
                  <a:schemeClr val="tx1"/>
                </a:solidFill>
              </a:rPr>
              <a:t>    </a:t>
            </a:r>
            <a:endParaRPr lang="bn-BD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8753" y="5114119"/>
            <a:ext cx="2988411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3600" b="1" dirty="0" smtClean="0">
                <a:solidFill>
                  <a:schemeClr val="tx1"/>
                </a:solidFill>
              </a:rPr>
              <a:t> </a:t>
            </a:r>
            <a:r>
              <a:rPr lang="bn-BD" sz="3200" b="1" dirty="0">
                <a:solidFill>
                  <a:schemeClr val="tx1"/>
                </a:solidFill>
              </a:rPr>
              <a:t>গ</a:t>
            </a:r>
            <a:r>
              <a:rPr lang="bn-BD" sz="3200" b="1" dirty="0" smtClean="0">
                <a:solidFill>
                  <a:schemeClr val="tx1"/>
                </a:solidFill>
              </a:rPr>
              <a:t>।</a:t>
            </a:r>
            <a:r>
              <a:rPr lang="bn-BD" sz="3200" b="1" dirty="0">
                <a:solidFill>
                  <a:schemeClr val="tx1"/>
                </a:solidFill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</a:rPr>
              <a:t>যুমার </a:t>
            </a:r>
            <a:r>
              <a:rPr lang="bn-BD" sz="3200" b="1" dirty="0" smtClean="0">
                <a:solidFill>
                  <a:schemeClr val="tx1"/>
                </a:solidFill>
              </a:rPr>
              <a:t>  </a:t>
            </a:r>
            <a:endParaRPr lang="bn-BD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244" y="1037804"/>
            <a:ext cx="83058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latin typeface="Saroda" pitchFamily="2" charset="0"/>
              </a:rPr>
              <a:t>‘ধৈর্যের’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latin typeface="Saroda" pitchFamily="2" charset="0"/>
              </a:rPr>
              <a:t> </a:t>
            </a:r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latin typeface="Saroda" pitchFamily="2" charset="0"/>
              </a:rPr>
              <a:t>এর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latin typeface="Saroda" pitchFamily="2" charset="0"/>
              </a:rPr>
              <a:t>আরবি প্রতি শব্দ কী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Saroda" pitchFamily="2" charset="0"/>
              </a:rPr>
              <a:t>?</a:t>
            </a:r>
            <a:endParaRPr lang="en-US" sz="28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76613" y="4230739"/>
            <a:ext cx="271748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2800" b="1" dirty="0">
                <a:solidFill>
                  <a:schemeClr val="tx1"/>
                </a:solidFill>
              </a:rPr>
              <a:t>খ</a:t>
            </a:r>
            <a:r>
              <a:rPr lang="bn-BD" sz="2800" b="1" dirty="0" smtClean="0">
                <a:solidFill>
                  <a:schemeClr val="tx1"/>
                </a:solidFill>
              </a:rPr>
              <a:t>। </a:t>
            </a:r>
            <a:r>
              <a:rPr lang="bn-IN" sz="2800" b="1" dirty="0" smtClean="0">
                <a:solidFill>
                  <a:schemeClr val="tx1"/>
                </a:solidFill>
              </a:rPr>
              <a:t>নিসা </a:t>
            </a:r>
            <a:r>
              <a:rPr lang="bn-BD" sz="2800" b="1" dirty="0" smtClean="0">
                <a:solidFill>
                  <a:schemeClr val="tx1"/>
                </a:solidFill>
              </a:rPr>
              <a:t> </a:t>
            </a:r>
            <a:endParaRPr lang="bn-BD" sz="2800" b="1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3524250" y="0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3089910" y="-76200"/>
            <a:ext cx="5693194" cy="8334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725" y="1828801"/>
            <a:ext cx="1623934" cy="14198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95" y="4452079"/>
            <a:ext cx="1623934" cy="14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7" grpId="2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4B22-BBA9-42FC-BD2D-E3902A532339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28104" y="314176"/>
            <a:ext cx="94329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 করে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 নিচের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দ্বারা কি বুঝানো হচ্ছে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407444" y="4257208"/>
            <a:ext cx="7224236" cy="1528998"/>
          </a:xfrm>
          <a:prstGeom prst="cloudCallout">
            <a:avLst>
              <a:gd name="adj1" fmla="val -12011"/>
              <a:gd name="adj2" fmla="val -75997"/>
            </a:avLst>
          </a:prstGeom>
          <a:noFill/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</a:rPr>
              <a:t>বিপদাপদ ও অভাবের মধ্যে মানুষ কী করে ? </a:t>
            </a:r>
            <a:endParaRPr lang="en-US" sz="11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2" y="4006849"/>
            <a:ext cx="1928812" cy="192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83" y="4083049"/>
            <a:ext cx="1928812" cy="185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80" y="1028700"/>
            <a:ext cx="4513896" cy="3016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94" y="1276704"/>
            <a:ext cx="3865495" cy="2580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07444" y="1463040"/>
            <a:ext cx="8108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ধৈর্য ধারণ করে । 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8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3367751" cy="518318"/>
          </a:xfrm>
        </p:spPr>
        <p:txBody>
          <a:bodyPr/>
          <a:lstStyle/>
          <a:p>
            <a:fld id="{72450CC5-84D5-4CE6-B402-BBC0C2BBB18E}" type="datetime10">
              <a:rPr lang="bn-BD" b="0" smtClean="0"/>
              <a:t>রবিবার, 12 জুলাই 2020</a:t>
            </a:fld>
            <a:endParaRPr lang="en-US" b="0" dirty="0"/>
          </a:p>
        </p:txBody>
      </p:sp>
      <p:sp>
        <p:nvSpPr>
          <p:cNvPr id="4" name="Rectangle 3"/>
          <p:cNvSpPr/>
          <p:nvPr/>
        </p:nvSpPr>
        <p:spPr>
          <a:xfrm>
            <a:off x="194872" y="3568754"/>
            <a:ext cx="9146776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IN" sz="2800" dirty="0" smtClean="0">
                <a:solidFill>
                  <a:schemeClr val="tx1"/>
                </a:solidFill>
              </a:rPr>
              <a:t>ধৈর্যধারণ করতে হবে কীভাবে </a:t>
            </a:r>
            <a:r>
              <a:rPr lang="bn-BD" sz="2800" dirty="0" smtClean="0">
                <a:solidFill>
                  <a:schemeClr val="tx1"/>
                </a:solidFill>
              </a:rPr>
              <a:t>?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99739" y="85772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3200" b="1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49424" y="5177035"/>
            <a:ext cx="3992752" cy="8500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ঘ। </a:t>
            </a:r>
            <a:r>
              <a:rPr lang="bn-IN" sz="3200" dirty="0" smtClean="0">
                <a:solidFill>
                  <a:schemeClr val="tx1"/>
                </a:solidFill>
              </a:rPr>
              <a:t>জীবের </a:t>
            </a:r>
            <a:r>
              <a:rPr lang="bn-BD" sz="3200" dirty="0" smtClean="0">
                <a:solidFill>
                  <a:schemeClr val="tx1"/>
                </a:solidFill>
              </a:rPr>
              <a:t>দয়া করে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714" y="2653670"/>
            <a:ext cx="3603225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 </a:t>
            </a:r>
            <a:r>
              <a:rPr lang="bn-BD" sz="3200" dirty="0">
                <a:solidFill>
                  <a:schemeClr val="tx1"/>
                </a:solidFill>
              </a:rPr>
              <a:t>গ</a:t>
            </a:r>
            <a:r>
              <a:rPr lang="bn-BD" sz="3200" dirty="0" smtClean="0">
                <a:solidFill>
                  <a:schemeClr val="tx1"/>
                </a:solidFill>
              </a:rPr>
              <a:t>। </a:t>
            </a:r>
            <a:r>
              <a:rPr lang="bn-IN" sz="3200" dirty="0" smtClean="0">
                <a:solidFill>
                  <a:schemeClr val="tx1"/>
                </a:solidFill>
              </a:rPr>
              <a:t>ভ্রাতৃত্বের </a:t>
            </a:r>
            <a:r>
              <a:rPr lang="bn-BD" sz="3200" dirty="0" smtClean="0">
                <a:solidFill>
                  <a:schemeClr val="tx1"/>
                </a:solidFill>
              </a:rPr>
              <a:t> </a:t>
            </a:r>
            <a:endParaRPr lang="bn-BD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2577" y="1976558"/>
            <a:ext cx="3603224" cy="5759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ক</a:t>
            </a:r>
            <a:r>
              <a:rPr lang="bn-BD" sz="3600" dirty="0" smtClean="0">
                <a:solidFill>
                  <a:schemeClr val="tx1"/>
                </a:solidFill>
              </a:rPr>
              <a:t>।</a:t>
            </a:r>
            <a:r>
              <a:rPr lang="bn-IN" sz="3600" dirty="0" smtClean="0">
                <a:solidFill>
                  <a:schemeClr val="tx1"/>
                </a:solidFill>
              </a:rPr>
              <a:t> সত্যবাদীতার </a:t>
            </a:r>
            <a:r>
              <a:rPr lang="bn-BD" sz="3600" dirty="0" smtClean="0">
                <a:solidFill>
                  <a:schemeClr val="tx1"/>
                </a:solidFill>
              </a:rPr>
              <a:t>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576" y="4381152"/>
            <a:ext cx="4326144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2800" dirty="0">
                <a:solidFill>
                  <a:schemeClr val="tx1"/>
                </a:solidFill>
              </a:rPr>
              <a:t>ক</a:t>
            </a:r>
            <a:r>
              <a:rPr lang="bn-BD" sz="2800" dirty="0" smtClean="0">
                <a:solidFill>
                  <a:schemeClr val="tx1"/>
                </a:solidFill>
              </a:rPr>
              <a:t>। </a:t>
            </a:r>
            <a:r>
              <a:rPr lang="bn-IN" sz="2800" dirty="0" smtClean="0">
                <a:solidFill>
                  <a:schemeClr val="tx1"/>
                </a:solidFill>
              </a:rPr>
              <a:t>সকল প্রচেষ্টা থামিয়ে দিয়ে </a:t>
            </a:r>
            <a:r>
              <a:rPr lang="bn-BD" sz="2800" dirty="0" smtClean="0">
                <a:solidFill>
                  <a:schemeClr val="tx1"/>
                </a:solidFill>
              </a:rPr>
              <a:t>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714" y="5221046"/>
            <a:ext cx="4389006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2800" dirty="0">
                <a:solidFill>
                  <a:schemeClr val="tx1"/>
                </a:solidFill>
              </a:rPr>
              <a:t>গ</a:t>
            </a:r>
            <a:r>
              <a:rPr lang="bn-BD" sz="2800" dirty="0" smtClean="0">
                <a:solidFill>
                  <a:schemeClr val="tx1"/>
                </a:solidFill>
              </a:rPr>
              <a:t>। </a:t>
            </a:r>
            <a:r>
              <a:rPr lang="bn-IN" sz="2800" dirty="0" smtClean="0">
                <a:solidFill>
                  <a:schemeClr val="tx1"/>
                </a:solidFill>
              </a:rPr>
              <a:t>আল্লাহর উপর ভরসা করে  </a:t>
            </a:r>
            <a:r>
              <a:rPr lang="bn-BD" sz="2800" dirty="0" smtClean="0">
                <a:solidFill>
                  <a:schemeClr val="tx1"/>
                </a:solidFill>
              </a:rPr>
              <a:t>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6494" y="759954"/>
            <a:ext cx="9815511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200" dirty="0" smtClean="0">
                <a:latin typeface="Saroda" pitchFamily="2" charset="0"/>
              </a:rPr>
              <a:t>নাফিস পাপকাজ থেকে নিজেকে সব সময় দূরে রাখে । নাফিসের চরিত্রে কীসের প্রতিফলন রয়েছে </a:t>
            </a:r>
            <a:r>
              <a:rPr lang="bn-BD" sz="3200" dirty="0" smtClean="0">
                <a:latin typeface="Saroda" pitchFamily="2" charset="0"/>
              </a:rPr>
              <a:t> </a:t>
            </a:r>
            <a:r>
              <a:rPr lang="en-US" sz="3200" dirty="0" smtClean="0">
                <a:latin typeface="Saroda" pitchFamily="2" charset="0"/>
              </a:rPr>
              <a:t>?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587460" y="4373398"/>
            <a:ext cx="3954716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</a:rPr>
              <a:t>খ</a:t>
            </a:r>
            <a:r>
              <a:rPr lang="bn-BD" sz="2800" dirty="0" smtClean="0">
                <a:solidFill>
                  <a:schemeClr val="tx1"/>
                </a:solidFill>
              </a:rPr>
              <a:t>। </a:t>
            </a:r>
            <a:r>
              <a:rPr lang="bn-IN" sz="2800" dirty="0" smtClean="0">
                <a:solidFill>
                  <a:schemeClr val="tx1"/>
                </a:solidFill>
              </a:rPr>
              <a:t>মানুষকে </a:t>
            </a:r>
            <a:r>
              <a:rPr lang="bn-BD" sz="2800" dirty="0" smtClean="0">
                <a:solidFill>
                  <a:schemeClr val="tx1"/>
                </a:solidFill>
              </a:rPr>
              <a:t>সাহায্য করে</a:t>
            </a:r>
            <a:r>
              <a:rPr lang="bn-IN" sz="2800" dirty="0" smtClean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</a:rPr>
              <a:t> </a:t>
            </a:r>
            <a:endParaRPr lang="bn-BD" sz="28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3524250" y="-106680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3003233" y="-76200"/>
            <a:ext cx="5693194" cy="8334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05" y="2118361"/>
            <a:ext cx="1623934" cy="14198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95" y="4452079"/>
            <a:ext cx="1623934" cy="141983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565986" y="1928961"/>
            <a:ext cx="3976190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</a:rPr>
              <a:t>খ</a:t>
            </a:r>
            <a:r>
              <a:rPr lang="bn-BD" sz="3200" dirty="0" smtClean="0">
                <a:solidFill>
                  <a:schemeClr val="tx1"/>
                </a:solidFill>
              </a:rPr>
              <a:t>।</a:t>
            </a:r>
            <a:r>
              <a:rPr lang="bn-IN" sz="3200" dirty="0" smtClean="0">
                <a:solidFill>
                  <a:schemeClr val="tx1"/>
                </a:solidFill>
              </a:rPr>
              <a:t> ধৈর্যের </a:t>
            </a:r>
            <a:r>
              <a:rPr lang="bn-BD" sz="3200" dirty="0" smtClean="0">
                <a:solidFill>
                  <a:schemeClr val="tx1"/>
                </a:solidFill>
              </a:rPr>
              <a:t> 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49424" y="2666249"/>
            <a:ext cx="3992752" cy="571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</a:rPr>
              <a:t>ঘ</a:t>
            </a:r>
            <a:r>
              <a:rPr lang="bn-BD" sz="3200" dirty="0" smtClean="0">
                <a:solidFill>
                  <a:schemeClr val="tx1"/>
                </a:solidFill>
              </a:rPr>
              <a:t>।</a:t>
            </a:r>
            <a:r>
              <a:rPr lang="bn-IN" sz="3200" dirty="0" smtClean="0">
                <a:solidFill>
                  <a:schemeClr val="tx1"/>
                </a:solidFill>
              </a:rPr>
              <a:t> সমাজ সেবার </a:t>
            </a:r>
            <a:endParaRPr lang="bn-BD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2612390" cy="518318"/>
          </a:xfrm>
        </p:spPr>
        <p:txBody>
          <a:bodyPr/>
          <a:lstStyle/>
          <a:p>
            <a:fld id="{86BEAB61-563C-4873-92E3-EC237264763E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66811" y="53905"/>
            <a:ext cx="9858375" cy="671512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আগামীকাল বাড়ি থেকে এই প্রশ্ন লিখে নিয়ে আসবে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63" y="1018309"/>
            <a:ext cx="6156913" cy="3675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6387" y="5012086"/>
            <a:ext cx="10903588" cy="965673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ধৈর্য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সহিষ্ণুতা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</a:rPr>
              <a:t>তার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লিখে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আনবে</a:t>
            </a:r>
            <a:r>
              <a:rPr lang="en-US" sz="4000" dirty="0" smtClean="0">
                <a:solidFill>
                  <a:schemeClr val="tx1"/>
                </a:solidFill>
              </a:rPr>
              <a:t> । 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CEC0-461D-46C2-BCF0-27C689A76BE5}" type="datetime10">
              <a:rPr lang="bn-BD" smtClean="0"/>
              <a:t>রবিবার, 12 জুলাই 2020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0" y="347584"/>
            <a:ext cx="11298092" cy="5990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2" y="977461"/>
            <a:ext cx="7778416" cy="42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110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D3CD-4D9F-4BDC-B812-AC2FBC4F387A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1024758" y="3611449"/>
            <a:ext cx="10263351" cy="2931241"/>
          </a:xfrm>
          <a:prstGeom prst="cloud">
            <a:avLst/>
          </a:prstGeom>
          <a:noFill/>
          <a:ln w="57150">
            <a:solidFill>
              <a:srgbClr val="33CC33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10FB0"/>
                </a:solidFill>
              </a:rPr>
              <a:t>ধৈর্য </a:t>
            </a:r>
            <a:r>
              <a:rPr lang="bn-BD" sz="4400" dirty="0" smtClean="0">
                <a:solidFill>
                  <a:srgbClr val="7030A0"/>
                </a:solidFill>
              </a:rPr>
              <a:t>ও সহিষ্ণুতা সম্পর্কিত হাদিস</a:t>
            </a:r>
            <a:endParaRPr lang="en-US" sz="4400" dirty="0" smtClean="0">
              <a:solidFill>
                <a:srgbClr val="7030A0"/>
              </a:solidFill>
            </a:endParaRPr>
          </a:p>
          <a:p>
            <a:pPr algn="ctr"/>
            <a:r>
              <a:rPr lang="en-US" sz="4400" dirty="0" smtClean="0">
                <a:solidFill>
                  <a:srgbClr val="7030A0"/>
                </a:solidFill>
              </a:rPr>
              <a:t>পাঠ-২০ </a:t>
            </a: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</a:rPr>
              <a:t>পৃষ্ঠা</a:t>
            </a:r>
            <a:r>
              <a:rPr lang="en-US" sz="4400" dirty="0" smtClean="0">
                <a:solidFill>
                  <a:srgbClr val="7030A0"/>
                </a:solidFill>
              </a:rPr>
              <a:t>- ৮১-৮২ </a:t>
            </a:r>
            <a:r>
              <a:rPr lang="bn-BD" sz="4400" dirty="0" smtClean="0">
                <a:solidFill>
                  <a:srgbClr val="7030A0"/>
                </a:solidFill>
              </a:rPr>
              <a:t> </a:t>
            </a:r>
            <a:r>
              <a:rPr lang="bn-IN" sz="4400" dirty="0" smtClean="0">
                <a:solidFill>
                  <a:srgbClr val="7030A0"/>
                </a:solidFill>
              </a:rPr>
              <a:t> </a:t>
            </a:r>
            <a:r>
              <a:rPr lang="bn-BD" sz="4400" dirty="0" smtClean="0">
                <a:solidFill>
                  <a:srgbClr val="7030A0"/>
                </a:solidFill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2560" y="182562"/>
            <a:ext cx="8473439" cy="689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পাঠের বিষয়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51" y="872109"/>
            <a:ext cx="5954455" cy="2669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3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9E4-9CBC-4CB4-ADEC-7C20EA939B8B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911" y="1314450"/>
            <a:ext cx="12057089" cy="3939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0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r>
              <a:rPr lang="bn-BD" sz="40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ধৈর্য</a:t>
            </a:r>
            <a:r>
              <a:rPr lang="bn-BD" sz="4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এর পরিচয় লিখতে</a:t>
            </a:r>
            <a:r>
              <a:rPr lang="en-US" sz="4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BD" sz="40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ধৈর্য সম্পর্কিত হাদিসটির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অনুবাদ বলতে 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40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ধৈর্য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ধৈর্যের তাৎপার্য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194872"/>
            <a:ext cx="6598920" cy="809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fld id="{77686EAA-0166-4169-B2BB-401BCD134CCD}" type="datetime10">
              <a:rPr lang="bn-BD" b="0" smtClean="0"/>
              <a:t>রবিবার, 12 জুলাই 2020</a:t>
            </a:fld>
            <a:endParaRPr lang="en-US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2177078" y="1952517"/>
            <a:ext cx="6797158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সাব্‌রুন বা ‘সবর’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6525" y="2628578"/>
            <a:ext cx="704647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‘সবর’ বা ধৈর্য এর শাব্দিক অর্থ কী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7078" y="2044850"/>
            <a:ext cx="7272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ধৈর্য এর আরবি প্রতিশব্দ কী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7160" y="213360"/>
            <a:ext cx="502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ধৈর্যের পরিচয় 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Callout 4"/>
          <p:cNvSpPr/>
          <p:nvPr/>
        </p:nvSpPr>
        <p:spPr>
          <a:xfrm rot="11000537" flipV="1">
            <a:off x="209276" y="3500186"/>
            <a:ext cx="3549106" cy="1128116"/>
          </a:xfrm>
          <a:prstGeom prst="wedgeEllipseCallout">
            <a:avLst>
              <a:gd name="adj1" fmla="val -66399"/>
              <a:gd name="adj2" fmla="val -302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সহিষ্ণূতা </a:t>
            </a:r>
            <a:endParaRPr lang="en-US" sz="4400" dirty="0"/>
          </a:p>
        </p:txBody>
      </p:sp>
      <p:sp>
        <p:nvSpPr>
          <p:cNvPr id="6" name="Oval Callout 5"/>
          <p:cNvSpPr/>
          <p:nvPr/>
        </p:nvSpPr>
        <p:spPr>
          <a:xfrm>
            <a:off x="3540051" y="3674470"/>
            <a:ext cx="3399421" cy="1192954"/>
          </a:xfrm>
          <a:prstGeom prst="wedgeEllipseCallout">
            <a:avLst>
              <a:gd name="adj1" fmla="val -20370"/>
              <a:gd name="adj2" fmla="val -2872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দৃঢ়তা </a:t>
            </a:r>
            <a:endParaRPr lang="en-US" sz="4000" dirty="0"/>
          </a:p>
        </p:txBody>
      </p:sp>
      <p:sp>
        <p:nvSpPr>
          <p:cNvPr id="16" name="Oval Callout 15"/>
          <p:cNvSpPr/>
          <p:nvPr/>
        </p:nvSpPr>
        <p:spPr>
          <a:xfrm>
            <a:off x="6967901" y="3903111"/>
            <a:ext cx="3590196" cy="1449473"/>
          </a:xfrm>
          <a:prstGeom prst="wedgeEllipseCallout">
            <a:avLst>
              <a:gd name="adj1" fmla="val -117436"/>
              <a:gd name="adj2" fmla="val -26911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আত্মনিয়ন্ত্রণ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763000" y="2656975"/>
            <a:ext cx="3307080" cy="1134654"/>
          </a:xfrm>
          <a:prstGeom prst="wedgeEllipseCallout">
            <a:avLst>
              <a:gd name="adj1" fmla="val -177247"/>
              <a:gd name="adj2" fmla="val -2117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বিরত থাকা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1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5" grpId="0"/>
      <p:bldP spid="15" grpId="1"/>
      <p:bldP spid="5" grpId="0" animBg="1"/>
      <p:bldP spid="6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CEC0-461D-46C2-BCF0-27C689A76BE5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9812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ধৈর্য বা ‘সবর’ কাকে বলে ?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3" y="198120"/>
            <a:ext cx="11321628" cy="629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1" y="1447800"/>
            <a:ext cx="6722639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299960" y="1569720"/>
            <a:ext cx="43738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জীবনের সকল ক্ষেত্রে মহান আল্লাহর উপর ভরসা করে  সহিষ্ণুতার সাথে আল্লাহর বিধান মোতাবেক সকল কর্তব্য পালন করাকে ধৈর্য বলে ।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8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762D-91ED-42C3-99AE-55EF819D6011}" type="datetime10">
              <a:rPr lang="bn-BD" smtClean="0"/>
              <a:t>রবিবার, 12 জুলাই 2020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60866" y="4080910"/>
            <a:ext cx="8894431" cy="857250"/>
          </a:xfrm>
          <a:prstGeom prst="rect">
            <a:avLst/>
          </a:prstGeom>
          <a:noFill/>
          <a:ln>
            <a:solidFill>
              <a:srgbClr val="F10FB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ধৈর্য বা ‘সবর’ এর পরিচয় লিখ । </a:t>
            </a:r>
            <a:r>
              <a:rPr lang="bn-BD" sz="4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4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94339" y="199027"/>
            <a:ext cx="8015287" cy="642937"/>
          </a:xfrm>
          <a:prstGeom prst="roundRect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প্রত্যেকে নিজ নিজ খাতায় উত্তর </a:t>
            </a:r>
            <a:r>
              <a:rPr lang="bn-IN" sz="3600" dirty="0" smtClean="0">
                <a:solidFill>
                  <a:schemeClr val="tx1"/>
                </a:solidFill>
              </a:rPr>
              <a:t>লি</a:t>
            </a:r>
            <a:r>
              <a:rPr lang="bn-BD" sz="3600" dirty="0" smtClean="0">
                <a:solidFill>
                  <a:schemeClr val="tx1"/>
                </a:solidFill>
              </a:rPr>
              <a:t>খ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9923943" y="841964"/>
            <a:ext cx="2328550" cy="2372458"/>
          </a:xfrm>
          <a:prstGeom prst="star24">
            <a:avLst/>
          </a:prstGeom>
          <a:noFill/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55297" y="1674250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/>
              <a:t>৩</a:t>
            </a:r>
            <a:r>
              <a:rPr lang="bn-BD" sz="4000" dirty="0" smtClean="0"/>
              <a:t> </a:t>
            </a:r>
            <a:r>
              <a:rPr lang="bn-BD" sz="4000" dirty="0"/>
              <a:t>মিনিট 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" y="1190417"/>
            <a:ext cx="4045481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39" y="1310995"/>
            <a:ext cx="4110536" cy="26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CEC0-461D-46C2-BCF0-27C689A76BE5}" type="datetime10">
              <a:rPr lang="bn-BD" smtClean="0"/>
              <a:t>রবিবার, 12 জুলাই 2020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36582" r="79047" b="59970"/>
          <a:stretch/>
        </p:blipFill>
        <p:spPr>
          <a:xfrm>
            <a:off x="773809" y="819805"/>
            <a:ext cx="1026113" cy="85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40487" r="79166" b="55327"/>
          <a:stretch/>
        </p:blipFill>
        <p:spPr>
          <a:xfrm>
            <a:off x="782623" y="2337572"/>
            <a:ext cx="1410138" cy="97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44977" r="79407" b="51457"/>
          <a:stretch/>
        </p:blipFill>
        <p:spPr>
          <a:xfrm>
            <a:off x="834296" y="4556234"/>
            <a:ext cx="1247532" cy="819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60" y="179332"/>
            <a:ext cx="3582432" cy="200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81685" y="891530"/>
            <a:ext cx="417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( </a:t>
            </a:r>
            <a:r>
              <a:rPr lang="en-US" sz="4000" dirty="0" err="1" smtClean="0"/>
              <a:t>আজাবান্</a:t>
            </a:r>
            <a:r>
              <a:rPr lang="en-US" sz="4000" dirty="0" smtClean="0"/>
              <a:t>‌ )  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785709" y="347703"/>
            <a:ext cx="2691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বিস্ময়কর</a:t>
            </a:r>
            <a:r>
              <a:rPr lang="en-US" sz="4000" dirty="0" smtClean="0"/>
              <a:t> , </a:t>
            </a:r>
            <a:r>
              <a:rPr lang="en-US" sz="4000" dirty="0" err="1" smtClean="0"/>
              <a:t>আশ্চর্যনক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66074" y="48158"/>
            <a:ext cx="230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শন্দার্থ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283" y="2501262"/>
            <a:ext cx="4393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( </a:t>
            </a:r>
            <a:r>
              <a:rPr lang="en-US" sz="4000" dirty="0" err="1" smtClean="0"/>
              <a:t>আল-মুমিনি</a:t>
            </a:r>
            <a:r>
              <a:rPr lang="en-US" sz="4000" dirty="0" smtClean="0"/>
              <a:t> )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95" y="2084612"/>
            <a:ext cx="3669369" cy="2061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785708" y="2147862"/>
            <a:ext cx="2691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মুমিন</a:t>
            </a:r>
            <a:r>
              <a:rPr lang="en-US" sz="4000" dirty="0" smtClean="0"/>
              <a:t> , </a:t>
            </a:r>
            <a:r>
              <a:rPr lang="en-US" sz="4000" dirty="0" err="1" smtClean="0"/>
              <a:t>ইমানদার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89250" y="4556234"/>
            <a:ext cx="4393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( </a:t>
            </a:r>
            <a:r>
              <a:rPr lang="en-US" sz="4000" dirty="0" err="1" smtClean="0"/>
              <a:t>আমরাহু</a:t>
            </a:r>
            <a:r>
              <a:rPr lang="en-US" sz="4000" dirty="0" smtClean="0"/>
              <a:t> )  </a:t>
            </a:r>
            <a:endParaRPr lang="en-US" sz="4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96" y="4166037"/>
            <a:ext cx="3910018" cy="235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9116783" y="4865768"/>
            <a:ext cx="269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তার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কাজ-কর্ম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23036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2594</TotalTime>
  <Words>1354</Words>
  <Application>Microsoft Office PowerPoint</Application>
  <PresentationFormat>Custom</PresentationFormat>
  <Paragraphs>214</Paragraphs>
  <Slides>32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</dc:creator>
  <cp:lastModifiedBy>USER</cp:lastModifiedBy>
  <cp:revision>605</cp:revision>
  <dcterms:created xsi:type="dcterms:W3CDTF">2014-08-17T12:50:14Z</dcterms:created>
  <dcterms:modified xsi:type="dcterms:W3CDTF">2020-07-12T13:25:21Z</dcterms:modified>
</cp:coreProperties>
</file>