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302" r:id="rId2"/>
    <p:sldId id="303" r:id="rId3"/>
    <p:sldId id="272" r:id="rId4"/>
    <p:sldId id="275" r:id="rId5"/>
    <p:sldId id="292" r:id="rId6"/>
    <p:sldId id="276" r:id="rId7"/>
    <p:sldId id="283" r:id="rId8"/>
    <p:sldId id="284" r:id="rId9"/>
    <p:sldId id="277" r:id="rId10"/>
    <p:sldId id="291" r:id="rId11"/>
    <p:sldId id="299" r:id="rId12"/>
    <p:sldId id="300" r:id="rId13"/>
    <p:sldId id="293" r:id="rId14"/>
    <p:sldId id="294" r:id="rId15"/>
    <p:sldId id="278" r:id="rId16"/>
    <p:sldId id="279" r:id="rId17"/>
    <p:sldId id="282" r:id="rId18"/>
    <p:sldId id="304" r:id="rId19"/>
    <p:sldId id="264" r:id="rId20"/>
    <p:sldId id="280" r:id="rId21"/>
    <p:sldId id="281" r:id="rId22"/>
    <p:sldId id="290" r:id="rId23"/>
    <p:sldId id="286" r:id="rId24"/>
    <p:sldId id="287" r:id="rId25"/>
    <p:sldId id="289" r:id="rId26"/>
    <p:sldId id="288" r:id="rId27"/>
    <p:sldId id="3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FF"/>
    <a:srgbClr val="FF3399"/>
    <a:srgbClr val="0A563D"/>
    <a:srgbClr val="6600FF"/>
    <a:srgbClr val="CC3399"/>
    <a:srgbClr val="6C0E44"/>
    <a:srgbClr val="FF99CC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84" autoAdjust="0"/>
  </p:normalViewPr>
  <p:slideViewPr>
    <p:cSldViewPr snapToGrid="0">
      <p:cViewPr>
        <p:scale>
          <a:sx n="81" d="100"/>
          <a:sy n="81" d="100"/>
        </p:scale>
        <p:origin x="-30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E5DD-ACB7-4B3A-9ACA-31C0773A5E4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D109-43EB-4F04-A6F4-5059CCB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9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E5DD-ACB7-4B3A-9ACA-31C0773A5E4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D109-43EB-4F04-A6F4-5059CCB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6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E5DD-ACB7-4B3A-9ACA-31C0773A5E4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D109-43EB-4F04-A6F4-5059CCB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E5DD-ACB7-4B3A-9ACA-31C0773A5E4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D109-43EB-4F04-A6F4-5059CCB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E5DD-ACB7-4B3A-9ACA-31C0773A5E4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D109-43EB-4F04-A6F4-5059CCB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1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E5DD-ACB7-4B3A-9ACA-31C0773A5E4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D109-43EB-4F04-A6F4-5059CCB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0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E5DD-ACB7-4B3A-9ACA-31C0773A5E4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D109-43EB-4F04-A6F4-5059CCB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E5DD-ACB7-4B3A-9ACA-31C0773A5E4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D109-43EB-4F04-A6F4-5059CCB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E5DD-ACB7-4B3A-9ACA-31C0773A5E4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D109-43EB-4F04-A6F4-5059CCB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1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E5DD-ACB7-4B3A-9ACA-31C0773A5E4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D109-43EB-4F04-A6F4-5059CCB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E5DD-ACB7-4B3A-9ACA-31C0773A5E4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D109-43EB-4F04-A6F4-5059CCB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2E5DD-ACB7-4B3A-9ACA-31C0773A5E42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D109-43EB-4F04-A6F4-5059CCB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6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mp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33" y="533401"/>
            <a:ext cx="5723467" cy="6094413"/>
          </a:xfr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47" y="2217755"/>
            <a:ext cx="2641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"/>
            <a:ext cx="12192000" cy="7122623"/>
          </a:xfrm>
          <a:prstGeom prst="rect">
            <a:avLst/>
          </a:prstGeom>
        </p:spPr>
      </p:pic>
      <p:sp>
        <p:nvSpPr>
          <p:cNvPr id="9" name="AutoShape 2" descr="Image result for bangladeshi f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AutoShape 4" descr="Image result for bangladeshi fish"/>
          <p:cNvSpPr>
            <a:spLocks noChangeAspect="1" noChangeArrowheads="1"/>
          </p:cNvSpPr>
          <p:nvPr/>
        </p:nvSpPr>
        <p:spPr bwMode="auto">
          <a:xfrm>
            <a:off x="143814" y="-3822"/>
            <a:ext cx="316561" cy="3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" name="AutoShape 6" descr="Image result for bangladesh garment industry"/>
          <p:cNvSpPr>
            <a:spLocks noChangeAspect="1" noChangeArrowheads="1"/>
          </p:cNvSpPr>
          <p:nvPr/>
        </p:nvSpPr>
        <p:spPr bwMode="auto">
          <a:xfrm>
            <a:off x="296214" y="148578"/>
            <a:ext cx="316561" cy="3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AutoShape 8" descr="Image result for bangladesh transpo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69" y="7937"/>
            <a:ext cx="2466975" cy="18478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57" y="0"/>
            <a:ext cx="2619375" cy="18276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64" y="5251357"/>
            <a:ext cx="2857500" cy="1743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5279" y="5073733"/>
            <a:ext cx="1743074" cy="21507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7820">
            <a:off x="725500" y="1462464"/>
            <a:ext cx="2857500" cy="21728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3077">
            <a:off x="9218394" y="4467860"/>
            <a:ext cx="2727043" cy="22855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001639">
            <a:off x="8390617" y="2011814"/>
            <a:ext cx="2619375" cy="17430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09610" y="3101796"/>
            <a:ext cx="3612570" cy="143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TextBox 30"/>
          <p:cNvSpPr txBox="1"/>
          <p:nvPr/>
        </p:nvSpPr>
        <p:spPr>
          <a:xfrm>
            <a:off x="4478849" y="3211940"/>
            <a:ext cx="315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দেশজ </a:t>
            </a:r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GDP (Gross Domestic Product)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890283">
            <a:off x="1023588" y="4717281"/>
            <a:ext cx="2212861" cy="1732598"/>
          </a:xfrm>
          <a:prstGeom prst="rect">
            <a:avLst/>
          </a:prstGeom>
        </p:spPr>
      </p:pic>
      <p:sp>
        <p:nvSpPr>
          <p:cNvPr id="33" name="Left Arrow 32"/>
          <p:cNvSpPr/>
          <p:nvPr/>
        </p:nvSpPr>
        <p:spPr>
          <a:xfrm rot="5400000">
            <a:off x="5502146" y="1913046"/>
            <a:ext cx="1275009" cy="1027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100" dirty="0" smtClean="0">
                <a:solidFill>
                  <a:srgbClr val="6C0E44"/>
                </a:solidFill>
              </a:rPr>
              <a:t>কৃষি পণ্য উৎপাদন </a:t>
            </a:r>
            <a:endParaRPr lang="en-US" sz="1100" dirty="0">
              <a:solidFill>
                <a:srgbClr val="6C0E44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9951796">
            <a:off x="7858111" y="2768579"/>
            <a:ext cx="1254282" cy="1234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00" dirty="0" smtClean="0">
                <a:solidFill>
                  <a:srgbClr val="FF3399"/>
                </a:solidFill>
              </a:rPr>
              <a:t>পরিবহন ও যোগাযোগ</a:t>
            </a:r>
            <a:endParaRPr lang="en-US" sz="1100" dirty="0">
              <a:solidFill>
                <a:srgbClr val="FF3399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234634">
            <a:off x="7777150" y="4239762"/>
            <a:ext cx="1627587" cy="847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/>
              <a:t>স্বাস্থ্য ও সেবা </a:t>
            </a:r>
            <a:endParaRPr lang="en-US" sz="1400" dirty="0"/>
          </a:p>
        </p:txBody>
      </p:sp>
      <p:sp>
        <p:nvSpPr>
          <p:cNvPr id="17" name="Down Arrow 16"/>
          <p:cNvSpPr/>
          <p:nvPr/>
        </p:nvSpPr>
        <p:spPr>
          <a:xfrm>
            <a:off x="5766855" y="4581378"/>
            <a:ext cx="1264617" cy="646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A563D"/>
                </a:solidFill>
              </a:rPr>
              <a:t>শিল্প </a:t>
            </a:r>
            <a:endParaRPr lang="en-US" dirty="0">
              <a:solidFill>
                <a:srgbClr val="0A563D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 rot="19801418">
            <a:off x="3170930" y="4184292"/>
            <a:ext cx="1233653" cy="7015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rgbClr val="7030A0"/>
                </a:solidFill>
              </a:rPr>
              <a:t>বাণিজ্য 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34" name="Left Arrow 33"/>
          <p:cNvSpPr/>
          <p:nvPr/>
        </p:nvSpPr>
        <p:spPr>
          <a:xfrm rot="1745257">
            <a:off x="3139720" y="2832292"/>
            <a:ext cx="1308846" cy="6872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rgbClr val="002060"/>
                </a:solidFill>
              </a:rPr>
              <a:t>মৎস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3896" y="26344"/>
            <a:ext cx="3568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দেশের অভ্যন্তরে দেশি বা বিদেশি নাগরিক দ্বারা প্রতি বছর উৎপাদিত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91846" y="-6747"/>
            <a:ext cx="305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দ্রব্য </a:t>
            </a:r>
            <a:r>
              <a:rPr lang="bn-BD" sz="16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সেবার মোট আর্থিক মূল্য হচ্ছে মোট দেশজ উৎপাদন (</a:t>
            </a:r>
            <a:r>
              <a:rPr lang="bn-BD" sz="16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GDP)</a:t>
            </a:r>
            <a:endParaRPr lang="en-US" sz="16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53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  <p:bldP spid="33" grpId="0" animBg="1"/>
      <p:bldP spid="6" grpId="0" animBg="1"/>
      <p:bldP spid="16" grpId="0" animBg="1"/>
      <p:bldP spid="17" grpId="0" animBg="1"/>
      <p:bldP spid="19" grpId="0" animBg="1"/>
      <p:bldP spid="34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612" y="115910"/>
            <a:ext cx="6632620" cy="4501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4" y="115910"/>
            <a:ext cx="4754451" cy="4501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7285" y="4679000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চাষ </a:t>
            </a:r>
            <a:endParaRPr lang="en-US" sz="32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1262" y="4679000"/>
            <a:ext cx="224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A5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 উৎপাদন</a:t>
            </a:r>
            <a:endParaRPr lang="en-US" sz="2400" dirty="0">
              <a:solidFill>
                <a:srgbClr val="0A563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308" y="5325095"/>
            <a:ext cx="1120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দেশের নাগরিক দ্বারা দেশের অভ্যন্তরে যে মোট উৎপাদন হয় তাকে মোট দেশজ উৎপাদন বলে।  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5" y="861676"/>
            <a:ext cx="4622309" cy="2834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796" y="861676"/>
            <a:ext cx="4326094" cy="2834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130" y="3696236"/>
            <a:ext cx="399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 থেকে আয়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60" y="4797061"/>
            <a:ext cx="1120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দেশের নাগরিক দ্বারা বিদেশ থেকে যে মোট আয় হয় তাকে রেমি</a:t>
            </a:r>
            <a:r>
              <a:rPr lang="en-US" sz="2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bn-BD" sz="2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ন্স বা বৈদেশিক আয় বলে।  </a:t>
            </a:r>
            <a:endParaRPr lang="en-US" sz="24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3624856" y="2419568"/>
            <a:ext cx="1280977" cy="11634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Equal 7"/>
          <p:cNvSpPr/>
          <p:nvPr/>
        </p:nvSpPr>
        <p:spPr>
          <a:xfrm>
            <a:off x="8281120" y="2449721"/>
            <a:ext cx="695460" cy="113334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8026" y="2063035"/>
            <a:ext cx="3503054" cy="1906711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দেশজ </a:t>
            </a:r>
            <a:r>
              <a:rPr lang="bn-BD" sz="2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bn-BD" sz="24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GDP (Gross Domestic Product)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4905833" y="2063037"/>
            <a:ext cx="3375287" cy="1906711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rgbClr val="FFFF00"/>
                </a:solidFill>
              </a:rPr>
              <a:t>ঐ দেশের নাগরিকদের অর্জিত বৈদেশিক আয়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1043188" y="180304"/>
            <a:ext cx="10161431" cy="1661375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জাতীয় উৎপাদন </a:t>
            </a: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GNP(Gross </a:t>
            </a:r>
            <a:r>
              <a:rPr lang="bn-BD" sz="2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National Product)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9082596" y="2063035"/>
            <a:ext cx="2868997" cy="1906711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6C0E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জাতীয় উৎপাদন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589" y="4577788"/>
            <a:ext cx="11758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দেশের নাগরিক নির্দিষ্ট সময়ে (সাধারণত এক বছর) যে সকল দ্রব্য ও সেবা উৎপাদন করে তার মোট আর্থিক মূল্য হচ্ছে মোট জাতীয় উৎপাদন (GNP)।  </a:t>
            </a:r>
            <a:endParaRPr lang="en-US" sz="24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006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833352" y="169035"/>
            <a:ext cx="6278449" cy="1094704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মাথাপিছু আয় </a:t>
            </a:r>
            <a:endParaRPr lang="en-US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6590" y="1366898"/>
            <a:ext cx="3013657" cy="22908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নির্দিষ্ট বছরের মোট জাতীয় আ য়</a:t>
            </a:r>
            <a:endParaRPr lang="en-US" sz="1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ivision 7"/>
          <p:cNvSpPr/>
          <p:nvPr/>
        </p:nvSpPr>
        <p:spPr>
          <a:xfrm>
            <a:off x="3432218" y="1951148"/>
            <a:ext cx="1365160" cy="1004552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9266348" y="1390917"/>
            <a:ext cx="2814033" cy="2125014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মাথাপিছু আয় </a:t>
            </a:r>
            <a:endParaRPr lang="en-US" sz="3600" b="1" dirty="0">
              <a:solidFill>
                <a:srgbClr val="CC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Flowchart: Alternate Process 11"/>
              <p:cNvSpPr/>
              <p:nvPr/>
            </p:nvSpPr>
            <p:spPr>
              <a:xfrm>
                <a:off x="408903" y="3796046"/>
                <a:ext cx="11127346" cy="2955701"/>
              </a:xfrm>
              <a:prstGeom prst="flowChartAlternateProcess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b="1" dirty="0" smtClean="0">
                    <a:solidFill>
                      <a:srgbClr val="FFFF00"/>
                    </a:solidFill>
                  </a:rPr>
                  <a:t> যেমনঃ ২০১১ সালে একটি দেশের মোট জনসংখ্যা ১০ কোটি এবং ঐ বছরে মোট জাতীয় উৎপাদন হল ৫০০০ কোটি মার্কিন ডলার হলে ঐ দেশের মাথাপিছু আয় হবে – </a:t>
                </a:r>
              </a:p>
              <a:p>
                <a:endParaRPr lang="bn-BD" b="1" dirty="0" smtClean="0"/>
              </a:p>
              <a:p>
                <a:endParaRPr lang="en-US" sz="2000" b="1" dirty="0" smtClean="0">
                  <a:solidFill>
                    <a:srgbClr val="6C0E44"/>
                  </a:solidFill>
                </a:endParaRPr>
              </a:p>
              <a:p>
                <a:r>
                  <a:rPr lang="bn-BD" sz="2000" b="1" dirty="0" smtClean="0">
                    <a:solidFill>
                      <a:srgbClr val="6C0E44"/>
                    </a:solidFill>
                  </a:rPr>
                  <a:t>বা,  ৫০০০ কোটি মার্কিন ডলার </a:t>
                </a:r>
                <a14:m>
                  <m:oMath xmlns:m="http://schemas.openxmlformats.org/officeDocument/2006/math">
                    <m:r>
                      <a:rPr lang="bn-BD" sz="2000" b="1" i="1" smtClean="0">
                        <a:solidFill>
                          <a:srgbClr val="6C0E4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 </m:t>
                    </m:r>
                  </m:oMath>
                </a14:m>
                <a:r>
                  <a:rPr lang="bn-BD" sz="2000" b="1" dirty="0" smtClean="0">
                    <a:solidFill>
                      <a:schemeClr val="tx1"/>
                    </a:solidFill>
                  </a:rPr>
                  <a:t>১০ কোটি </a:t>
                </a:r>
                <a14:m>
                  <m:oMath xmlns:m="http://schemas.openxmlformats.org/officeDocument/2006/math">
                    <m:r>
                      <a:rPr lang="bn-BD" sz="2000" b="1" i="1" smtClean="0">
                        <a:solidFill>
                          <a:srgbClr val="6C0E4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BD" sz="2000" b="1" dirty="0" smtClean="0">
                    <a:solidFill>
                      <a:srgbClr val="6C0E44"/>
                    </a:solidFill>
                  </a:rPr>
                  <a:t> </a:t>
                </a:r>
                <a:r>
                  <a:rPr lang="bn-BD" sz="2000" b="1" dirty="0" smtClean="0">
                    <a:solidFill>
                      <a:srgbClr val="92D050"/>
                    </a:solidFill>
                  </a:rPr>
                  <a:t>৫০০ মার্কিন ডলার </a:t>
                </a:r>
              </a:p>
              <a:p>
                <a:pPr algn="ctr"/>
                <a:r>
                  <a:rPr lang="bn-BD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ঐ দেশের মাথাপিছু আয় ৫০০ মার্কিন ডলার</a:t>
                </a:r>
                <a:r>
                  <a:rPr lang="bn-BD" sz="2400" b="1" dirty="0" smtClean="0">
                    <a:solidFill>
                      <a:srgbClr val="FFFF00"/>
                    </a:solidFill>
                  </a:rPr>
                  <a:t> 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3" y="3796046"/>
                <a:ext cx="11127346" cy="2955701"/>
              </a:xfrm>
              <a:prstGeom prst="flowChartAlternateProcess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216" y="1429555"/>
            <a:ext cx="2369712" cy="2086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216" y="2672460"/>
            <a:ext cx="1790163" cy="1123586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750191" y="4687457"/>
            <a:ext cx="3161763" cy="6277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rgbClr val="6C0E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জাতীয় উৎপাদন</a:t>
            </a:r>
            <a:endParaRPr lang="en-US" b="1" dirty="0">
              <a:solidFill>
                <a:srgbClr val="6C0E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866604" y="4674578"/>
            <a:ext cx="3527201" cy="6406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বছরের মোট জনসংখ্যা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Flowchart: Alternate Process 12"/>
              <p:cNvSpPr/>
              <p:nvPr/>
            </p:nvSpPr>
            <p:spPr>
              <a:xfrm>
                <a:off x="9264202" y="4702559"/>
                <a:ext cx="2272047" cy="612648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2000" b="1" dirty="0" smtClean="0">
                          <a:solidFill>
                            <a:srgbClr val="6C0E4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মাথপিছু আয়</m:t>
                      </m:r>
                    </m:oMath>
                  </m:oMathPara>
                </a14:m>
                <a:endParaRPr lang="bn-BD" sz="2000" b="1" dirty="0">
                  <a:solidFill>
                    <a:srgbClr val="6C0E44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202" y="4702559"/>
                <a:ext cx="2272047" cy="612648"/>
              </a:xfrm>
              <a:prstGeom prst="flowChartAlternateProcess">
                <a:avLst/>
              </a:prstGeom>
              <a:blipFill rotWithShape="1">
                <a:blip r:embed="rId5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ivision 13"/>
          <p:cNvSpPr/>
          <p:nvPr/>
        </p:nvSpPr>
        <p:spPr>
          <a:xfrm>
            <a:off x="3928056" y="4499056"/>
            <a:ext cx="869322" cy="1004552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7878649" y="2068832"/>
            <a:ext cx="875763" cy="94015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Equal 15"/>
          <p:cNvSpPr/>
          <p:nvPr/>
        </p:nvSpPr>
        <p:spPr>
          <a:xfrm>
            <a:off x="8388439" y="4524813"/>
            <a:ext cx="875763" cy="94015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  <p:bldP spid="12" grpId="0" animBg="1"/>
      <p:bldP spid="5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2800" y="101788"/>
            <a:ext cx="527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 উৎপাদন ও আয় বৃদ্ধি হলে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068" y="4910764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86" y="808383"/>
            <a:ext cx="3817479" cy="24220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434" y="808383"/>
            <a:ext cx="3721540" cy="24220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62" y="4009503"/>
            <a:ext cx="3817479" cy="21718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434" y="3969890"/>
            <a:ext cx="3721540" cy="21718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98526" y="3324228"/>
            <a:ext cx="240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দারিদ্র হ্রাস পাবে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70685" y="3347674"/>
            <a:ext cx="364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মানুষের ক্রয় ক্ষমতা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বাড়বে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607" y="6247250"/>
            <a:ext cx="394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কর্মসংস্থানের সুযোগ সৃষ্টি হবে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52027" y="6247250"/>
            <a:ext cx="2934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বেকারত্ব হ্রাস পাবে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889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41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9320"/>
            <a:ext cx="1884087" cy="1743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32" y="1770065"/>
            <a:ext cx="1932539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944" y="1767200"/>
            <a:ext cx="2324513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339" y="1790579"/>
            <a:ext cx="2197170" cy="1718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671" y="3638819"/>
            <a:ext cx="263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কৃষি ও বনজ </a:t>
            </a:r>
            <a:endParaRPr lang="en-US" sz="2400" b="1" dirty="0">
              <a:solidFill>
                <a:srgbClr val="CC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0575" y="3644448"/>
            <a:ext cx="146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মৎস্য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9542" y="3644448"/>
            <a:ext cx="1484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শিল্প </a:t>
            </a:r>
            <a:endParaRPr lang="en-US" sz="2800" b="1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2075" y="3638819"/>
            <a:ext cx="327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পাইকারি ও খুচরা বাণিজ্য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054" y="6026280"/>
            <a:ext cx="2373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পরিবহন ও যোগাযোগ </a:t>
            </a:r>
            <a:endParaRPr lang="en-US" sz="1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9958" y="6047925"/>
            <a:ext cx="429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স্বাস্থ্য </a:t>
            </a:r>
            <a:r>
              <a:rPr lang="bn-BD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b="1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সেবা </a:t>
            </a:r>
            <a:endParaRPr lang="en-US" b="1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9677" y="5991257"/>
            <a:ext cx="148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খনিজ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0622" y="6012756"/>
            <a:ext cx="150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6C0E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বিদ্যুৎ </a:t>
            </a:r>
            <a:endParaRPr lang="en-US" sz="2400" b="1" dirty="0">
              <a:solidFill>
                <a:srgbClr val="6C0E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2075" y="1779319"/>
            <a:ext cx="1789043" cy="1743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1118" y="1784048"/>
            <a:ext cx="1614695" cy="17318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557" y="4381129"/>
            <a:ext cx="2639873" cy="15906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7790" y="4367070"/>
            <a:ext cx="1844098" cy="15906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1888" y="4370596"/>
            <a:ext cx="2394526" cy="16117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9456" y="4357545"/>
            <a:ext cx="2160082" cy="1600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74257" y="4357545"/>
            <a:ext cx="2126072" cy="152822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3171" y="173927"/>
            <a:ext cx="1149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বাংলাদেশের </a:t>
            </a:r>
            <a:r>
              <a:rPr lang="bn-BD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আয়ের প্রধান খাত 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1" y="11723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48" y="3762388"/>
            <a:ext cx="3281576" cy="2382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980" y="3785497"/>
            <a:ext cx="2850525" cy="2382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7207" y="6109118"/>
            <a:ext cx="4144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bn-BD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ব্যাংক-বিমা</a:t>
            </a:r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27" y="3832725"/>
            <a:ext cx="3193961" cy="2382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74" y="6251488"/>
            <a:ext cx="4089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হোটেল-রেস্তোরা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593" y="664997"/>
            <a:ext cx="3429290" cy="24083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4339" y="3081811"/>
            <a:ext cx="367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নির্মাণ শিল্প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924" y="643522"/>
            <a:ext cx="2440616" cy="24141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7074" y="631639"/>
            <a:ext cx="2814326" cy="2448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9872" y="3066584"/>
            <a:ext cx="4677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99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গ্যাস ও পানি সম্পদ </a:t>
            </a:r>
            <a:endParaRPr lang="en-US" sz="3200" b="1" dirty="0">
              <a:solidFill>
                <a:srgbClr val="FF99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98504" y="6182035"/>
            <a:ext cx="183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CC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১৩। শুল্ক </a:t>
            </a:r>
          </a:p>
        </p:txBody>
      </p:sp>
      <p:sp>
        <p:nvSpPr>
          <p:cNvPr id="17" name="TextBox 16"/>
          <p:cNvSpPr txBox="1"/>
          <p:nvPr/>
        </p:nvSpPr>
        <p:spPr>
          <a:xfrm rot="20062048">
            <a:off x="1088258" y="3536306"/>
            <a:ext cx="9800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F0"/>
                </a:solidFill>
              </a:rPr>
              <a:t>এগুলোও বাংলাদেশের জাতীয় আয়ের প্রধান খাত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463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409" y="0"/>
            <a:ext cx="852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সময়ে প্রধান এ খাত সমূহের অবদানঃ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1" y="584775"/>
            <a:ext cx="11830049" cy="63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409" y="0"/>
            <a:ext cx="852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সময়ে প্রধান এ খাত সমূহের অবদানঃ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80027"/>
              </p:ext>
            </p:extLst>
          </p:nvPr>
        </p:nvGraphicFramePr>
        <p:xfrm>
          <a:off x="0" y="984021"/>
          <a:ext cx="11677650" cy="582930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325423">
                  <a:extLst>
                    <a:ext uri="{9D8B030D-6E8A-4147-A177-3AD203B41FA5}">
                      <a16:colId xmlns:a16="http://schemas.microsoft.com/office/drawing/2014/main" xmlns="" val="2477635053"/>
                    </a:ext>
                  </a:extLst>
                </a:gridCol>
                <a:gridCol w="2572580">
                  <a:extLst>
                    <a:ext uri="{9D8B030D-6E8A-4147-A177-3AD203B41FA5}">
                      <a16:colId xmlns:a16="http://schemas.microsoft.com/office/drawing/2014/main" xmlns="" val="2830922585"/>
                    </a:ext>
                  </a:extLst>
                </a:gridCol>
                <a:gridCol w="3196644">
                  <a:extLst>
                    <a:ext uri="{9D8B030D-6E8A-4147-A177-3AD203B41FA5}">
                      <a16:colId xmlns:a16="http://schemas.microsoft.com/office/drawing/2014/main" xmlns="" val="3733835745"/>
                    </a:ext>
                  </a:extLst>
                </a:gridCol>
                <a:gridCol w="2583003">
                  <a:extLst>
                    <a:ext uri="{9D8B030D-6E8A-4147-A177-3AD203B41FA5}">
                      <a16:colId xmlns:a16="http://schemas.microsoft.com/office/drawing/2014/main" xmlns="" val="2584727671"/>
                    </a:ext>
                  </a:extLst>
                </a:gridCol>
              </a:tblGrid>
              <a:tr h="550268">
                <a:tc>
                  <a:txBody>
                    <a:bodyPr/>
                    <a:lstStyle/>
                    <a:p>
                      <a:r>
                        <a:rPr lang="bn-BD" sz="2400" dirty="0"/>
                        <a:t>খাতের</a:t>
                      </a:r>
                      <a:r>
                        <a:rPr lang="bn-BD" sz="2400" baseline="0" dirty="0"/>
                        <a:t> নাম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/>
                        <a:t>অর্থবছর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/>
                        <a:t>আয়ের</a:t>
                      </a:r>
                      <a:r>
                        <a:rPr lang="bn-BD" sz="2400" baseline="0" dirty="0"/>
                        <a:t> পরিমাণ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/>
                        <a:t>জিডিপির হার%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6826709"/>
                  </a:ext>
                </a:extLst>
              </a:tr>
              <a:tr h="713074">
                <a:tc>
                  <a:txBody>
                    <a:bodyPr/>
                    <a:lstStyle/>
                    <a:p>
                      <a:r>
                        <a:rPr lang="bn-BD" sz="2400" dirty="0"/>
                        <a:t>কৃষি ও বনজ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/>
                        <a:t>২০১২ - ১৩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/>
                        <a:t>১,৩৬,৯৮৭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/>
                        <a:t>১৪</a:t>
                      </a:r>
                      <a:r>
                        <a:rPr lang="en-US" sz="2400" dirty="0"/>
                        <a:t>.</a:t>
                      </a:r>
                      <a:r>
                        <a:rPr lang="bn-BD" sz="2400" dirty="0"/>
                        <a:t>৩৩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0840776"/>
                  </a:ext>
                </a:extLst>
              </a:tr>
              <a:tr h="937945">
                <a:tc>
                  <a:txBody>
                    <a:bodyPr/>
                    <a:lstStyle/>
                    <a:p>
                      <a:r>
                        <a:rPr lang="bn-BD" sz="2400" dirty="0"/>
                        <a:t>মৎস্য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/>
                        <a:t>২০১২ - ১৩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/>
                        <a:t>৩৩</a:t>
                      </a:r>
                      <a:r>
                        <a:rPr lang="en-US" sz="2400" dirty="0"/>
                        <a:t>.</a:t>
                      </a:r>
                      <a:r>
                        <a:rPr lang="bn-BD" sz="2400" dirty="0"/>
                        <a:t>৯০</a:t>
                      </a:r>
                      <a:r>
                        <a:rPr lang="en-US" sz="2400" dirty="0"/>
                        <a:t> </a:t>
                      </a:r>
                      <a:r>
                        <a:rPr lang="bn-BD" sz="2400" dirty="0"/>
                        <a:t>ল</a:t>
                      </a:r>
                      <a:r>
                        <a:rPr lang="bn-BD" sz="2400" baseline="0" dirty="0"/>
                        <a:t>ক্ষ মেট্রিক টন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/>
                        <a:t>৪</a:t>
                      </a:r>
                      <a:r>
                        <a:rPr lang="en-US" sz="2400" dirty="0"/>
                        <a:t>.</a:t>
                      </a:r>
                      <a:r>
                        <a:rPr lang="bn-BD" sz="2400" dirty="0"/>
                        <a:t>৩৭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7492398"/>
                  </a:ext>
                </a:extLst>
              </a:tr>
              <a:tr h="713074">
                <a:tc>
                  <a:txBody>
                    <a:bodyPr/>
                    <a:lstStyle/>
                    <a:p>
                      <a:r>
                        <a:rPr lang="bn-BD" sz="2400" dirty="0"/>
                        <a:t>শিল্প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/>
                        <a:t>২০১২ - ১৩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/>
                        <a:t>১৯</a:t>
                      </a:r>
                      <a:r>
                        <a:rPr lang="en-US" sz="2400" dirty="0"/>
                        <a:t>.</a:t>
                      </a:r>
                      <a:r>
                        <a:rPr lang="bn-BD" sz="2400" dirty="0"/>
                        <a:t>৫৪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4071827"/>
                  </a:ext>
                </a:extLst>
              </a:tr>
              <a:tr h="937945">
                <a:tc>
                  <a:txBody>
                    <a:bodyPr/>
                    <a:lstStyle/>
                    <a:p>
                      <a:r>
                        <a:rPr lang="bn-BD" sz="2400" dirty="0"/>
                        <a:t>পাইকারি ও খুচরা বাণিজ্য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/>
                        <a:t>২০১২ - ১৩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/>
                        <a:t>১৪</a:t>
                      </a:r>
                      <a:r>
                        <a:rPr lang="en-US" sz="2400" dirty="0"/>
                        <a:t>.</a:t>
                      </a:r>
                      <a:r>
                        <a:rPr lang="bn-BD" sz="2400" dirty="0"/>
                        <a:t>০৫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6647403"/>
                  </a:ext>
                </a:extLst>
              </a:tr>
              <a:tr h="937945">
                <a:tc>
                  <a:txBody>
                    <a:bodyPr/>
                    <a:lstStyle/>
                    <a:p>
                      <a:r>
                        <a:rPr lang="bn-BD" sz="2400" dirty="0"/>
                        <a:t>পরিবহন ও যোগাযোগ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/>
                        <a:t>২০১২ - ১৩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/>
                        <a:t>১০</a:t>
                      </a:r>
                      <a:r>
                        <a:rPr lang="en-US" sz="2400" dirty="0"/>
                        <a:t>.</a:t>
                      </a:r>
                      <a:r>
                        <a:rPr lang="bn-BD" sz="2400" dirty="0"/>
                        <a:t>৮০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5869113"/>
                  </a:ext>
                </a:extLst>
              </a:tr>
              <a:tr h="1039050">
                <a:tc>
                  <a:txBody>
                    <a:bodyPr/>
                    <a:lstStyle/>
                    <a:p>
                      <a:r>
                        <a:rPr lang="bn-BD" sz="2400" dirty="0"/>
                        <a:t>স্বাস্থ্য ও সামাজিক সেবা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/>
                        <a:t>২০১২ - ১৩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/>
                        <a:t>২</a:t>
                      </a:r>
                      <a:r>
                        <a:rPr lang="en-US" sz="2400" dirty="0"/>
                        <a:t>.</a:t>
                      </a:r>
                      <a:r>
                        <a:rPr lang="bn-BD" sz="2400" dirty="0"/>
                        <a:t>৪৯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00268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75"/>
            <a:ext cx="11830049" cy="63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52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116" y="1733287"/>
            <a:ext cx="9855200" cy="384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নামঃ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-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মোঃ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কাজল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মিয়া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সিনিয়র শিক্ষক </a:t>
            </a: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 হাই স্কুল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ধ্য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বাড্ডা,গুলশান,ঢাকা-১২১২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hialkhanMJ" pitchFamily="2" charset="0"/>
            </a:endParaRPr>
          </a:p>
          <a:p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hialkhanMJ" pitchFamily="2" charset="0"/>
              </a:rPr>
              <a:t>email:miamdkazal@gmail.com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hialkhanMJ" pitchFamily="2" charset="0"/>
            </a:endParaRPr>
          </a:p>
          <a:p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hialkhanMJ" pitchFamily="2" charset="0"/>
              </a:rPr>
              <a:t>Web:www.ebgs-gurujee.blogspot.com</a:t>
            </a:r>
            <a:endParaRPr lang="bn-IN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122" y="2208662"/>
            <a:ext cx="2937832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67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596" y="1151982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বাংলাদেশের জাতীয় অর্থনীতির আয় বৃদ্ধির বড় একটি খাত হচ্ছে মানব </a:t>
            </a:r>
            <a:r>
              <a:rPr lang="bn-BD" sz="2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সম্পদ। </a:t>
            </a:r>
            <a:endParaRPr lang="bn-BD" sz="24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মানব সম্পদ উন্নয়নের মাধ্যমে জাতীয় আয়কে ত্বরান্বিত করতে হবে । </a:t>
            </a:r>
            <a:endParaRPr lang="en-US" sz="24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2594" y="240819"/>
            <a:ext cx="437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 উন্নয়নে করণীয়ঃ </a:t>
            </a:r>
            <a:endParaRPr lang="en-US" sz="2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635" y="2587612"/>
            <a:ext cx="5164428" cy="26304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7436" y="5862796"/>
            <a:ext cx="768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জনগণকে শিক্ষিত করে তুলতে হবেঃ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413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4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934" y="929549"/>
            <a:ext cx="6274158" cy="4146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6450" y="5442917"/>
            <a:ext cx="743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যুব সমাজের উন্নয়ন ঘটাতে হবেঃ </a:t>
            </a:r>
          </a:p>
        </p:txBody>
      </p:sp>
    </p:spTree>
    <p:extLst>
      <p:ext uri="{BB962C8B-B14F-4D97-AF65-F5344CB8AC3E}">
        <p14:creationId xmlns:p14="http://schemas.microsoft.com/office/powerpoint/2010/main" val="157738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76" y="2064853"/>
            <a:ext cx="4778062" cy="3584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225" y="2064853"/>
            <a:ext cx="4310129" cy="3443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7432" y="6027003"/>
            <a:ext cx="9324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শ্রম ও কর্মসংস্থানের সুযোগ সৃষ্টি করতে হবেঃ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6612" y="33596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6C0E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প্রবাসীদের (রেমিটেন্স) আয়ের অবদানঃ  </a:t>
            </a:r>
            <a:endParaRPr lang="en-US" sz="2400" b="1" dirty="0">
              <a:solidFill>
                <a:srgbClr val="6C0E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9421" y="1206752"/>
            <a:ext cx="440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রেমিটেন্স কী ?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612" y="266914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প্রবাসে কর্মরত নাগরিকদের স্বদেশে প্রেরিত অর্থকে রেমিটেন্স (Remittance) বলে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1376" y="3669879"/>
            <a:ext cx="875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অর্থনীতিতে রেমিটেন্সের অবদানঃ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820" y="4663775"/>
            <a:ext cx="1169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পারিবারিক প্রয়োজন মিটায়</a:t>
            </a:r>
            <a:r>
              <a:rPr lang="en-US" sz="2000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জীবন যাত্রার মান বাড়ায়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দেশে বিনিয়োগ বাড়ায়       </a:t>
            </a:r>
            <a:r>
              <a:rPr lang="en-US" sz="2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2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জাতীয় প্রবৃদ্ধির পরিমাণ বাড়ায়  </a:t>
            </a:r>
          </a:p>
        </p:txBody>
      </p:sp>
    </p:spTree>
    <p:extLst>
      <p:ext uri="{BB962C8B-B14F-4D97-AF65-F5344CB8AC3E}">
        <p14:creationId xmlns:p14="http://schemas.microsoft.com/office/powerpoint/2010/main" val="15445334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1526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651" y="1150055"/>
            <a:ext cx="118606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জনশক্তি কর্মসংস্থান ও </a:t>
            </a:r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 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ব্যুরোর পরিসংখ্যানঃ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২০১০ সালের মার্চ মাস পর্যন্ত বিদেশে বাংলাদেশের ৫৯ লাখ মানুষ কর্মরত ছিল।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b="1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০০৮ – ২০০৯ অর্থবছরে রেমিটেন্সের পরিমাণ ছিল ৯৬৮৯ মিলিয়ন মার্কিন ডলার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২০১২ – ২০১৩ অর্থবছরে রেমিটেন্সের পরিমাণ ছিল ৮৭২৯ মিলিয়ন মার্কিন ডলার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২০০৮ সালে বিশ্বের সর্বোচ্চ রেমিটেন্স প্রাপ্ত দেশের মধ্যে বাংলাদেশের অবস্থান ছিল ১২তম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400" b="1" dirty="0">
                <a:solidFill>
                  <a:srgbClr val="0A5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২০০৯ সালে বিশ্বের সর্বোচ্চ রেমিটেন্স প্রাপ্ত দেশের মধ্যে বাংলাদেশের অবস্থান ৮ম স্থানে উন্নিত হয়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সময়ে সার্কভূক্ত দেশগুলোর মধ্যে বাংলাদেশের স্থান ছিল ২য় </a:t>
            </a:r>
          </a:p>
          <a:p>
            <a:r>
              <a:rPr lang="bn-BD" sz="2400" b="1" dirty="0">
                <a:solidFill>
                  <a:srgbClr val="6C0E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বিপুল পরিমাণ এই রেমিটেন্সের কারনেই বাংলাদেশ ২০০৮-২০০৯ অর্থবছরে বিশ্বমন্দা সত্ত্বেও কোন বড় ধরণের অর্থনৈতিক সংকটে পড়েনি </a:t>
            </a:r>
          </a:p>
        </p:txBody>
      </p:sp>
    </p:spTree>
    <p:extLst>
      <p:ext uri="{BB962C8B-B14F-4D97-AF65-F5344CB8AC3E}">
        <p14:creationId xmlns:p14="http://schemas.microsoft.com/office/powerpoint/2010/main" val="8709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0574" y="2341951"/>
                <a:ext cx="11449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রাস্তা-ঘাট   </a:t>
                </a:r>
                <a:r>
                  <a:rPr lang="bn-BD" sz="24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খ</a:t>
                </a:r>
                <a:r>
                  <a:rPr lang="bn-BD" sz="24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কৃষি ব্যবস্থা          </a:t>
                </a:r>
                <a14:m>
                  <m:oMath xmlns:m="http://schemas.openxmlformats.org/officeDocument/2006/math">
                    <m:r>
                      <a:rPr lang="bn-BD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4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জীবনযাত্রার মান       </a:t>
                </a:r>
                <a:r>
                  <a:rPr lang="bn-BD" sz="24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bn-BD" sz="24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সংস্কৃতি  </a:t>
                </a:r>
                <a:endPara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74" y="2341951"/>
                <a:ext cx="1144950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0573" y="3007523"/>
            <a:ext cx="9427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মানব সম্পদ উন্নয়নে করণীয় নয় কোনটি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560690" y="3275629"/>
                <a:ext cx="927652" cy="1183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6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m:oMathPara>
                </a14:m>
                <a:endParaRPr lang="en-US" sz="66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690" y="3275629"/>
                <a:ext cx="927652" cy="11838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0573" y="1537224"/>
            <a:ext cx="1027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একটি দেশ উন্নত না অনুন্নত তা যাচাইয়ের মানদণ্ড কী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426277" y="1912413"/>
                <a:ext cx="887896" cy="1183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m:oMathPara>
                </a14:m>
                <a:endParaRPr lang="en-US" sz="6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277" y="1912413"/>
                <a:ext cx="887896" cy="11838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0574" y="3769673"/>
            <a:ext cx="11251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শিক্ষা   </a:t>
            </a: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যুব উন্নয়ন       </a:t>
            </a: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আমদানি বৃদ্ধি      </a:t>
            </a: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শ্রম ও কর্মসংস্থান   </a:t>
            </a:r>
            <a:endPara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940" y="4501608"/>
            <a:ext cx="786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রেমিটেন্স বলতে বোঝায়----------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939" y="5214818"/>
            <a:ext cx="11860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মোট জাতীয় উৎপাদন                        খ) প্রবাসী নাগরিকদের পাঠানো অর্থ   </a:t>
            </a:r>
          </a:p>
          <a:p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মাথা পিছু আয়                                 ঘ) GDP</a:t>
            </a:r>
            <a:endPara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832228" y="4715163"/>
                <a:ext cx="914400" cy="1183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228" y="4715163"/>
                <a:ext cx="914400" cy="11838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1696277" y="388663"/>
            <a:ext cx="8560905" cy="847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15" name="TextBox 14"/>
          <p:cNvSpPr txBox="1"/>
          <p:nvPr/>
        </p:nvSpPr>
        <p:spPr>
          <a:xfrm>
            <a:off x="1696278" y="405375"/>
            <a:ext cx="856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দলগতভাবে </a:t>
            </a:r>
            <a:r>
              <a:rPr lang="bn-BD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প্রশ্নের উত্তর দেয়ার চেষ্টা কর 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601" y="2738804"/>
            <a:ext cx="99199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GNP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কী ? </a:t>
            </a:r>
          </a:p>
          <a:p>
            <a:r>
              <a:rPr lang="bn-BD" sz="2800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শিক্ষার মাধ্যমে কীভাবে জনসংখ্যাকে জনসম্পদে রূপান্তরিত করা যায় ? বর্ণনা কর ।  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বাংলাদেশের জাতীয় উৎপাদনে কোন খাতটি অধিক গুরুত্বপূর্ণ বলে তুমি মনে কর এবং কেন ? যুক্তি দাও 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40831" y="184513"/>
            <a:ext cx="3709115" cy="1511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4430982" y="340282"/>
            <a:ext cx="3528811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b="1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0777" cy="23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8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838200"/>
            <a:ext cx="6590715" cy="533751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2" y="2494028"/>
            <a:ext cx="2417297" cy="14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0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1569148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0"/>
            <a:ext cx="11569148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59959"/>
            <a:ext cx="1156914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62084"/>
            <a:ext cx="11569150" cy="6917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7" y="1463756"/>
            <a:ext cx="11569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</a:rPr>
              <a:t>চিত্র গুলোতে আমরা কি দেখতে পেলাম ?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81070" y="2907404"/>
            <a:ext cx="8834907" cy="1043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81071" y="3044277"/>
            <a:ext cx="901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বিষয়ের বিভিন্ন খাত 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0" y="259655"/>
            <a:ext cx="11040669" cy="6375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0351" y="888166"/>
            <a:ext cx="401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6C0E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2800" dirty="0">
              <a:solidFill>
                <a:srgbClr val="6C0E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0351" y="1943782"/>
            <a:ext cx="377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8345" y="3102427"/>
            <a:ext cx="4246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শ্রেনি </a:t>
            </a:r>
          </a:p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ছয়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18868" y="6396335"/>
            <a:ext cx="26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61" y="1161175"/>
            <a:ext cx="4993509" cy="347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916" y="315759"/>
            <a:ext cx="10509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অধ্যায় থেকে শিক্ষার্থীরা জানতে পারবে --------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2738" y="1816533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অর্থনীতির ধরণ ও শ্রেনি বিভাগ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GNP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GDP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দেশজ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মাথাপিছু আয় </a:t>
            </a:r>
            <a:endParaRPr lang="en-US" sz="2800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A5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solidFill>
                  <a:srgbClr val="0A5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A5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2800" dirty="0" smtClean="0">
                <a:solidFill>
                  <a:srgbClr val="0A5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A5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0A5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A5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2800" dirty="0" smtClean="0">
              <a:solidFill>
                <a:srgbClr val="0A563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রেমিটেন্স</a:t>
            </a:r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90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" y="-47175"/>
            <a:ext cx="12192000" cy="6897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1082" y="30974"/>
            <a:ext cx="546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289" y="4313115"/>
            <a:ext cx="5468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99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হ্যাঁ, এগুলোই হচ্ছে </a:t>
            </a:r>
            <a:r>
              <a:rPr lang="bn-IN" sz="2400" dirty="0" smtClean="0">
                <a:solidFill>
                  <a:srgbClr val="99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 অর্থনৈতিক জীবনধারা </a:t>
            </a:r>
            <a:endParaRPr lang="en-US" sz="2400" dirty="0">
              <a:solidFill>
                <a:srgbClr val="99CC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5296" y="4318557"/>
            <a:ext cx="5370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জীবনধারা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289" y="3376763"/>
            <a:ext cx="5679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99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দৃশ্য গুলো কোথায় দেখতে  পাওয়া যায় ? </a:t>
            </a:r>
            <a:r>
              <a:rPr lang="en-US" sz="2000" b="1" dirty="0" smtClean="0">
                <a:solidFill>
                  <a:srgbClr val="FF99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FF99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48" y="1008744"/>
            <a:ext cx="2638125" cy="2236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351" y="1054513"/>
            <a:ext cx="2840505" cy="2190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194" y="1054514"/>
            <a:ext cx="2809663" cy="2190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7335" y="1027410"/>
            <a:ext cx="2612187" cy="22180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25296" y="3330595"/>
            <a:ext cx="5679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6C0E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দৃশ্য গুলো কোথায় দেখতে  পাওয়া যায় ? </a:t>
            </a:r>
            <a:r>
              <a:rPr lang="en-US" sz="2000" b="1" dirty="0" smtClean="0">
                <a:solidFill>
                  <a:srgbClr val="6C0E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6C0E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57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1673" y="155030"/>
            <a:ext cx="1032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0A5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অর্থনৈতিক খাত দুইভাগে বিভক্ত -   </a:t>
            </a:r>
            <a:endParaRPr lang="en-US" sz="2000" dirty="0">
              <a:solidFill>
                <a:srgbClr val="0A563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8220" y="1141057"/>
            <a:ext cx="5734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6C0E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বেসরকারি</a:t>
            </a:r>
            <a:endParaRPr lang="en-US" sz="2800" dirty="0">
              <a:solidFill>
                <a:srgbClr val="6C0E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082" y="2064387"/>
            <a:ext cx="654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আবার দুইভাবে বিভক্ত –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15" y="2924400"/>
            <a:ext cx="4250028" cy="24324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4705" y="5622631"/>
            <a:ext cx="265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6C0E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সেবা খাত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299" y="2924400"/>
            <a:ext cx="4074677" cy="24324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25968" y="5557810"/>
            <a:ext cx="310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উৎপাদন খাত</a:t>
            </a:r>
            <a:endParaRPr lang="en-US" sz="20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4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0186" y="270453"/>
            <a:ext cx="4468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251" y="3268803"/>
            <a:ext cx="11217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6C0E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প্রশ্নটির উত্তর প্রত্যেকে আলাদা আলাদাভাবে খাতায় লিখ।  </a:t>
            </a:r>
            <a:endParaRPr lang="en-US" sz="2400" dirty="0">
              <a:solidFill>
                <a:srgbClr val="6C0E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296" y="4063126"/>
            <a:ext cx="113334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গ্রামীণ অর্থনীতি ও শহুরে অর্থনীতির ৪টি বৈশিষ্ট্য উল্লেখ কর।</a:t>
            </a:r>
          </a:p>
          <a:p>
            <a:endParaRPr lang="en-US" sz="2400" dirty="0" smtClean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   </a:t>
            </a:r>
            <a:endParaRPr lang="en-US" sz="24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0" y="257576"/>
            <a:ext cx="3203955" cy="28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9"/>
            <a:ext cx="12067504" cy="6729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504" y="223728"/>
            <a:ext cx="117970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দেশ কতটা উন্নত বা অনুন্নত তা বিচার করা হয় কতকগুলো সুচক বা মানদণ্ডের সাহায্যে । </a:t>
            </a:r>
          </a:p>
          <a:p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হলঃ-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bn-BD" sz="2800" dirty="0">
                <a:solidFill>
                  <a:srgbClr val="FF99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মোট জাতীয় উৎপাদন</a:t>
            </a:r>
            <a:r>
              <a:rPr lang="en-US" sz="2800" dirty="0">
                <a:solidFill>
                  <a:srgbClr val="FF99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GNP</a:t>
            </a:r>
            <a:r>
              <a:rPr lang="bn-BD" sz="2800" dirty="0">
                <a:solidFill>
                  <a:srgbClr val="FF99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(Gross National Product)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মাথা পিছু আয় </a:t>
            </a:r>
            <a:r>
              <a:rPr lang="en-US" sz="2800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Per Capital Income)</a:t>
            </a:r>
            <a:endParaRPr lang="bn-BD" sz="2800" dirty="0">
              <a:solidFill>
                <a:srgbClr val="CC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জীবনযাত্রার মান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534" y="3653098"/>
            <a:ext cx="1073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উৎপাদন অর্থাৎ জাতীয় উৎপাদন বৃদ্ধির প্রধান উৎস হচ্ছে – </a:t>
            </a:r>
            <a:endParaRPr lang="bn-BD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40" y="4387196"/>
            <a:ext cx="2714625" cy="1685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294" y="6200540"/>
            <a:ext cx="2714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FF99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উৎপাদন</a:t>
            </a:r>
            <a:endParaRPr lang="en-US" sz="2000" dirty="0">
              <a:solidFill>
                <a:srgbClr val="FF99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1821" y="6159645"/>
            <a:ext cx="2733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0A5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প্রবাসে কর্মরত শ্রমিক</a:t>
            </a:r>
            <a:endParaRPr lang="en-US" sz="2000" dirty="0">
              <a:solidFill>
                <a:srgbClr val="0A563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8389" y="6159645"/>
            <a:ext cx="2978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</a:t>
            </a:r>
            <a:r>
              <a:rPr lang="bn-BD" sz="2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চাকুরীজীবীর </a:t>
            </a:r>
            <a:r>
              <a:rPr lang="bn-BD" sz="2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endParaRPr lang="en-US" sz="2000" dirty="0">
              <a:solidFill>
                <a:srgbClr val="66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428" y="4360984"/>
            <a:ext cx="1753663" cy="1685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625" y="4387196"/>
            <a:ext cx="2101067" cy="1685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2485" y="4374198"/>
            <a:ext cx="2562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71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</TotalTime>
  <Words>932</Words>
  <Application>Microsoft Office PowerPoint</Application>
  <PresentationFormat>Custom</PresentationFormat>
  <Paragraphs>166</Paragraphs>
  <Slides>27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RGHS</dc:creator>
  <cp:lastModifiedBy>ismail - [2010]</cp:lastModifiedBy>
  <cp:revision>677</cp:revision>
  <dcterms:created xsi:type="dcterms:W3CDTF">2016-03-07T13:20:15Z</dcterms:created>
  <dcterms:modified xsi:type="dcterms:W3CDTF">2020-07-12T13:48:27Z</dcterms:modified>
</cp:coreProperties>
</file>