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84" r:id="rId2"/>
    <p:sldId id="285" r:id="rId3"/>
    <p:sldId id="286" r:id="rId4"/>
    <p:sldId id="271" r:id="rId5"/>
    <p:sldId id="289" r:id="rId6"/>
    <p:sldId id="279" r:id="rId7"/>
    <p:sldId id="281" r:id="rId8"/>
    <p:sldId id="292" r:id="rId9"/>
    <p:sldId id="291" r:id="rId10"/>
    <p:sldId id="288" r:id="rId11"/>
    <p:sldId id="296" r:id="rId12"/>
    <p:sldId id="294" r:id="rId13"/>
    <p:sldId id="295" r:id="rId14"/>
    <p:sldId id="293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30AE"/>
    <a:srgbClr val="FFC619"/>
    <a:srgbClr val="FFC73A"/>
    <a:srgbClr val="16EA16"/>
    <a:srgbClr val="FFCC00"/>
    <a:srgbClr val="FFE575"/>
    <a:srgbClr val="FFDF79"/>
    <a:srgbClr val="FF33CC"/>
    <a:srgbClr val="C967BD"/>
    <a:srgbClr val="E3A52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88CC-EE2C-406A-A374-0DDF012C1E1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E2E5-35D3-44FB-B34A-8BA9A0D89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6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88CC-EE2C-406A-A374-0DDF012C1E1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E2E5-35D3-44FB-B34A-8BA9A0D89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5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88CC-EE2C-406A-A374-0DDF012C1E1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E2E5-35D3-44FB-B34A-8BA9A0D89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1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88CC-EE2C-406A-A374-0DDF012C1E1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E2E5-35D3-44FB-B34A-8BA9A0D89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9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88CC-EE2C-406A-A374-0DDF012C1E1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E2E5-35D3-44FB-B34A-8BA9A0D89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5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88CC-EE2C-406A-A374-0DDF012C1E1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E2E5-35D3-44FB-B34A-8BA9A0D89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9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88CC-EE2C-406A-A374-0DDF012C1E1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E2E5-35D3-44FB-B34A-8BA9A0D89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3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88CC-EE2C-406A-A374-0DDF012C1E1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E2E5-35D3-44FB-B34A-8BA9A0D89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4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88CC-EE2C-406A-A374-0DDF012C1E1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E2E5-35D3-44FB-B34A-8BA9A0D89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3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88CC-EE2C-406A-A374-0DDF012C1E1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E2E5-35D3-44FB-B34A-8BA9A0D89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3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88CC-EE2C-406A-A374-0DDF012C1E1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E2E5-35D3-44FB-B34A-8BA9A0D89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688CC-EE2C-406A-A374-0DDF012C1E1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E2E5-35D3-44FB-B34A-8BA9A0D89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1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Uw2JyqFg2Q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books/&#2474;&#2494;&#2464;&#2509;&#2479;%20&#2539;&#2478;%20&#2486;&#2509;&#2480;&#2503;&#2467;&#2495;%20&#2542;&#2478;%20&#2437;&#2471;&#2509;&#2479;&#2494;&#2527;%20&#2478;&#2489;&#2494;&#2476;&#2495;&#2486;&#2509;&#2476;.pdf" TargetMode="External"/><Relationship Id="rId2" Type="http://schemas.openxmlformats.org/officeDocument/2006/relationships/hyperlink" Target="books/&#2453;&#2494;&#2480;&#2495;&#2453;&#2497;&#2482;&#2494;&#2478;%20&#2539;&#2478;%20&#2486;&#2509;&#2480;&#2503;&#2467;&#2495;%20%20&#2478;&#2489;&#2494;&#2476;&#2495;&#2486;&#2509;&#2476;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1">
                <a:lumMod val="5000"/>
                <a:lumOff val="95000"/>
              </a:schemeClr>
            </a:gs>
            <a:gs pos="55000">
              <a:schemeClr val="accent1">
                <a:lumMod val="45000"/>
                <a:lumOff val="5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6077" y="475981"/>
            <a:ext cx="11778018" cy="6382019"/>
            <a:chOff x="805218" y="-235417"/>
            <a:chExt cx="10091473" cy="519751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Rounded Rectangle 3"/>
            <p:cNvSpPr/>
            <p:nvPr/>
          </p:nvSpPr>
          <p:spPr>
            <a:xfrm>
              <a:off x="805218" y="641449"/>
              <a:ext cx="559558" cy="34392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885728" y="641449"/>
              <a:ext cx="550656" cy="34392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364776" y="1166888"/>
              <a:ext cx="531746" cy="236788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428784" y="-235417"/>
              <a:ext cx="531746" cy="51929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960530" y="641449"/>
              <a:ext cx="559558" cy="34392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016938" y="641449"/>
              <a:ext cx="531746" cy="34392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484676" y="1166888"/>
              <a:ext cx="531746" cy="236788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548684" y="-235417"/>
              <a:ext cx="531746" cy="51929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080430" y="643721"/>
              <a:ext cx="559558" cy="34392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136838" y="643721"/>
              <a:ext cx="531746" cy="34392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604576" y="1169160"/>
              <a:ext cx="531746" cy="236788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668584" y="-233145"/>
              <a:ext cx="531746" cy="51929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200330" y="645993"/>
              <a:ext cx="559558" cy="34392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256738" y="645993"/>
              <a:ext cx="531746" cy="34392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724476" y="1171432"/>
              <a:ext cx="531746" cy="236788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788484" y="-230873"/>
              <a:ext cx="531746" cy="51929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9320230" y="648265"/>
              <a:ext cx="559558" cy="34392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0364945" y="648265"/>
              <a:ext cx="531746" cy="34392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9844375" y="1173704"/>
              <a:ext cx="532262" cy="236788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500921" y="2787678"/>
            <a:ext cx="944317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600" spc="-300" dirty="0" err="1">
                <a:solidFill>
                  <a:schemeClr val="bg1"/>
                </a:solidFill>
              </a:rPr>
              <a:t>সবাইকে</a:t>
            </a:r>
            <a:r>
              <a:rPr lang="en-US" sz="9600" dirty="0">
                <a:solidFill>
                  <a:schemeClr val="bg1"/>
                </a:solidFill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</a:rPr>
              <a:t>স্বাগতম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1143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A093D9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2793" y="1345388"/>
            <a:ext cx="12019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52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৫৩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0044" y="321451"/>
            <a:ext cx="6227664" cy="806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6865" tIns="33433" rIns="66865" bIns="33433">
            <a:sp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বইয়ের সাথে সংযোগ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044" y="2106442"/>
            <a:ext cx="3478174" cy="45011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218" y="2106442"/>
            <a:ext cx="3478174" cy="450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2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093D9"/>
            </a:gs>
            <a:gs pos="100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44324" y="330085"/>
            <a:ext cx="3708002" cy="100041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</a:rPr>
              <a:t>জোড়ায়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কাজ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003" y="1648496"/>
            <a:ext cx="11864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১। </a:t>
            </a:r>
            <a:r>
              <a:rPr lang="en-US" sz="3200" dirty="0" err="1" smtClean="0"/>
              <a:t>মিল্কিওয়ে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গ্যালাক্সি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কত</a:t>
            </a:r>
            <a:r>
              <a:rPr lang="en-US" sz="3200" dirty="0" smtClean="0"/>
              <a:t> </a:t>
            </a:r>
            <a:r>
              <a:rPr lang="en-US" sz="3200" dirty="0" err="1" smtClean="0"/>
              <a:t>বড়</a:t>
            </a:r>
            <a:r>
              <a:rPr lang="en-US" sz="3200" dirty="0" smtClean="0"/>
              <a:t> </a:t>
            </a:r>
            <a:r>
              <a:rPr lang="en-US" sz="3200" dirty="0" err="1" smtClean="0"/>
              <a:t>হতে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পাড়ে</a:t>
            </a:r>
            <a:r>
              <a:rPr lang="en-US" sz="3200" dirty="0" smtClean="0"/>
              <a:t>? </a:t>
            </a:r>
            <a:r>
              <a:rPr lang="en-US" sz="3200" dirty="0" err="1" smtClean="0"/>
              <a:t>তার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ধারণা</a:t>
            </a:r>
            <a:r>
              <a:rPr lang="en-US" sz="3200" dirty="0" smtClean="0"/>
              <a:t> </a:t>
            </a:r>
            <a:r>
              <a:rPr lang="en-US" sz="3200" dirty="0" err="1" smtClean="0"/>
              <a:t>দাও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7377" y="4306372"/>
            <a:ext cx="1141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২। </a:t>
            </a:r>
            <a:r>
              <a:rPr lang="en-US" sz="3200" dirty="0" err="1" smtClean="0"/>
              <a:t>সূর্যকে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কেন্দ্র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গ্রহগুলো</a:t>
            </a:r>
            <a:r>
              <a:rPr lang="en-US" sz="3200" dirty="0" smtClean="0"/>
              <a:t> </a:t>
            </a:r>
            <a:r>
              <a:rPr lang="en-US" sz="3200" dirty="0" err="1" smtClean="0"/>
              <a:t>ঘুরছে</a:t>
            </a:r>
            <a:r>
              <a:rPr lang="en-US" sz="3200" dirty="0" smtClean="0"/>
              <a:t>, </a:t>
            </a:r>
            <a:r>
              <a:rPr lang="en-US" sz="3200" dirty="0" err="1" smtClean="0"/>
              <a:t>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প্রথম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পর্যবেক্ষণ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করেন</a:t>
            </a:r>
            <a:r>
              <a:rPr lang="en-US" sz="32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001" y="2551266"/>
            <a:ext cx="11019283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উত্তরঃ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গ্যালাক্সি</a:t>
            </a:r>
            <a:r>
              <a:rPr lang="en-US" sz="2800" dirty="0" smtClean="0"/>
              <a:t> </a:t>
            </a:r>
            <a:r>
              <a:rPr lang="en-US" sz="2800" dirty="0" err="1" smtClean="0"/>
              <a:t>এতই</a:t>
            </a:r>
            <a:r>
              <a:rPr lang="en-US" sz="2800" dirty="0" smtClean="0"/>
              <a:t> </a:t>
            </a:r>
            <a:r>
              <a:rPr lang="en-US" sz="2800" dirty="0" err="1" smtClean="0"/>
              <a:t>বড়</a:t>
            </a:r>
            <a:r>
              <a:rPr lang="en-US" sz="2800" dirty="0" smtClean="0"/>
              <a:t> </a:t>
            </a:r>
            <a:r>
              <a:rPr lang="en-US" sz="2800" dirty="0" err="1" smtClean="0"/>
              <a:t>যে</a:t>
            </a:r>
            <a:r>
              <a:rPr lang="en-US" sz="2800" dirty="0" smtClean="0"/>
              <a:t>, </a:t>
            </a:r>
            <a:r>
              <a:rPr lang="en-US" sz="2800" dirty="0" err="1" smtClean="0"/>
              <a:t>আমারা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যদি</a:t>
            </a:r>
            <a:r>
              <a:rPr lang="en-US" sz="2800" dirty="0" smtClean="0"/>
              <a:t> </a:t>
            </a:r>
            <a:r>
              <a:rPr lang="en-US" sz="2800" dirty="0" err="1" smtClean="0"/>
              <a:t>আলোর</a:t>
            </a:r>
            <a:r>
              <a:rPr lang="en-US" sz="2800" dirty="0" smtClean="0"/>
              <a:t> </a:t>
            </a:r>
            <a:r>
              <a:rPr lang="en-US" sz="2800" dirty="0" err="1" smtClean="0"/>
              <a:t>গতিতে</a:t>
            </a:r>
            <a:r>
              <a:rPr lang="en-US" sz="2800" dirty="0"/>
              <a:t> </a:t>
            </a:r>
            <a:r>
              <a:rPr lang="en-US" sz="2800" dirty="0" err="1" smtClean="0"/>
              <a:t>অর্থা</a:t>
            </a:r>
            <a:r>
              <a:rPr lang="en-US" sz="2800" dirty="0" smtClean="0"/>
              <a:t>ৎ ১ </a:t>
            </a:r>
            <a:r>
              <a:rPr lang="en-US" sz="2800" dirty="0" err="1" smtClean="0"/>
              <a:t>সেকেন্ডে</a:t>
            </a:r>
            <a:r>
              <a:rPr lang="en-US" sz="2800" dirty="0" smtClean="0"/>
              <a:t> ৩ </a:t>
            </a:r>
            <a:r>
              <a:rPr lang="en-US" sz="2800" dirty="0" err="1" smtClean="0"/>
              <a:t>লক্ষ</a:t>
            </a:r>
            <a:r>
              <a:rPr lang="en-US" sz="2800" dirty="0" smtClean="0"/>
              <a:t> </a:t>
            </a:r>
            <a:r>
              <a:rPr lang="en-US" sz="2800" dirty="0" err="1" smtClean="0"/>
              <a:t>কি.মি</a:t>
            </a:r>
            <a:r>
              <a:rPr lang="en-US" sz="2800" dirty="0" smtClean="0"/>
              <a:t>. </a:t>
            </a:r>
            <a:r>
              <a:rPr lang="en-US" sz="2800" dirty="0" err="1" smtClean="0"/>
              <a:t>যেতে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তাহলে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মিল্কিওয়ে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গ্যালাক্সির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এক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প্রান্ত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প্রান্তে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যেতে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আমাদের</a:t>
            </a:r>
            <a:r>
              <a:rPr lang="en-US" sz="2800" dirty="0" smtClean="0"/>
              <a:t> ১,৩০,০০০ </a:t>
            </a:r>
            <a:r>
              <a:rPr lang="en-US" sz="2800" dirty="0" err="1" smtClean="0"/>
              <a:t>বছর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সময়</a:t>
            </a:r>
            <a:r>
              <a:rPr lang="en-US" sz="2800" dirty="0" smtClean="0"/>
              <a:t> </a:t>
            </a:r>
            <a:r>
              <a:rPr lang="en-US" sz="2800" dirty="0" err="1" smtClean="0"/>
              <a:t>লাগবে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965026" y="5261259"/>
            <a:ext cx="391340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উত্তরঃ</a:t>
            </a:r>
            <a:r>
              <a:rPr lang="en-US" sz="2400" dirty="0" smtClean="0"/>
              <a:t> </a:t>
            </a:r>
            <a:r>
              <a:rPr lang="en-US" sz="2400" dirty="0" err="1" smtClean="0"/>
              <a:t>গ্যালিলিও</a:t>
            </a:r>
            <a:r>
              <a:rPr lang="en-US" sz="2400" dirty="0" smtClean="0"/>
              <a:t> </a:t>
            </a:r>
            <a:r>
              <a:rPr lang="en-US" sz="2400" dirty="0" err="1" smtClean="0"/>
              <a:t>গ্যালিলি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954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bg1">
                <a:lumMod val="95000"/>
              </a:schemeClr>
            </a:gs>
            <a:gs pos="82000">
              <a:srgbClr val="6872B4"/>
            </a:gs>
            <a:gs pos="100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41702" y="582482"/>
            <a:ext cx="3773510" cy="707886"/>
          </a:xfrm>
          <a:prstGeom prst="rect">
            <a:avLst/>
          </a:prstGeom>
          <a:solidFill>
            <a:srgbClr val="FFC619"/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srgbClr val="1230AE"/>
                </a:solidFill>
              </a:rPr>
              <a:t>একক</a:t>
            </a:r>
            <a:r>
              <a:rPr lang="en-US" sz="4000" dirty="0" smtClean="0">
                <a:solidFill>
                  <a:srgbClr val="1230AE"/>
                </a:solidFill>
              </a:rPr>
              <a:t> </a:t>
            </a:r>
            <a:r>
              <a:rPr lang="en-US" sz="4000" dirty="0" err="1" smtClean="0">
                <a:solidFill>
                  <a:srgbClr val="1230AE"/>
                </a:solidFill>
              </a:rPr>
              <a:t>কাজ</a:t>
            </a:r>
            <a:endParaRPr lang="en-US" sz="4000" dirty="0">
              <a:solidFill>
                <a:srgbClr val="1230A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4" y="3533033"/>
            <a:ext cx="929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২। </a:t>
            </a:r>
            <a:r>
              <a:rPr lang="en-US" sz="3600" dirty="0" err="1" smtClean="0"/>
              <a:t>মিল্কিওয়ে</a:t>
            </a:r>
            <a:r>
              <a:rPr lang="en-US" sz="3600" dirty="0" smtClean="0"/>
              <a:t>  </a:t>
            </a:r>
            <a:r>
              <a:rPr lang="en-US" sz="3600" dirty="0" err="1" smtClean="0"/>
              <a:t>একটি</a:t>
            </a:r>
            <a:r>
              <a:rPr lang="en-US" sz="3600" dirty="0" smtClean="0"/>
              <a:t>  </a:t>
            </a:r>
            <a:r>
              <a:rPr lang="en-US" sz="3600" u="dottedHeavy" dirty="0" smtClean="0"/>
              <a:t>				। </a:t>
            </a:r>
            <a:endParaRPr lang="en-US" sz="3600" u="dottedHeavy" dirty="0"/>
          </a:p>
        </p:txBody>
      </p:sp>
      <p:sp>
        <p:nvSpPr>
          <p:cNvPr id="12" name="TextBox 11"/>
          <p:cNvSpPr txBox="1"/>
          <p:nvPr/>
        </p:nvSpPr>
        <p:spPr>
          <a:xfrm>
            <a:off x="442914" y="2139218"/>
            <a:ext cx="1142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১।  </a:t>
            </a:r>
            <a:r>
              <a:rPr lang="en-US" sz="3600" u="dottedHeavy" dirty="0" smtClean="0"/>
              <a:t>                       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যন্ত্রের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/>
              <a:t>সাহায্যে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নক্ষত্রসমূহ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স্পষ্ট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দেখা</a:t>
            </a:r>
            <a:r>
              <a:rPr lang="en-US" sz="3600" dirty="0" smtClean="0"/>
              <a:t> </a:t>
            </a:r>
            <a:r>
              <a:rPr lang="en-US" sz="3600" dirty="0" err="1" smtClean="0"/>
              <a:t>য়ায়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1119189" y="1924811"/>
            <a:ext cx="2106611" cy="860738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দূরবীক্ষণ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00613" y="3318626"/>
            <a:ext cx="2514599" cy="860738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গ্যালাক্সি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3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94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92809" y="265691"/>
            <a:ext cx="3038301" cy="84189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56" y="2074822"/>
            <a:ext cx="3975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১। </a:t>
            </a:r>
            <a:r>
              <a:rPr lang="en-US" sz="3600" dirty="0" err="1" smtClean="0"/>
              <a:t>পৃথিবী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একটি</a:t>
            </a:r>
            <a:r>
              <a:rPr lang="en-US" sz="3600" dirty="0" smtClean="0"/>
              <a:t> ?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542641" y="1863264"/>
            <a:ext cx="1369318" cy="85789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buFont typeface="Wingdings" panose="05000000000000000000" pitchFamily="2" charset="2"/>
              <a:buChar char="Ø"/>
            </a:pP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গ্রহ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0905" y="3154501"/>
            <a:ext cx="3344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২। </a:t>
            </a:r>
            <a:r>
              <a:rPr lang="en-US" sz="3600" dirty="0" err="1" smtClean="0"/>
              <a:t>উপগ্রহ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?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052293" y="2942942"/>
            <a:ext cx="5781501" cy="85789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গ্রহকে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কেন্দ্র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ঘুরে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751" y="4234180"/>
            <a:ext cx="6628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৩। </a:t>
            </a:r>
            <a:r>
              <a:rPr lang="en-US" sz="3600" dirty="0" err="1" smtClean="0"/>
              <a:t>পৃথিবী</a:t>
            </a:r>
            <a:r>
              <a:rPr lang="en-US" sz="3600" dirty="0" smtClean="0"/>
              <a:t> </a:t>
            </a:r>
            <a:r>
              <a:rPr lang="en-US" sz="3600" dirty="0" err="1" smtClean="0"/>
              <a:t>থেকে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সূর্যের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দূরত্ব</a:t>
            </a:r>
            <a:r>
              <a:rPr lang="en-US" sz="3600" dirty="0" smtClean="0"/>
              <a:t> </a:t>
            </a:r>
            <a:r>
              <a:rPr lang="en-US" sz="3600" dirty="0" err="1" smtClean="0"/>
              <a:t>কত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6943043" y="4022621"/>
            <a:ext cx="4092847" cy="85789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১৫,০০,০০,০০ </a:t>
            </a:r>
            <a:r>
              <a:rPr lang="en-US" sz="28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কি.মি</a:t>
            </a:r>
            <a:r>
              <a:rPr lang="en-US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6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09331" y="766218"/>
            <a:ext cx="51929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072187" y="2231667"/>
            <a:ext cx="89379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উপগ্রহের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1" y="2082265"/>
            <a:ext cx="2880210" cy="35353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3072187" y="3334985"/>
            <a:ext cx="893793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সৌরজগ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ৎ,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মিল্কিওয়ে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গ্যালাক্সি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সম্পর্কযুক্ত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539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4714" y="237990"/>
            <a:ext cx="11778018" cy="6382019"/>
            <a:chOff x="805218" y="-235417"/>
            <a:chExt cx="10091473" cy="519751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Rounded Rectangle 3"/>
            <p:cNvSpPr/>
            <p:nvPr/>
          </p:nvSpPr>
          <p:spPr>
            <a:xfrm>
              <a:off x="805218" y="641449"/>
              <a:ext cx="559558" cy="34392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885728" y="641449"/>
              <a:ext cx="550656" cy="34392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364776" y="1166888"/>
              <a:ext cx="531746" cy="236788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428784" y="-235417"/>
              <a:ext cx="531746" cy="51929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960530" y="641449"/>
              <a:ext cx="559558" cy="34392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016938" y="641449"/>
              <a:ext cx="531746" cy="34392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484676" y="1166888"/>
              <a:ext cx="531746" cy="236788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548684" y="-235417"/>
              <a:ext cx="531746" cy="51929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080430" y="643721"/>
              <a:ext cx="559558" cy="34392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136838" y="643721"/>
              <a:ext cx="531746" cy="34392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604576" y="1169160"/>
              <a:ext cx="531746" cy="236788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668584" y="-233145"/>
              <a:ext cx="531746" cy="51929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200330" y="645993"/>
              <a:ext cx="559558" cy="34392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256738" y="645993"/>
              <a:ext cx="531746" cy="34392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724476" y="1171432"/>
              <a:ext cx="531746" cy="236788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788484" y="-230873"/>
              <a:ext cx="531746" cy="51929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9320230" y="648265"/>
              <a:ext cx="559558" cy="34392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0364945" y="648265"/>
              <a:ext cx="531746" cy="34392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9844375" y="1173704"/>
              <a:ext cx="532262" cy="236788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926764" y="2702678"/>
            <a:ext cx="944317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600" spc="-300" dirty="0" err="1">
                <a:solidFill>
                  <a:schemeClr val="bg1"/>
                </a:solidFill>
              </a:rPr>
              <a:t>সবাইকে</a:t>
            </a:r>
            <a:r>
              <a:rPr lang="en-US" sz="9600" dirty="0">
                <a:solidFill>
                  <a:schemeClr val="bg1"/>
                </a:solidFill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</a:rPr>
              <a:t>ধন্যবাদ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0892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015570" y="915443"/>
            <a:ext cx="2970213" cy="7905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824" y="2093806"/>
            <a:ext cx="4927469" cy="3316359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IN" sz="3200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নামঃ</a:t>
            </a:r>
            <a:r>
              <a:rPr lang="bn-IN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কংকন </a:t>
            </a:r>
            <a:r>
              <a:rPr lang="bn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শ্রী </a:t>
            </a:r>
            <a:r>
              <a:rPr lang="bn-IN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তালুকদ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ার</a:t>
            </a:r>
            <a:r>
              <a:rPr lang="bn-IN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36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শিক্ষণ</a:t>
            </a:r>
            <a:r>
              <a:rPr lang="bn-IN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IN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কাবিলাখাই সপ্রাবি,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IN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দক্ষিণ সুনামগঞ্জ।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bn-IN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5500676" y="2093806"/>
            <a:ext cx="6346897" cy="419220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bn-IN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en-GB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৫ম</a:t>
            </a:r>
            <a:r>
              <a:rPr lang="en-GB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GB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মূলপাঠ: ‘</a:t>
            </a:r>
            <a:r>
              <a:rPr lang="bn-IN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মহাবিশ্ব</a:t>
            </a:r>
            <a:endParaRPr lang="bn-BD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sz="3200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পাঠ:</a:t>
            </a:r>
            <a:r>
              <a:rPr lang="bn-IN" sz="3200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মহাবিশ্ব</a:t>
            </a:r>
            <a:r>
              <a:rPr lang="en-US" sz="3200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u="sng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bn-BD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পৃষ্ঠাঃ </a:t>
            </a:r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52-53</a:t>
            </a:r>
            <a:endParaRPr lang="bn-BD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bn-BD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মিনিট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IN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11</a:t>
            </a:r>
            <a:r>
              <a:rPr lang="bn-IN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/০</a:t>
            </a:r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r>
              <a:rPr lang="bn-IN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/২০২০ খ্রিঃ</a:t>
            </a:r>
            <a:endParaRPr lang="en-US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499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625" y="425800"/>
            <a:ext cx="403909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ভিডিও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দেখিঃ</a:t>
            </a:r>
            <a:endParaRPr lang="bn-IN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2899" y="4753077"/>
            <a:ext cx="7071618" cy="7078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4000" dirty="0">
                <a:ln w="0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ভিডিওতে তোমরা </a:t>
            </a:r>
            <a:r>
              <a:rPr lang="bn-BD" sz="4000" dirty="0" smtClean="0">
                <a:ln w="0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4000" dirty="0">
                <a:ln w="0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পেলে? </a:t>
            </a:r>
            <a:endParaRPr lang="en-GB" sz="4000" dirty="0">
              <a:ln w="0"/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7761" y="2716439"/>
            <a:ext cx="329099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ভিডিও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লিংক</a:t>
            </a:r>
            <a:endParaRPr lang="bn-IN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09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093D9"/>
            </a:gs>
            <a:gs pos="100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09331" y="766218"/>
            <a:ext cx="51929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32529" y="2395733"/>
            <a:ext cx="9548802" cy="2367221"/>
            <a:chOff x="1901019" y="2532210"/>
            <a:chExt cx="9548802" cy="2367221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2013045" y="2944639"/>
              <a:ext cx="9436776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IN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     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IN" sz="44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</a:t>
              </a:r>
              <a:r>
                <a:rPr lang="bn-BD" sz="7200" dirty="0" smtClean="0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‘ম</a:t>
              </a:r>
              <a:r>
                <a:rPr lang="en-US" sz="7200" dirty="0" err="1" smtClean="0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হাবিশ্ব</a:t>
              </a:r>
              <a:r>
                <a:rPr lang="en-US" sz="7200" dirty="0" smtClean="0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7200" dirty="0" err="1" smtClean="0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পৃথিবী</a:t>
              </a:r>
              <a:r>
                <a:rPr lang="bn-BD" sz="7200" dirty="0" smtClean="0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’</a:t>
              </a:r>
              <a:endParaRPr lang="en-GB" sz="72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lt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1019" y="2532210"/>
              <a:ext cx="3145809" cy="236722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09699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093D9"/>
            </a:gs>
            <a:gs pos="100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721161" y="803232"/>
            <a:ext cx="1143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  <a:hlinkClick r:id="rId2" action="ppaction://hlinkfile"/>
              </a:rPr>
              <a:t>শিক্ষাক্রম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127054" y="803740"/>
            <a:ext cx="1143000" cy="6096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u="sng" dirty="0" smtClean="0">
                <a:latin typeface="NikoshBAN" pitchFamily="2" charset="0"/>
                <a:cs typeface="NikoshBAN" pitchFamily="2" charset="0"/>
                <a:hlinkClick r:id="rId3" action="ppaction://hlinkfile"/>
              </a:rPr>
              <a:t>পাঠ্যবই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03143" y="2386469"/>
            <a:ext cx="5975696" cy="6096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bn-IN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03143" y="3259351"/>
            <a:ext cx="8621357" cy="18020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12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.১.১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মহাবিশ্বের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12.1.2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03143" y="803232"/>
            <a:ext cx="3039313" cy="8596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356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78" y="0"/>
            <a:ext cx="12204878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737" y="3146519"/>
            <a:ext cx="909760" cy="8666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893" y="2668555"/>
            <a:ext cx="1479557" cy="13933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2285" y="3193205"/>
            <a:ext cx="435727" cy="4357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78959" y="4952131"/>
            <a:ext cx="5821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</a:rPr>
              <a:t>সৌর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জগ</a:t>
            </a:r>
            <a:r>
              <a:rPr lang="en-US" sz="6000" dirty="0" smtClean="0">
                <a:solidFill>
                  <a:schemeClr val="bg1"/>
                </a:solidFill>
              </a:rPr>
              <a:t>ৎ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740" y="120833"/>
            <a:ext cx="970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তোমরা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এনিমেশন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ছবিটিতে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কি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দেখতে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পাছো</a:t>
            </a:r>
            <a:r>
              <a:rPr lang="en-US" sz="3200" dirty="0" smtClean="0">
                <a:solidFill>
                  <a:schemeClr val="bg1"/>
                </a:solidFill>
              </a:rPr>
              <a:t>?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1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7487 -0.11018 C 0.12161 -0.11018 0.1599 -0.05069 0.1599 0.02315 C 0.1599 0.09676 0.12161 0.15695 0.07487 0.15695 C 0.02799 0.15695 -0.0099 0.09676 -0.0099 0.02315 C -0.0099 -0.05069 0.02799 -0.11018 0.07487 -0.11018 Z " pathEditMode="fixed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31406 -0.36042 C -0.15494 -0.36042 -0.02552 -0.19259 -0.02552 0.01458 C -0.02552 0.22245 -0.15494 0.39074 -0.31406 0.39074 C -0.4733 0.39074 -0.60221 0.22245 -0.60221 0.01458 C -0.60221 -0.19259 -0.4733 -0.36042 -0.31406 -0.36042 Z " pathEditMode="relative" rAng="0" ptsTypes="AAAAA">
                                      <p:cBhvr>
                                        <p:cTn id="14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40184"/>
            <a:ext cx="12191999" cy="7031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840" y="2755647"/>
            <a:ext cx="1070874" cy="10201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56" y="2154882"/>
            <a:ext cx="1741578" cy="1640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2015" y="3009275"/>
            <a:ext cx="512892" cy="5128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" y="526204"/>
            <a:ext cx="1006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chemeClr val="bg1"/>
                </a:solidFill>
              </a:rPr>
              <a:t>পৃথিবী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থেকে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সূর্য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</a:rPr>
              <a:t>এবং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চাঁদের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দূরত্ব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কত</a:t>
            </a:r>
            <a:r>
              <a:rPr lang="en-US" sz="3600" dirty="0" smtClean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27145" y="3795009"/>
            <a:ext cx="6998196" cy="1256704"/>
            <a:chOff x="1870565" y="4249063"/>
            <a:chExt cx="6998196" cy="1256704"/>
          </a:xfrm>
        </p:grpSpPr>
        <p:sp>
          <p:nvSpPr>
            <p:cNvPr id="20" name="TextBox 19"/>
            <p:cNvSpPr txBox="1"/>
            <p:nvPr/>
          </p:nvSpPr>
          <p:spPr>
            <a:xfrm>
              <a:off x="3481087" y="4982547"/>
              <a:ext cx="4337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১৫.০০.০০,০০০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কি.মি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1870565" y="4780388"/>
              <a:ext cx="6996132" cy="5796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870565" y="4249063"/>
              <a:ext cx="0" cy="106265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868761" y="4249063"/>
              <a:ext cx="0" cy="106265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506180" y="1504949"/>
            <a:ext cx="2352320" cy="1147942"/>
            <a:chOff x="1870565" y="4249063"/>
            <a:chExt cx="7418060" cy="1125918"/>
          </a:xfrm>
        </p:grpSpPr>
        <p:sp>
          <p:nvSpPr>
            <p:cNvPr id="25" name="TextBox 24"/>
            <p:cNvSpPr txBox="1"/>
            <p:nvPr/>
          </p:nvSpPr>
          <p:spPr>
            <a:xfrm>
              <a:off x="1870565" y="4982547"/>
              <a:ext cx="7418060" cy="39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৩,৮৪,৪০০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কিমি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1870565" y="4780388"/>
              <a:ext cx="6996132" cy="5796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870565" y="4249063"/>
              <a:ext cx="0" cy="106265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868761" y="4249063"/>
              <a:ext cx="0" cy="106265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445601" y="1581149"/>
            <a:ext cx="1204444" cy="862875"/>
            <a:chOff x="2445601" y="1581149"/>
            <a:chExt cx="1204444" cy="862875"/>
          </a:xfrm>
        </p:grpSpPr>
        <p:sp>
          <p:nvSpPr>
            <p:cNvPr id="29" name="TextBox 28"/>
            <p:cNvSpPr txBox="1"/>
            <p:nvPr/>
          </p:nvSpPr>
          <p:spPr>
            <a:xfrm>
              <a:off x="2793690" y="1581149"/>
              <a:ext cx="856355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chemeClr val="bg1"/>
                  </a:solidFill>
                </a:rPr>
                <a:t>সূর্য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2445601" y="2064422"/>
              <a:ext cx="361607" cy="37960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387763" y="1903372"/>
            <a:ext cx="1704812" cy="852275"/>
            <a:chOff x="2401050" y="1600199"/>
            <a:chExt cx="1704812" cy="852275"/>
          </a:xfrm>
        </p:grpSpPr>
        <p:sp>
          <p:nvSpPr>
            <p:cNvPr id="37" name="TextBox 36"/>
            <p:cNvSpPr txBox="1"/>
            <p:nvPr/>
          </p:nvSpPr>
          <p:spPr>
            <a:xfrm>
              <a:off x="2401050" y="1600199"/>
              <a:ext cx="1364259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chemeClr val="bg1"/>
                  </a:solidFill>
                </a:rPr>
                <a:t>পৃথিবী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3555483" y="2064422"/>
              <a:ext cx="550379" cy="38805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10801568" y="3539795"/>
            <a:ext cx="1146922" cy="1149333"/>
            <a:chOff x="2503124" y="1078147"/>
            <a:chExt cx="1146922" cy="1149333"/>
          </a:xfrm>
        </p:grpSpPr>
        <p:sp>
          <p:nvSpPr>
            <p:cNvPr id="42" name="TextBox 41"/>
            <p:cNvSpPr txBox="1"/>
            <p:nvPr/>
          </p:nvSpPr>
          <p:spPr>
            <a:xfrm>
              <a:off x="2636464" y="1581149"/>
              <a:ext cx="1013582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chemeClr val="bg1"/>
                  </a:solidFill>
                </a:rPr>
                <a:t>চাঁদ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 flipV="1">
              <a:off x="2503124" y="1078147"/>
              <a:ext cx="247407" cy="53628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10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40184"/>
            <a:ext cx="12191999" cy="703153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65906" y="3115615"/>
            <a:ext cx="9721863" cy="3108613"/>
            <a:chOff x="856356" y="1504949"/>
            <a:chExt cx="11092134" cy="354676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7840" y="2755647"/>
              <a:ext cx="1070874" cy="10201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356" y="2154882"/>
              <a:ext cx="1741578" cy="164012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2015" y="3009275"/>
              <a:ext cx="512892" cy="512892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1727145" y="3795009"/>
              <a:ext cx="6998196" cy="1256704"/>
              <a:chOff x="1870565" y="4249063"/>
              <a:chExt cx="6998196" cy="1256704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481087" y="4982547"/>
                <a:ext cx="43373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</a:rPr>
                  <a:t>১৫.০০.০০,০০০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কি.মি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 flipV="1">
                <a:off x="1870565" y="4780388"/>
                <a:ext cx="6996132" cy="5796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870565" y="4249063"/>
                <a:ext cx="0" cy="106265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868761" y="4249063"/>
                <a:ext cx="0" cy="106265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8506180" y="1504949"/>
              <a:ext cx="2352320" cy="1147942"/>
              <a:chOff x="1870565" y="4249063"/>
              <a:chExt cx="7418060" cy="1125918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870565" y="4982547"/>
                <a:ext cx="7418060" cy="39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৩,৮৪,৪০০ </a:t>
                </a:r>
                <a:r>
                  <a:rPr lang="en-US" sz="2000" dirty="0" err="1" smtClean="0">
                    <a:solidFill>
                      <a:schemeClr val="bg1"/>
                    </a:solidFill>
                  </a:rPr>
                  <a:t>কিমি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flipV="1">
                <a:off x="1870565" y="4780388"/>
                <a:ext cx="6996132" cy="5796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870565" y="4249063"/>
                <a:ext cx="0" cy="106265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8868761" y="4249063"/>
                <a:ext cx="0" cy="106265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2445601" y="1581149"/>
              <a:ext cx="1204444" cy="862875"/>
              <a:chOff x="2445601" y="1581149"/>
              <a:chExt cx="1204444" cy="862875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2793690" y="1581149"/>
                <a:ext cx="856355" cy="6671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chemeClr val="bg1"/>
                    </a:solidFill>
                  </a:rPr>
                  <a:t>সূর্য</a:t>
                </a:r>
                <a:endParaRPr lang="en-US" sz="36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H="1">
                <a:off x="2445601" y="2064422"/>
                <a:ext cx="361607" cy="379602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6387763" y="1903372"/>
              <a:ext cx="1704812" cy="852275"/>
              <a:chOff x="2401050" y="1600199"/>
              <a:chExt cx="1704812" cy="852275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401050" y="1600199"/>
                <a:ext cx="1364259" cy="5969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chemeClr val="bg1"/>
                    </a:solidFill>
                  </a:rPr>
                  <a:t>পৃথিবী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3555483" y="2064422"/>
                <a:ext cx="550379" cy="388052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10801568" y="3539795"/>
              <a:ext cx="1146922" cy="1170199"/>
              <a:chOff x="2503124" y="1078147"/>
              <a:chExt cx="1146922" cy="1170199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2636464" y="1581149"/>
                <a:ext cx="1013582" cy="6671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chemeClr val="bg1"/>
                    </a:solidFill>
                  </a:rPr>
                  <a:t>চাঁদ</a:t>
                </a:r>
                <a:endParaRPr lang="en-US" sz="36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3" name="Straight Arrow Connector 42"/>
              <p:cNvCxnSpPr/>
              <p:nvPr/>
            </p:nvCxnSpPr>
            <p:spPr>
              <a:xfrm flipH="1" flipV="1">
                <a:off x="2503124" y="1078147"/>
                <a:ext cx="247407" cy="536288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extBox 29"/>
          <p:cNvSpPr txBox="1"/>
          <p:nvPr/>
        </p:nvSpPr>
        <p:spPr>
          <a:xfrm>
            <a:off x="623333" y="1001062"/>
            <a:ext cx="10422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chemeClr val="bg1"/>
                </a:solidFill>
              </a:rPr>
              <a:t>আলো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এক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সেকেন্ডে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প্রায়</a:t>
            </a:r>
            <a:r>
              <a:rPr lang="en-US" sz="3200" dirty="0" smtClean="0">
                <a:solidFill>
                  <a:schemeClr val="bg1"/>
                </a:solidFill>
              </a:rPr>
              <a:t> ৩,০০,০০০ </a:t>
            </a:r>
            <a:r>
              <a:rPr lang="en-US" sz="3200" dirty="0" err="1" smtClean="0">
                <a:solidFill>
                  <a:schemeClr val="bg1"/>
                </a:solidFill>
              </a:rPr>
              <a:t>কি.মি</a:t>
            </a:r>
            <a:r>
              <a:rPr lang="en-US" sz="3200" dirty="0" smtClean="0">
                <a:solidFill>
                  <a:schemeClr val="bg1"/>
                </a:solidFill>
              </a:rPr>
              <a:t>. </a:t>
            </a:r>
            <a:r>
              <a:rPr lang="en-US" sz="3200" dirty="0" err="1" smtClean="0">
                <a:solidFill>
                  <a:schemeClr val="bg1"/>
                </a:solidFill>
              </a:rPr>
              <a:t>বেগে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চলে</a:t>
            </a:r>
            <a:r>
              <a:rPr lang="en-US" sz="3200" dirty="0">
                <a:solidFill>
                  <a:schemeClr val="bg1"/>
                </a:solidFill>
              </a:rPr>
              <a:t>। </a:t>
            </a:r>
            <a:r>
              <a:rPr lang="en-US" sz="3200" dirty="0" err="1">
                <a:solidFill>
                  <a:schemeClr val="bg1"/>
                </a:solidFill>
              </a:rPr>
              <a:t>চাঁদ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এবং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সূর্য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থেকে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পৃথিবীতে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আলো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আসতে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কত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সময়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লাগে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তা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হিসাব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করি</a:t>
            </a:r>
            <a:r>
              <a:rPr lang="en-US" sz="3200" dirty="0" smtClean="0">
                <a:solidFill>
                  <a:schemeClr val="bg1"/>
                </a:solidFill>
              </a:rPr>
              <a:t>।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598871" y="111851"/>
            <a:ext cx="2133169" cy="71141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দলীয়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কাজ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4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40184"/>
            <a:ext cx="12191999" cy="703153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143840" y="4246566"/>
            <a:ext cx="5879871" cy="2001266"/>
            <a:chOff x="1870565" y="4249063"/>
            <a:chExt cx="6998196" cy="2381899"/>
          </a:xfrm>
        </p:grpSpPr>
        <p:sp>
          <p:nvSpPr>
            <p:cNvPr id="20" name="TextBox 19"/>
            <p:cNvSpPr txBox="1"/>
            <p:nvPr/>
          </p:nvSpPr>
          <p:spPr>
            <a:xfrm>
              <a:off x="2105197" y="4982546"/>
              <a:ext cx="6391511" cy="164841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১৫.০০.০০,০০০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কি.মি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÷৩,০০,০০০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কি.মি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= ৫০০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সেকেন্ড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বা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৮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সিনিট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প্রায়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1870565" y="4780388"/>
              <a:ext cx="6996132" cy="5796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870565" y="4249063"/>
              <a:ext cx="0" cy="106265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868761" y="4249063"/>
              <a:ext cx="0" cy="106265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7220847" y="4077440"/>
            <a:ext cx="2895941" cy="2176561"/>
            <a:chOff x="1870565" y="4249063"/>
            <a:chExt cx="7418060" cy="2630533"/>
          </a:xfrm>
        </p:grpSpPr>
        <p:sp>
          <p:nvSpPr>
            <p:cNvPr id="25" name="TextBox 24"/>
            <p:cNvSpPr txBox="1"/>
            <p:nvPr/>
          </p:nvSpPr>
          <p:spPr>
            <a:xfrm>
              <a:off x="1870565" y="4982547"/>
              <a:ext cx="7418060" cy="1897049"/>
            </a:xfrm>
            <a:prstGeom prst="rect">
              <a:avLst/>
            </a:prstGeom>
            <a:solidFill>
              <a:srgbClr val="FFC73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৩,৮৪,৪০০ কিমি÷৩,০০,০০০ </a:t>
              </a:r>
              <a:r>
                <a:rPr lang="en-US" sz="24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কিমি</a:t>
              </a:r>
              <a:r>
                <a: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= ১.২ </a:t>
              </a:r>
              <a:r>
                <a:rPr lang="en-US" sz="24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সেকেন্ড</a:t>
              </a:r>
              <a:r>
                <a: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4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প্রায়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1870565" y="4780387"/>
              <a:ext cx="6996134" cy="5796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870565" y="4249063"/>
              <a:ext cx="0" cy="106265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868761" y="4249063"/>
              <a:ext cx="0" cy="106265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856439" y="2156400"/>
            <a:ext cx="9565576" cy="1860080"/>
            <a:chOff x="551212" y="2222007"/>
            <a:chExt cx="9565576" cy="1860080"/>
          </a:xfrm>
        </p:grpSpPr>
        <p:grpSp>
          <p:nvGrpSpPr>
            <p:cNvPr id="7" name="Group 6"/>
            <p:cNvGrpSpPr/>
            <p:nvPr/>
          </p:nvGrpSpPr>
          <p:grpSpPr>
            <a:xfrm>
              <a:off x="551212" y="2222007"/>
              <a:ext cx="9565576" cy="1860080"/>
              <a:chOff x="551213" y="2180789"/>
              <a:chExt cx="9565576" cy="186008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11112" y="3167600"/>
                <a:ext cx="899746" cy="85712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1213" y="2662838"/>
                <a:ext cx="1463271" cy="137803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07312" y="3380698"/>
                <a:ext cx="430931" cy="430931"/>
              </a:xfrm>
              <a:prstGeom prst="rect">
                <a:avLst/>
              </a:prstGeom>
            </p:spPr>
          </p:pic>
          <p:grpSp>
            <p:nvGrpSpPr>
              <p:cNvPr id="35" name="Group 34"/>
              <p:cNvGrpSpPr/>
              <p:nvPr/>
            </p:nvGrpSpPr>
            <p:grpSpPr>
              <a:xfrm>
                <a:off x="1886494" y="2180789"/>
                <a:ext cx="1447648" cy="724986"/>
                <a:chOff x="2445601" y="1581149"/>
                <a:chExt cx="1722984" cy="862875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2793690" y="1581149"/>
                  <a:ext cx="1374895" cy="63380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chemeClr val="bg1"/>
                      </a:solidFill>
                    </a:rPr>
                    <a:t>সূর্য</a:t>
                  </a:r>
                  <a:endParaRPr lang="en-US" sz="36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33" name="Straight Arrow Connector 32"/>
                <p:cNvCxnSpPr/>
                <p:nvPr/>
              </p:nvCxnSpPr>
              <p:spPr>
                <a:xfrm flipH="1">
                  <a:off x="2445601" y="2064422"/>
                  <a:ext cx="361607" cy="379602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triangle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/>
              <p:cNvGrpSpPr/>
              <p:nvPr/>
            </p:nvGrpSpPr>
            <p:grpSpPr>
              <a:xfrm>
                <a:off x="5198691" y="2451520"/>
                <a:ext cx="1432380" cy="716080"/>
                <a:chOff x="2401050" y="1600199"/>
                <a:chExt cx="1704812" cy="852275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2401050" y="1600199"/>
                  <a:ext cx="1364259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chemeClr val="bg1"/>
                      </a:solidFill>
                    </a:rPr>
                    <a:t>পৃথিবী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3555483" y="2064422"/>
                  <a:ext cx="550379" cy="388052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triangle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/>
              <p:cNvGrpSpPr/>
              <p:nvPr/>
            </p:nvGrpSpPr>
            <p:grpSpPr>
              <a:xfrm>
                <a:off x="9039609" y="2688613"/>
                <a:ext cx="1077180" cy="796245"/>
                <a:chOff x="2660758" y="-276091"/>
                <a:chExt cx="1282053" cy="947687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2929229" y="-276091"/>
                  <a:ext cx="1013582" cy="64633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chemeClr val="bg1"/>
                      </a:solidFill>
                    </a:rPr>
                    <a:t>চাঁদ</a:t>
                  </a:r>
                  <a:endParaRPr lang="en-US" sz="36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43" name="Straight Arrow Connector 42"/>
                <p:cNvCxnSpPr/>
                <p:nvPr/>
              </p:nvCxnSpPr>
              <p:spPr>
                <a:xfrm flipH="1">
                  <a:off x="2660758" y="261573"/>
                  <a:ext cx="375276" cy="410023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triangle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6" name="Straight Arrow Connector 15"/>
            <p:cNvCxnSpPr/>
            <p:nvPr/>
          </p:nvCxnSpPr>
          <p:spPr>
            <a:xfrm>
              <a:off x="1962150" y="3558490"/>
              <a:ext cx="4653712" cy="30291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7696200" y="3584603"/>
              <a:ext cx="890259" cy="8643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209551" y="870258"/>
            <a:ext cx="11925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১। </a:t>
            </a:r>
            <a:r>
              <a:rPr lang="en-US" sz="3200" dirty="0" err="1">
                <a:solidFill>
                  <a:schemeClr val="bg1"/>
                </a:solidFill>
              </a:rPr>
              <a:t>পৃথিবীতে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চাঁদ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থেকে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আলো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আসতে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সময়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লাগে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প্রায়</a:t>
            </a:r>
            <a:r>
              <a:rPr lang="en-US" sz="3200" dirty="0" smtClean="0">
                <a:solidFill>
                  <a:schemeClr val="bg1"/>
                </a:solidFill>
              </a:rPr>
              <a:t> ১.২ </a:t>
            </a:r>
            <a:r>
              <a:rPr lang="en-US" sz="3200" dirty="0" err="1" smtClean="0">
                <a:solidFill>
                  <a:schemeClr val="bg1"/>
                </a:solidFill>
              </a:rPr>
              <a:t>সেকেন্ড</a:t>
            </a:r>
            <a:r>
              <a:rPr lang="en-US" sz="3200" dirty="0" smtClean="0">
                <a:solidFill>
                  <a:schemeClr val="bg1"/>
                </a:solidFill>
              </a:rPr>
              <a:t>।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4391" y="1440738"/>
            <a:ext cx="11925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২</a:t>
            </a:r>
            <a:r>
              <a:rPr lang="en-US" sz="3200" dirty="0">
                <a:solidFill>
                  <a:schemeClr val="bg1"/>
                </a:solidFill>
              </a:rPr>
              <a:t>। </a:t>
            </a:r>
            <a:r>
              <a:rPr lang="en-US" sz="3200" dirty="0" err="1">
                <a:solidFill>
                  <a:schemeClr val="bg1"/>
                </a:solidFill>
              </a:rPr>
              <a:t>পৃথিবীতে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সূর্য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থেকে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আলো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আসতে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সময়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লাগে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প্রায়</a:t>
            </a:r>
            <a:r>
              <a:rPr lang="en-US" sz="3200" dirty="0" smtClean="0">
                <a:solidFill>
                  <a:schemeClr val="bg1"/>
                </a:solidFill>
              </a:rPr>
              <a:t> ৮ </a:t>
            </a:r>
            <a:r>
              <a:rPr lang="en-US" sz="3200" dirty="0" err="1" smtClean="0">
                <a:solidFill>
                  <a:schemeClr val="bg1"/>
                </a:solidFill>
              </a:rPr>
              <a:t>মিনিট</a:t>
            </a:r>
            <a:r>
              <a:rPr lang="en-US" sz="3200" dirty="0" smtClean="0">
                <a:solidFill>
                  <a:schemeClr val="bg1"/>
                </a:solidFill>
              </a:rPr>
              <a:t>।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577943" y="141194"/>
            <a:ext cx="2133169" cy="71141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মিলিয়ে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দেখি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7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1598</TotalTime>
  <Words>364</Words>
  <Application>Microsoft Office PowerPoint</Application>
  <PresentationFormat>Widescreen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Sontu</dc:creator>
  <cp:lastModifiedBy>Sontu</cp:lastModifiedBy>
  <cp:revision>273</cp:revision>
  <cp:lastPrinted>2020-07-11T18:29:01Z</cp:lastPrinted>
  <dcterms:created xsi:type="dcterms:W3CDTF">2020-03-16T08:59:56Z</dcterms:created>
  <dcterms:modified xsi:type="dcterms:W3CDTF">2020-07-12T13:53:35Z</dcterms:modified>
</cp:coreProperties>
</file>