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3" r:id="rId3"/>
    <p:sldId id="299" r:id="rId4"/>
    <p:sldId id="300" r:id="rId5"/>
    <p:sldId id="295" r:id="rId6"/>
    <p:sldId id="293" r:id="rId7"/>
    <p:sldId id="294" r:id="rId8"/>
    <p:sldId id="302" r:id="rId9"/>
    <p:sldId id="303" r:id="rId10"/>
    <p:sldId id="280" r:id="rId11"/>
    <p:sldId id="281" r:id="rId12"/>
    <p:sldId id="290" r:id="rId13"/>
    <p:sldId id="304" r:id="rId14"/>
    <p:sldId id="283" r:id="rId15"/>
    <p:sldId id="284" r:id="rId16"/>
    <p:sldId id="305" r:id="rId17"/>
    <p:sldId id="278" r:id="rId18"/>
    <p:sldId id="266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BANDHU BISWAS" initials="DB" lastIdx="1" clrIdx="0">
    <p:extLst>
      <p:ext uri="{19B8F6BF-5375-455C-9EA6-DF929625EA0E}">
        <p15:presenceInfo xmlns:p15="http://schemas.microsoft.com/office/powerpoint/2012/main" userId="468fbdac4ecd69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779A-87E9-4253-9615-657C0A71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8CA31-A4F0-4598-BC32-42C7788E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3B78-F8D5-49AE-BFF2-4DC933BE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FDD5-EB98-47EC-8DA2-F2F9554D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E583-A65E-4CE9-93C5-E89F7F58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BCF-EF8B-4144-9766-7C7F91D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45A17-EF9F-4B70-BF17-3B78B49EE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A58F-BB40-4476-83E5-CD9A888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11E3-3717-4A99-B6D8-F014060E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2C26-4645-4076-9D99-9D6867F5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CBD1B-0DE5-4AF8-B409-83942A904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AD139-471C-4E93-BA7A-C1818050E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6CA6-E5E2-43FA-BE60-0BE5F366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1995-09B1-47F0-8744-6D8282FC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2E3A1-B3F8-4897-9290-ABBAE38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82F5-E13D-4A6B-B339-8D14ED80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7BB0-9D06-4D04-892D-AE6C407F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54FD-C2DA-4DFD-A15D-9026C54A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AD8C-EEFE-4D5E-95A6-ED44A6B9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513A-28D9-438F-A483-ED86696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E4F5-2BC1-4F7E-B118-791EA1A9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C6878-B5BA-4D36-97A5-01A32AEF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E02D-5A88-48BE-8E83-45E51FA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E68E-A2D4-4C5A-812F-97EB31C7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726-D042-4A9A-B127-67D133E5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4E6C-3978-4B2E-A2E6-B8C3ADC0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51E1-BD24-445A-93FC-061D9A126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069B-E9D2-4F09-9B25-0EF9FC710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BFDA-9568-4FBE-B198-7A1FA4D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978B-DD73-4683-A74B-C46F53D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64AC-29D7-4AFD-944D-36A2DE37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AAFC-E878-4A0C-AC41-E783A211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406C-0C1E-4306-8809-EECEDA1C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9765D-0C43-49C9-84EB-8F17BCE22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870A8-ADF1-4ECC-955B-A47015AE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161BF-46ED-41DB-829D-ED5BD643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F9E93-46DB-48C1-9175-AAB41A4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77ED-C689-4FC3-92A3-F496CB00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1EEEA-8D94-4608-A013-AAC7B83B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DB21-814F-4EF3-AE68-A313816D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14FC4-3D26-48AC-B8C2-9D4F9EC7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2DFC-6494-4A7C-9F49-5031F7B7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E277-45AC-4587-950A-E71BECD8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D4DB0-C13A-47D7-AC32-958B7441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4E964-E205-44E6-B491-CEEE8218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F83D-A25D-40A4-848B-12E24B24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9F90-22FC-411C-8735-450F6287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2BE9-B3AD-4E89-957F-61D31B14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ECD78-4B44-4335-ABB8-89CF7F51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A720-5BD1-4AB0-BF76-0E645CC1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F36A3-E5C7-4065-8B4F-8D6CB734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F1A54-EF60-441C-8F5F-3DEAEB82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2C43-3AE7-4291-BF49-EAA96A1A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CF2CC-BB28-48D2-A29A-D98FA05F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947D7-EC06-49AF-9324-16B5706D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9C77D-EB24-4165-9216-29B5BDD9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EA41-AC5E-4C19-9B44-808BF14D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392D4-D053-4BB6-A5AF-A0EA915A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93515-672A-4593-93F8-A0060583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6595E-410B-40BB-9B51-C8CC152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37EE-E6EB-4662-B299-9594F536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16D9-2A14-43CB-8D18-96FDAB8969D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01B0-A733-42FD-9CE8-26D2BF7D2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D5CE-1E75-426C-8BDB-179AF0618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A3DE9-3E3D-450E-A33F-E7639A05E3A5}"/>
              </a:ext>
            </a:extLst>
          </p:cNvPr>
          <p:cNvSpPr txBox="1"/>
          <p:nvPr/>
        </p:nvSpPr>
        <p:spPr>
          <a:xfrm>
            <a:off x="1466015" y="4797304"/>
            <a:ext cx="951769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ছাত্রীদের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আন্ত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ি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শুভেচ্ছ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া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C672A-689D-4FA8-BBCF-BE942D8DBFAB}"/>
              </a:ext>
            </a:extLst>
          </p:cNvPr>
          <p:cNvSpPr txBox="1"/>
          <p:nvPr/>
        </p:nvSpPr>
        <p:spPr>
          <a:xfrm>
            <a:off x="1466016" y="966574"/>
            <a:ext cx="918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Faridpur Virtual School( </a:t>
            </a:r>
            <a:r>
              <a:rPr lang="en-US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আমার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ঘরে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া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র 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্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ু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ল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CF175-C9CD-41D1-8CC0-B3D05141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53934"/>
            <a:ext cx="951519" cy="634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DA78-BAEC-4F58-B241-0692718AA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3FFBB-D5D5-46B7-A83A-027D5F1AA3BB}"/>
              </a:ext>
            </a:extLst>
          </p:cNvPr>
          <p:cNvSpPr txBox="1"/>
          <p:nvPr/>
        </p:nvSpPr>
        <p:spPr>
          <a:xfrm>
            <a:off x="3803374" y="2367171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 পক্ষ থেকে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EB3E8-711E-4A70-86A8-3AEFDCC1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D6D43-74BD-4AC7-AFA6-37FC56CC4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2B818-54F7-4D4E-82A2-C18DFCAF32CE}"/>
              </a:ext>
            </a:extLst>
          </p:cNvPr>
          <p:cNvSpPr txBox="1"/>
          <p:nvPr/>
        </p:nvSpPr>
        <p:spPr>
          <a:xfrm>
            <a:off x="3599789" y="615116"/>
            <a:ext cx="45635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বেকিংসোডা ও বেকিং পাউডার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0945F-7B88-41B8-A296-26F67EC21536}"/>
              </a:ext>
            </a:extLst>
          </p:cNvPr>
          <p:cNvSpPr txBox="1"/>
          <p:nvPr/>
        </p:nvSpPr>
        <p:spPr>
          <a:xfrm>
            <a:off x="1016472" y="1842052"/>
            <a:ext cx="1072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/>
              <a:t>সোডিয়াম হাইড্রোজেন কার্বনেট বা সোডিয়াম বাই কার্বনেটকে </a:t>
            </a:r>
            <a:r>
              <a:rPr lang="bn-BD" sz="3200" dirty="0">
                <a:solidFill>
                  <a:srgbClr val="FF0000"/>
                </a:solidFill>
              </a:rPr>
              <a:t>বেকিং সোডা </a:t>
            </a:r>
            <a:r>
              <a:rPr lang="bn-BD" sz="3200" dirty="0"/>
              <a:t>বলে।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31C64-03C1-42EB-BC2F-67F24B7317FE}"/>
                  </a:ext>
                </a:extLst>
              </p:cNvPr>
              <p:cNvSpPr txBox="1"/>
              <p:nvPr/>
            </p:nvSpPr>
            <p:spPr>
              <a:xfrm>
                <a:off x="1202003" y="2913821"/>
                <a:ext cx="792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bn-BD" sz="3200" dirty="0">
                    <a:solidFill>
                      <a:srgbClr val="FF0000"/>
                    </a:solidFill>
                  </a:rPr>
                  <a:t>বেকিং সোডার সংকেত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NaHC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31C64-03C1-42EB-BC2F-67F24B731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03" y="2913821"/>
                <a:ext cx="7924800" cy="584775"/>
              </a:xfrm>
              <a:prstGeom prst="rect">
                <a:avLst/>
              </a:prstGeom>
              <a:blipFill>
                <a:blip r:embed="rId4"/>
                <a:stretch>
                  <a:fillRect l="-16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38863-A402-4BBC-BF61-CBBF1017210E}"/>
                  </a:ext>
                </a:extLst>
              </p:cNvPr>
              <p:cNvSpPr txBox="1"/>
              <p:nvPr/>
            </p:nvSpPr>
            <p:spPr>
              <a:xfrm>
                <a:off x="1202003" y="3985591"/>
                <a:ext cx="105394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bn-BD" sz="3200" dirty="0">
                    <a:solidFill>
                      <a:srgbClr val="7030A0"/>
                    </a:solidFill>
                  </a:rPr>
                  <a:t>বেকিং সোডা </a:t>
                </a:r>
                <a:r>
                  <a:rPr lang="en-US" sz="3200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NaHC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)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ও টারটারিক এসিড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)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এর মিশ্রনকে বেকিং পাউডার বলা হয়।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38863-A402-4BBC-BF61-CBBF10172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03" y="3985591"/>
                <a:ext cx="10539423" cy="1077218"/>
              </a:xfrm>
              <a:prstGeom prst="rect">
                <a:avLst/>
              </a:prstGeom>
              <a:blipFill>
                <a:blip r:embed="rId5"/>
                <a:stretch>
                  <a:fillRect l="-1272" t="-6780" r="-242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3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832C3-6889-4A43-9852-7408C029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D330C9-08F4-4DD4-834E-00B89FE5F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E26A8-EEED-49DE-AE48-41CED964E3D7}"/>
              </a:ext>
            </a:extLst>
          </p:cNvPr>
          <p:cNvSpPr txBox="1"/>
          <p:nvPr/>
        </p:nvSpPr>
        <p:spPr>
          <a:xfrm>
            <a:off x="1113189" y="984796"/>
            <a:ext cx="385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rgbClr val="FF0000"/>
                </a:solidFill>
              </a:rPr>
              <a:t>বেকিং সোডা প্রস্তুতিঃ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B015AB-30CF-4D5C-99BF-296F137F14FC}"/>
              </a:ext>
            </a:extLst>
          </p:cNvPr>
          <p:cNvGrpSpPr/>
          <p:nvPr/>
        </p:nvGrpSpPr>
        <p:grpSpPr>
          <a:xfrm>
            <a:off x="1481905" y="1815548"/>
            <a:ext cx="9501800" cy="1245613"/>
            <a:chOff x="609606" y="2067340"/>
            <a:chExt cx="9501800" cy="1245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93253C-D8D9-4D4D-856E-DF4C84298E25}"/>
                    </a:ext>
                  </a:extLst>
                </p:cNvPr>
                <p:cNvSpPr txBox="1"/>
                <p:nvPr/>
              </p:nvSpPr>
              <p:spPr>
                <a:xfrm>
                  <a:off x="861390" y="2067340"/>
                  <a:ext cx="910189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 +  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NH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 →   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HC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93253C-D8D9-4D4D-856E-DF4C84298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390" y="2067340"/>
                  <a:ext cx="9101897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AE93DA-E7FE-454C-81B3-A42A7B6A6926}"/>
                </a:ext>
              </a:extLst>
            </p:cNvPr>
            <p:cNvGrpSpPr/>
            <p:nvPr/>
          </p:nvGrpSpPr>
          <p:grpSpPr>
            <a:xfrm>
              <a:off x="3392557" y="2607897"/>
              <a:ext cx="2511284" cy="243391"/>
              <a:chOff x="3485322" y="2922106"/>
              <a:chExt cx="2511284" cy="24339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BE95D9E-9FED-4DFF-AC9A-D0E1687CE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5322" y="3154017"/>
                <a:ext cx="250466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9AEE60E-2428-40A3-84CF-68D875FA6E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5322" y="2941983"/>
                <a:ext cx="0" cy="212034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97010FB-ED83-4080-A72C-179D8D207A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6606" y="2922106"/>
                <a:ext cx="0" cy="24339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21106D-E700-41A8-B325-DC97E05BC138}"/>
                </a:ext>
              </a:extLst>
            </p:cNvPr>
            <p:cNvSpPr txBox="1"/>
            <p:nvPr/>
          </p:nvSpPr>
          <p:spPr>
            <a:xfrm>
              <a:off x="609606" y="2733791"/>
              <a:ext cx="2504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কার্বন ডাই অক্সাইড গ্যাস </a:t>
              </a:r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E068CF-37E6-4B20-ACC2-B80E575000AD}"/>
                </a:ext>
              </a:extLst>
            </p:cNvPr>
            <p:cNvSpPr txBox="1"/>
            <p:nvPr/>
          </p:nvSpPr>
          <p:spPr>
            <a:xfrm>
              <a:off x="3399184" y="2851288"/>
              <a:ext cx="25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FF0000"/>
                  </a:solidFill>
                </a:rPr>
                <a:t>অ্যামোনিয়া মিশ্রিত পানি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EC05AD-C00F-4636-A6AA-0BB4D03ACF43}"/>
                </a:ext>
              </a:extLst>
            </p:cNvPr>
            <p:cNvSpPr txBox="1"/>
            <p:nvPr/>
          </p:nvSpPr>
          <p:spPr>
            <a:xfrm>
              <a:off x="6705596" y="2733791"/>
              <a:ext cx="3405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অ্যামোনিয়াম হাইড্রোজেন কার্বনেট </a:t>
              </a:r>
              <a:endParaRPr lang="en-US" sz="24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9FD62A-DBC6-474F-B52A-5C71D30D70E6}"/>
              </a:ext>
            </a:extLst>
          </p:cNvPr>
          <p:cNvGrpSpPr/>
          <p:nvPr/>
        </p:nvGrpSpPr>
        <p:grpSpPr>
          <a:xfrm>
            <a:off x="1446428" y="3357481"/>
            <a:ext cx="9911465" cy="1322888"/>
            <a:chOff x="1481905" y="3540484"/>
            <a:chExt cx="9911465" cy="13228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2E3E71-140F-4446-88B3-06BC7F45663E}"/>
                </a:ext>
              </a:extLst>
            </p:cNvPr>
            <p:cNvGrpSpPr/>
            <p:nvPr/>
          </p:nvGrpSpPr>
          <p:grpSpPr>
            <a:xfrm>
              <a:off x="1481905" y="3540484"/>
              <a:ext cx="9592207" cy="999392"/>
              <a:chOff x="371080" y="2067340"/>
              <a:chExt cx="9592207" cy="999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5A2C871-62BC-469E-8A0C-727AB9A013A3}"/>
                      </a:ext>
                    </a:extLst>
                  </p:cNvPr>
                  <p:cNvSpPr txBox="1"/>
                  <p:nvPr/>
                </p:nvSpPr>
                <p:spPr>
                  <a:xfrm>
                    <a:off x="861390" y="2067340"/>
                    <a:ext cx="910189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HC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bn-BD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+  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NaCl</m:t>
                        </m:r>
                        <m:r>
                          <a:rPr lang="bn-BD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bn-BD" sz="3600" dirty="0"/>
                      <a:t>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HC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bn-BD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bn-BD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a14:m>
                    <a:r>
                      <a:rPr lang="en-US" sz="3600" dirty="0"/>
                      <a:t>Cl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5A2C871-62BC-469E-8A0C-727AB9A013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390" y="2067340"/>
                    <a:ext cx="9101897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208" r="-1942" b="-367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B56232-1219-408A-BD36-8E45FBCEC16D}"/>
                  </a:ext>
                </a:extLst>
              </p:cNvPr>
              <p:cNvSpPr txBox="1"/>
              <p:nvPr/>
            </p:nvSpPr>
            <p:spPr>
              <a:xfrm>
                <a:off x="3524683" y="2666622"/>
                <a:ext cx="1960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/>
                  <a:t>সোডিয়াম ক্লোরাইড</a:t>
                </a:r>
                <a:endParaRPr lang="en-US" sz="20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8EC28B-7F52-4AE7-9A7B-085437ADC54B}"/>
                  </a:ext>
                </a:extLst>
              </p:cNvPr>
              <p:cNvSpPr txBox="1"/>
              <p:nvPr/>
            </p:nvSpPr>
            <p:spPr>
              <a:xfrm>
                <a:off x="371080" y="2659886"/>
                <a:ext cx="3405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/>
                  <a:t>অ্যামোনিয়াম হাইড্রোজেন কার্বনেট </a:t>
                </a:r>
                <a:endParaRPr lang="en-US" sz="20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4EC2AC-DA88-4CFF-90E1-DA079569CEBF}"/>
                </a:ext>
              </a:extLst>
            </p:cNvPr>
            <p:cNvSpPr txBox="1"/>
            <p:nvPr/>
          </p:nvSpPr>
          <p:spPr>
            <a:xfrm>
              <a:off x="6769517" y="4155486"/>
              <a:ext cx="2613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>
                  <a:solidFill>
                    <a:srgbClr val="FF0000"/>
                  </a:solidFill>
                </a:rPr>
                <a:t>সোডিয়াম হাইড্রোজেন কার্বনেট</a:t>
              </a:r>
            </a:p>
            <a:p>
              <a:pPr algn="ctr"/>
              <a:r>
                <a:rPr lang="bn-BD" sz="2000" dirty="0">
                  <a:solidFill>
                    <a:srgbClr val="FF0000"/>
                  </a:solidFill>
                </a:rPr>
                <a:t>/ বেকিং সোডা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39772A-9DBA-4772-93D6-68CFFA1CEAE2}"/>
                </a:ext>
              </a:extLst>
            </p:cNvPr>
            <p:cNvSpPr txBox="1"/>
            <p:nvPr/>
          </p:nvSpPr>
          <p:spPr>
            <a:xfrm>
              <a:off x="9382537" y="4164360"/>
              <a:ext cx="2010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/>
                <a:t>অ্যামোনিয়াম ক্লোরাইড </a:t>
              </a:r>
              <a:endParaRPr lang="en-US" sz="20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62D365D-6298-43CE-80BF-198AFFF4E8AF}"/>
              </a:ext>
            </a:extLst>
          </p:cNvPr>
          <p:cNvSpPr txBox="1"/>
          <p:nvPr/>
        </p:nvSpPr>
        <p:spPr>
          <a:xfrm>
            <a:off x="1113189" y="5096055"/>
            <a:ext cx="10334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/>
              <a:t>পরে </a:t>
            </a:r>
            <a:r>
              <a:rPr lang="bn-BD" sz="2800" dirty="0">
                <a:solidFill>
                  <a:srgbClr val="FF0000"/>
                </a:solidFill>
              </a:rPr>
              <a:t>বেকিং সোডাকে </a:t>
            </a:r>
            <a:r>
              <a:rPr lang="bn-BD" sz="2800" dirty="0"/>
              <a:t>পাত্র থেকে পৃথক করে </a:t>
            </a:r>
            <a:r>
              <a:rPr lang="bn-BD" sz="2800" dirty="0">
                <a:solidFill>
                  <a:srgbClr val="FF0000"/>
                </a:solidFill>
              </a:rPr>
              <a:t>টারটারিক এসিড </a:t>
            </a:r>
            <a:r>
              <a:rPr lang="bn-BD" sz="2800" dirty="0"/>
              <a:t>মিশিয়ে বেকিং পাউডার প্রস্তুত করা হয়।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3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4E1AC-EDFC-4DB2-B426-B03D2ED0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CCED3-9E72-4D1B-86ED-4AEB6DD17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F9E615-6E32-488A-8A85-F16CF0433C86}"/>
                  </a:ext>
                </a:extLst>
              </p:cNvPr>
              <p:cNvSpPr txBox="1"/>
              <p:nvPr/>
            </p:nvSpPr>
            <p:spPr>
              <a:xfrm>
                <a:off x="1411231" y="4691540"/>
                <a:ext cx="41624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/>
                  <a:t>টারটারিক এসিড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BD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F9E615-6E32-488A-8A85-F16CF0433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31" y="4691540"/>
                <a:ext cx="4162410" cy="584775"/>
              </a:xfrm>
              <a:prstGeom prst="rect">
                <a:avLst/>
              </a:prstGeom>
              <a:blipFill>
                <a:blip r:embed="rId4"/>
                <a:stretch>
                  <a:fillRect l="-381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506BA9-ECCF-4DC5-BD67-D9A2191DDF94}"/>
              </a:ext>
            </a:extLst>
          </p:cNvPr>
          <p:cNvSpPr txBox="1"/>
          <p:nvPr/>
        </p:nvSpPr>
        <p:spPr>
          <a:xfrm>
            <a:off x="8699565" y="4520230"/>
            <a:ext cx="126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তেঁতুল 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D331C2-BF15-41A5-BBFD-2D4609E0FBCE}"/>
              </a:ext>
            </a:extLst>
          </p:cNvPr>
          <p:cNvGrpSpPr/>
          <p:nvPr/>
        </p:nvGrpSpPr>
        <p:grpSpPr>
          <a:xfrm>
            <a:off x="6575929" y="1219200"/>
            <a:ext cx="4651513" cy="3234492"/>
            <a:chOff x="1659517" y="335098"/>
            <a:chExt cx="7599305" cy="42743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EE56BE-926B-4EFF-BD2D-C76B44948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" t="3496" r="1748" b="3190"/>
            <a:stretch/>
          </p:blipFill>
          <p:spPr>
            <a:xfrm>
              <a:off x="1659517" y="335098"/>
              <a:ext cx="7599305" cy="42743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256C3E-C6EC-4575-9137-250075E7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49" y="335687"/>
              <a:ext cx="2057400" cy="8572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9AF287-DBFC-4F2D-8243-1331B6B61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1" y="1219200"/>
            <a:ext cx="5745930" cy="3234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1B28A-C053-4AC4-860A-394F4E507BA2}"/>
              </a:ext>
            </a:extLst>
          </p:cNvPr>
          <p:cNvSpPr txBox="1"/>
          <p:nvPr/>
        </p:nvSpPr>
        <p:spPr>
          <a:xfrm>
            <a:off x="3935896" y="396578"/>
            <a:ext cx="23588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চিত্রটি লক্ষ্য করঃ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0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4E1AC-EDFC-4DB2-B426-B03D2ED0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6CCED3-9E72-4D1B-86ED-4AEB6DD17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9E615-6E32-488A-8A85-F16CF0433C86}"/>
              </a:ext>
            </a:extLst>
          </p:cNvPr>
          <p:cNvSpPr txBox="1"/>
          <p:nvPr/>
        </p:nvSpPr>
        <p:spPr>
          <a:xfrm>
            <a:off x="5115339" y="5876647"/>
            <a:ext cx="182465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/>
              <a:t>কেক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AB1F-5C10-46D2-8B0F-0805D5DE2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49" y="1072000"/>
            <a:ext cx="8347690" cy="471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9854B6-5C21-4270-8C49-575EA8FC38A2}"/>
              </a:ext>
            </a:extLst>
          </p:cNvPr>
          <p:cNvSpPr txBox="1"/>
          <p:nvPr/>
        </p:nvSpPr>
        <p:spPr>
          <a:xfrm>
            <a:off x="3935896" y="396578"/>
            <a:ext cx="23588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চিত্রটি লক্ষ্য করঃ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97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795CF-9B26-4818-A5AC-9C26119E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2D2F2-8425-420E-A58B-6460C61FC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32DE8F-4D7A-4110-920D-6CE597BEC96B}"/>
                  </a:ext>
                </a:extLst>
              </p:cNvPr>
              <p:cNvSpPr txBox="1"/>
              <p:nvPr/>
            </p:nvSpPr>
            <p:spPr>
              <a:xfrm>
                <a:off x="1016472" y="1634234"/>
                <a:ext cx="95945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bn-BD" sz="3200" dirty="0">
                    <a:latin typeface="+mj-lt"/>
                  </a:rPr>
                  <a:t>কেক প্রস্তুতির সময় </a:t>
                </a:r>
                <a:r>
                  <a:rPr lang="bn-BD" sz="3200" dirty="0">
                    <a:solidFill>
                      <a:srgbClr val="FF0000"/>
                    </a:solidFill>
                    <a:latin typeface="+mj-lt"/>
                  </a:rPr>
                  <a:t>ময়দার মধ্যে বেকিং পাউডার </a:t>
                </a:r>
                <a:r>
                  <a:rPr lang="bn-BD" sz="3200" dirty="0">
                    <a:latin typeface="+mj-lt"/>
                  </a:rPr>
                  <a:t>মিশিয়ে তাপ প্রদান করলে বেকিং সোডা ও টারটারিক এসিড বিক্রিয়া করে সোডিয়াম টারটারেট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Na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200" dirty="0">
                    <a:latin typeface="+mj-lt"/>
                  </a:rPr>
                  <a:t>,</a:t>
                </a:r>
                <a:r>
                  <a:rPr lang="en-US" sz="3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latin typeface="+mj-lt"/>
                  </a:rPr>
                  <a:t>গ্যাস এবং</a:t>
                </a:r>
                <a:r>
                  <a:rPr lang="en-US" sz="3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bn-BD" sz="3200" dirty="0">
                    <a:latin typeface="+mj-lt"/>
                  </a:rPr>
                  <a:t> উৎপন্ন করে। এই</a:t>
                </a:r>
                <a:r>
                  <a:rPr lang="bn-BD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32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latin typeface="+mj-lt"/>
                  </a:rPr>
                  <a:t> গ্যাসের জন্য কেক ফুলে উঠে। </a:t>
                </a:r>
                <a:endParaRPr lang="en-US" sz="32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32DE8F-4D7A-4110-920D-6CE597BEC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72" y="1634234"/>
                <a:ext cx="9594573" cy="2062103"/>
              </a:xfrm>
              <a:prstGeom prst="rect">
                <a:avLst/>
              </a:prstGeom>
              <a:blipFill>
                <a:blip r:embed="rId4"/>
                <a:stretch>
                  <a:fillRect l="-1461" t="-3846" r="-2668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A8D0BD-6B20-4E88-BD26-ABACC171BA12}"/>
              </a:ext>
            </a:extLst>
          </p:cNvPr>
          <p:cNvSpPr txBox="1"/>
          <p:nvPr/>
        </p:nvSpPr>
        <p:spPr>
          <a:xfrm>
            <a:off x="2623930" y="683037"/>
            <a:ext cx="694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+mj-lt"/>
              </a:rPr>
              <a:t>বেকিং পাউডার কীভাবে কেক ফুলায় লেখ?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9480B-730A-4C57-829D-EC9DF1769CA8}"/>
              </a:ext>
            </a:extLst>
          </p:cNvPr>
          <p:cNvSpPr txBox="1"/>
          <p:nvPr/>
        </p:nvSpPr>
        <p:spPr>
          <a:xfrm>
            <a:off x="1148992" y="4192714"/>
            <a:ext cx="162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</a:rPr>
              <a:t>বিক্রিয়াঃ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ED0BB-C632-4863-AEB2-492588B13E78}"/>
              </a:ext>
            </a:extLst>
          </p:cNvPr>
          <p:cNvGrpSpPr/>
          <p:nvPr/>
        </p:nvGrpSpPr>
        <p:grpSpPr>
          <a:xfrm>
            <a:off x="1016472" y="4830096"/>
            <a:ext cx="10866782" cy="592519"/>
            <a:chOff x="1016472" y="4830096"/>
            <a:chExt cx="10866782" cy="5925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41D84-9D7D-49BB-8A46-0C0E2E32AB9A}"/>
                    </a:ext>
                  </a:extLst>
                </p:cNvPr>
                <p:cNvSpPr txBox="1"/>
                <p:nvPr/>
              </p:nvSpPr>
              <p:spPr>
                <a:xfrm>
                  <a:off x="1016472" y="4830096"/>
                  <a:ext cx="1086678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/>
                    <a:t>  </a:t>
                  </a:r>
                  <a14:m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NaH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+  </m:t>
                      </m:r>
                      <m:sSub>
                        <m:sSubPr>
                          <m:ctrlPr>
                            <a:rPr lang="bn-BD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bn-BD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bn-BD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bn-BD" sz="3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+  </m:t>
                      </m:r>
                      <m:r>
                        <a:rPr lang="en-US" sz="32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+  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41D84-9D7D-49BB-8A46-0C0E2E32A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472" y="4830096"/>
                  <a:ext cx="10866782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96C6DC-997A-4CF9-BFCA-FB954581B1CC}"/>
                </a:ext>
              </a:extLst>
            </p:cNvPr>
            <p:cNvGrpSpPr/>
            <p:nvPr/>
          </p:nvGrpSpPr>
          <p:grpSpPr>
            <a:xfrm>
              <a:off x="8872334" y="5300308"/>
              <a:ext cx="1000536" cy="122307"/>
              <a:chOff x="4264856" y="2356105"/>
              <a:chExt cx="2511284" cy="23191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7B2B21A-354B-4320-821E-5FB2EA6BE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4856" y="2588016"/>
                <a:ext cx="250466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281FA67-07E4-4D39-A8E4-532A2E3568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4856" y="2375982"/>
                <a:ext cx="0" cy="21203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DDCE52-395E-44CD-A599-4818B9CEFD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6140" y="2356105"/>
                <a:ext cx="0" cy="23191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4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CA56F-3888-46E2-A5BB-FC415A38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F1A3D-52B8-4400-B5D8-B59F1100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CC26B-A2F3-4A29-A314-A357795A0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727" r="622" b="1739"/>
          <a:stretch/>
        </p:blipFill>
        <p:spPr>
          <a:xfrm rot="10800000" flipV="1">
            <a:off x="1728446" y="371445"/>
            <a:ext cx="8735108" cy="4920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9C85C-B2B0-4A06-949F-6F15253F71AB}"/>
              </a:ext>
            </a:extLst>
          </p:cNvPr>
          <p:cNvSpPr txBox="1"/>
          <p:nvPr/>
        </p:nvSpPr>
        <p:spPr>
          <a:xfrm>
            <a:off x="5636876" y="5410026"/>
            <a:ext cx="182465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/>
              <a:t>পাউরুটি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12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795CF-9B26-4818-A5AC-9C26119E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2D2F2-8425-420E-A58B-6460C61FC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32DE8F-4D7A-4110-920D-6CE597BEC96B}"/>
                  </a:ext>
                </a:extLst>
              </p:cNvPr>
              <p:cNvSpPr txBox="1"/>
              <p:nvPr/>
            </p:nvSpPr>
            <p:spPr>
              <a:xfrm>
                <a:off x="1016472" y="2078004"/>
                <a:ext cx="95945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bn-BD" sz="3200" dirty="0">
                    <a:latin typeface="+mj-lt"/>
                  </a:rPr>
                  <a:t>বেকারিতে পাউরুটি ফোলানোর জন্য ইস্ট নামক ছত্রাক ব্যবহার করা হয়। ময়দা, </a:t>
                </a:r>
                <a:r>
                  <a:rPr lang="bn-BD" sz="3200" dirty="0">
                    <a:solidFill>
                      <a:srgbClr val="FF0000"/>
                    </a:solidFill>
                    <a:latin typeface="+mj-lt"/>
                  </a:rPr>
                  <a:t>চিনি </a:t>
                </a:r>
                <a:r>
                  <a:rPr lang="bn-BD" sz="3200" dirty="0">
                    <a:latin typeface="+mj-lt"/>
                  </a:rPr>
                  <a:t>ও ইস্টের মিশ্রনকে উষ্ণ জায়গায় রেখে দিলে ইস্ট </a:t>
                </a:r>
                <a:r>
                  <a:rPr lang="bn-BD" sz="3200" dirty="0">
                    <a:solidFill>
                      <a:srgbClr val="FF0000"/>
                    </a:solidFill>
                    <a:latin typeface="+mj-lt"/>
                  </a:rPr>
                  <a:t>সবাত শ্বসন </a:t>
                </a:r>
                <a:r>
                  <a:rPr lang="bn-BD" sz="3200" dirty="0">
                    <a:latin typeface="+mj-lt"/>
                  </a:rPr>
                  <a:t>প্রক্রিয়ায়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bn-BD" sz="3200" dirty="0">
                    <a:latin typeface="+mj-lt"/>
                  </a:rPr>
                  <a:t>গ্যাস উৎপন্ন করে ফলে পাউরুটি ফুলে উঠে। পরে ওভেনে তাপদিয়ে </a:t>
                </a:r>
                <a:r>
                  <a:rPr lang="bn-BD" sz="3200" dirty="0">
                    <a:solidFill>
                      <a:srgbClr val="FF0000"/>
                    </a:solidFill>
                    <a:latin typeface="+mj-lt"/>
                  </a:rPr>
                  <a:t>ইস্ট মেরে </a:t>
                </a:r>
                <a:r>
                  <a:rPr lang="bn-BD" sz="3200" dirty="0">
                    <a:latin typeface="+mj-lt"/>
                  </a:rPr>
                  <a:t>ফেলা হয় এবং </a:t>
                </a:r>
                <a:r>
                  <a:rPr lang="bn-BD" sz="3200" dirty="0">
                    <a:solidFill>
                      <a:srgbClr val="FF0000"/>
                    </a:solidFill>
                    <a:latin typeface="+mj-lt"/>
                  </a:rPr>
                  <a:t>পাউরুটি ফোলা বন্ধ </a:t>
                </a:r>
                <a:r>
                  <a:rPr lang="bn-BD" sz="3200" dirty="0">
                    <a:latin typeface="+mj-lt"/>
                  </a:rPr>
                  <a:t>হয়।</a:t>
                </a:r>
                <a:endParaRPr lang="en-US" sz="32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32DE8F-4D7A-4110-920D-6CE597BEC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72" y="2078004"/>
                <a:ext cx="9594573" cy="2062103"/>
              </a:xfrm>
              <a:prstGeom prst="rect">
                <a:avLst/>
              </a:prstGeom>
              <a:blipFill>
                <a:blip r:embed="rId4"/>
                <a:stretch>
                  <a:fillRect l="-1461" t="-3846" r="-2668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A8D0BD-6B20-4E88-BD26-ABACC171BA12}"/>
              </a:ext>
            </a:extLst>
          </p:cNvPr>
          <p:cNvSpPr txBox="1"/>
          <p:nvPr/>
        </p:nvSpPr>
        <p:spPr>
          <a:xfrm>
            <a:off x="2769703" y="1086678"/>
            <a:ext cx="694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+mj-lt"/>
              </a:rPr>
              <a:t>ইস্ট কীভাবে পাউরুটি ফুলায় লেখ?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9480B-730A-4C57-829D-EC9DF1769CA8}"/>
              </a:ext>
            </a:extLst>
          </p:cNvPr>
          <p:cNvSpPr txBox="1"/>
          <p:nvPr/>
        </p:nvSpPr>
        <p:spPr>
          <a:xfrm>
            <a:off x="1148992" y="4192714"/>
            <a:ext cx="162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</a:rPr>
              <a:t>বিক্রিয়াঃ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86B076-9DC0-4081-B10D-9BF42D10C04A}"/>
              </a:ext>
            </a:extLst>
          </p:cNvPr>
          <p:cNvGrpSpPr/>
          <p:nvPr/>
        </p:nvGrpSpPr>
        <p:grpSpPr>
          <a:xfrm>
            <a:off x="2137548" y="4389879"/>
            <a:ext cx="8905460" cy="1302065"/>
            <a:chOff x="2137548" y="4389879"/>
            <a:chExt cx="8905460" cy="13020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41D84-9D7D-49BB-8A46-0C0E2E32AB9A}"/>
                    </a:ext>
                  </a:extLst>
                </p:cNvPr>
                <p:cNvSpPr txBox="1"/>
                <p:nvPr/>
              </p:nvSpPr>
              <p:spPr>
                <a:xfrm>
                  <a:off x="2137548" y="4389879"/>
                  <a:ext cx="8905460" cy="880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bn-BD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ই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স্ট</m:t>
                          </m:r>
                        </m:e>
                      </m:groupCh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  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11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a14:m>
                  <a:r>
                    <a:rPr lang="en-US" sz="3200" dirty="0"/>
                    <a:t>  + </a:t>
                  </a:r>
                  <a:r>
                    <a:rPr lang="bn-BD" sz="3200" dirty="0"/>
                    <a:t>তাপ</a:t>
                  </a:r>
                  <a:endParaRPr lang="en-US" sz="32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41D84-9D7D-49BB-8A46-0C0E2E32A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548" y="4389879"/>
                  <a:ext cx="8905460" cy="880434"/>
                </a:xfrm>
                <a:prstGeom prst="rect">
                  <a:avLst/>
                </a:prstGeom>
                <a:blipFill>
                  <a:blip r:embed="rId5"/>
                  <a:stretch>
                    <a:fillRect b="-2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C7E5F8-CD7E-4FF4-AE85-E7299659B621}"/>
                </a:ext>
              </a:extLst>
            </p:cNvPr>
            <p:cNvSpPr txBox="1"/>
            <p:nvPr/>
          </p:nvSpPr>
          <p:spPr>
            <a:xfrm>
              <a:off x="2425146" y="5230279"/>
              <a:ext cx="1470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FF0000"/>
                  </a:solidFill>
                </a:rPr>
                <a:t>চিনি/সুক্রোজ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0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2E733-3D57-40FE-8C2A-29567E5C7B33}"/>
              </a:ext>
            </a:extLst>
          </p:cNvPr>
          <p:cNvSpPr txBox="1"/>
          <p:nvPr/>
        </p:nvSpPr>
        <p:spPr>
          <a:xfrm>
            <a:off x="4320210" y="410205"/>
            <a:ext cx="3339548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সাধারন</a:t>
            </a:r>
            <a:r>
              <a:rPr lang="en-US" sz="6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</a:t>
            </a:r>
            <a:r>
              <a:rPr lang="bn-BD" sz="6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</a:t>
            </a:r>
            <a:r>
              <a:rPr lang="en-US" sz="6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্</a:t>
            </a:r>
            <a:r>
              <a:rPr lang="bn-BD" sz="6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ন</a:t>
            </a:r>
            <a:r>
              <a:rPr lang="en-US" sz="6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ঃ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857103-87A0-4A08-95DF-BDD38C2C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41407"/>
            <a:ext cx="951519" cy="634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FC2E2-9EFD-4293-B5AC-E1C4AE03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99038-48D5-4E9D-9140-725E6F6FDF2D}"/>
              </a:ext>
            </a:extLst>
          </p:cNvPr>
          <p:cNvSpPr txBox="1"/>
          <p:nvPr/>
        </p:nvSpPr>
        <p:spPr>
          <a:xfrm>
            <a:off x="377754" y="3466350"/>
            <a:ext cx="4939834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১। </a:t>
            </a:r>
            <a:r>
              <a:rPr lang="en-US" sz="3600" dirty="0" err="1"/>
              <a:t>হা</a:t>
            </a:r>
            <a:r>
              <a:rPr lang="bn-BD" sz="3600" dirty="0"/>
              <a:t>রভেস্টিং কী</a:t>
            </a:r>
            <a:r>
              <a:rPr lang="en-US" sz="3600" dirty="0"/>
              <a:t>?</a:t>
            </a:r>
            <a:endParaRPr lang="bn-BD" sz="3600" dirty="0"/>
          </a:p>
          <a:p>
            <a:r>
              <a:rPr lang="bn-BD" sz="3600" dirty="0"/>
              <a:t>২। ব্রাইন কী?</a:t>
            </a:r>
          </a:p>
          <a:p>
            <a:r>
              <a:rPr lang="bn-BD" sz="3600" dirty="0"/>
              <a:t>৩। টারটারিক এসিডের উৎস কী?   </a:t>
            </a:r>
            <a:endParaRPr lang="en-US" sz="36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9B6681-463F-43A5-9E3E-2620C9891A2E}"/>
              </a:ext>
            </a:extLst>
          </p:cNvPr>
          <p:cNvSpPr/>
          <p:nvPr/>
        </p:nvSpPr>
        <p:spPr>
          <a:xfrm>
            <a:off x="542811" y="1862798"/>
            <a:ext cx="2896987" cy="1396135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একক কাজঃ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BC16C4C-730C-4D45-9939-911D349A7318}"/>
              </a:ext>
            </a:extLst>
          </p:cNvPr>
          <p:cNvSpPr/>
          <p:nvPr/>
        </p:nvSpPr>
        <p:spPr>
          <a:xfrm>
            <a:off x="7464488" y="1790432"/>
            <a:ext cx="3410649" cy="1022010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দলীয় কাজঃ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E654D-1F3A-4321-8E1B-9CA7628FEF38}"/>
              </a:ext>
            </a:extLst>
          </p:cNvPr>
          <p:cNvSpPr txBox="1"/>
          <p:nvPr/>
        </p:nvSpPr>
        <p:spPr>
          <a:xfrm>
            <a:off x="6893170" y="3007136"/>
            <a:ext cx="4921076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দল-১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NaCl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 ব্যবহার লিখ।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2AD72-1821-4059-8EEC-2B5AFD7CD341}"/>
              </a:ext>
            </a:extLst>
          </p:cNvPr>
          <p:cNvSpPr txBox="1"/>
          <p:nvPr/>
        </p:nvSpPr>
        <p:spPr>
          <a:xfrm>
            <a:off x="6893170" y="4763119"/>
            <a:ext cx="4921076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bn-BD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বর্ষাকালে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NaCl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গলে যায় কেন? লিখ।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AAA8E-4B20-4935-8F2B-9A2FEA2B3C36}"/>
              </a:ext>
            </a:extLst>
          </p:cNvPr>
          <p:cNvSpPr/>
          <p:nvPr/>
        </p:nvSpPr>
        <p:spPr>
          <a:xfrm>
            <a:off x="5821661" y="1356076"/>
            <a:ext cx="277380" cy="5432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8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77D4DD3-259A-4C17-807D-5365A1AF6648}"/>
              </a:ext>
            </a:extLst>
          </p:cNvPr>
          <p:cNvGrpSpPr/>
          <p:nvPr/>
        </p:nvGrpSpPr>
        <p:grpSpPr>
          <a:xfrm>
            <a:off x="4332847" y="104544"/>
            <a:ext cx="3249637" cy="2250831"/>
            <a:chOff x="911137" y="731518"/>
            <a:chExt cx="3249637" cy="2250831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581FCD3-E4F8-48DA-BB72-A69E871CDA6F}"/>
                </a:ext>
              </a:extLst>
            </p:cNvPr>
            <p:cNvSpPr/>
            <p:nvPr/>
          </p:nvSpPr>
          <p:spPr>
            <a:xfrm>
              <a:off x="911137" y="731518"/>
              <a:ext cx="3249637" cy="225083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0EE00E-48CC-4959-94B6-526CF58F372D}"/>
                </a:ext>
              </a:extLst>
            </p:cNvPr>
            <p:cNvSpPr txBox="1"/>
            <p:nvPr/>
          </p:nvSpPr>
          <p:spPr>
            <a:xfrm>
              <a:off x="1181685" y="1441436"/>
              <a:ext cx="2433710" cy="830997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IN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বাড়ির কাজ</a:t>
              </a:r>
              <a:endPara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1434B6-414C-470A-916B-7588ECF1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60" y="2451652"/>
            <a:ext cx="2686359" cy="2050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E7138-295B-4B99-86DF-482BD660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" y="92996"/>
            <a:ext cx="952560" cy="635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B0495-50D0-40A2-9B38-BD012E0B9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9DFA4-34BF-475F-96B4-F1DDF7DA3BE9}"/>
              </a:ext>
            </a:extLst>
          </p:cNvPr>
          <p:cNvSpPr txBox="1"/>
          <p:nvPr/>
        </p:nvSpPr>
        <p:spPr>
          <a:xfrm>
            <a:off x="2808845" y="4688306"/>
            <a:ext cx="787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+mj-lt"/>
              </a:rPr>
              <a:t>ইস্ট কীভাবে পাউরুটি ফুলায় বিক্রিয়াসহ লিখবে?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9D6AD-7E6F-4AF9-A24D-A3EF711428E6}"/>
              </a:ext>
            </a:extLst>
          </p:cNvPr>
          <p:cNvSpPr txBox="1"/>
          <p:nvPr/>
        </p:nvSpPr>
        <p:spPr>
          <a:xfrm>
            <a:off x="2808845" y="5514477"/>
            <a:ext cx="736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7030A0"/>
                </a:solidFill>
              </a:rPr>
              <a:t>বেকিং সোডার প্রস্তুতি বর্ণনাসহ লিখবে?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8CDBA-87C3-4CF4-86C5-22A027591F76}"/>
              </a:ext>
            </a:extLst>
          </p:cNvPr>
          <p:cNvSpPr txBox="1"/>
          <p:nvPr/>
        </p:nvSpPr>
        <p:spPr>
          <a:xfrm>
            <a:off x="2532184" y="3038622"/>
            <a:ext cx="676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/>
              <a:t>ক্লাস দেখার জন্য ধন্যবাদ।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F3826-4BE3-4E38-B4CE-30A7245F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D91F5-18E3-4D6F-A02E-4CF75037F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6C01D-07A9-43FC-8D74-32C058F8F4D6}"/>
              </a:ext>
            </a:extLst>
          </p:cNvPr>
          <p:cNvSpPr txBox="1"/>
          <p:nvPr/>
        </p:nvSpPr>
        <p:spPr>
          <a:xfrm>
            <a:off x="4252826" y="2321004"/>
            <a:ext cx="3385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/>
              <a:t>সমাপ্ত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897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FC938-E67A-4DBC-B145-5125616CD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932" r="16878"/>
          <a:stretch/>
        </p:blipFill>
        <p:spPr>
          <a:xfrm>
            <a:off x="8295860" y="406465"/>
            <a:ext cx="2540157" cy="23517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0C04F-64A4-4AF1-A959-4B2498C582BE}"/>
              </a:ext>
            </a:extLst>
          </p:cNvPr>
          <p:cNvSpPr txBox="1"/>
          <p:nvPr/>
        </p:nvSpPr>
        <p:spPr>
          <a:xfrm>
            <a:off x="4230198" y="384721"/>
            <a:ext cx="2389263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88988-739B-4FED-8950-5266826A8F72}"/>
              </a:ext>
            </a:extLst>
          </p:cNvPr>
          <p:cNvSpPr/>
          <p:nvPr/>
        </p:nvSpPr>
        <p:spPr>
          <a:xfrm>
            <a:off x="7566991" y="3009490"/>
            <a:ext cx="4282001" cy="1508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দীনবন্ধু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B.Sc., M.Sc. in Chemistry(First class), MACCT in Chemical Engineering, M.Phil.(IU)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AE8E8-7E23-4C1D-B03F-B39BBC7AC171}"/>
              </a:ext>
            </a:extLst>
          </p:cNvPr>
          <p:cNvSpPr txBox="1"/>
          <p:nvPr/>
        </p:nvSpPr>
        <p:spPr>
          <a:xfrm>
            <a:off x="7322692" y="4503873"/>
            <a:ext cx="4869308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চরমাধাবদিয়া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ইউনাইটেড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ফরিদপুর।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01715208583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biswasdinos@gmail.com</a:t>
            </a:r>
            <a:endParaRPr lang="bn-I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C17E4-9E3A-42AE-BD6A-A82548744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4D2A5-5169-4CBB-B1FD-EEA518FBE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FDAFA-D39F-43D6-93DC-4CD667FD515B}"/>
              </a:ext>
            </a:extLst>
          </p:cNvPr>
          <p:cNvSpPr txBox="1"/>
          <p:nvPr/>
        </p:nvSpPr>
        <p:spPr>
          <a:xfrm>
            <a:off x="1203934" y="1670662"/>
            <a:ext cx="4731026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6600" dirty="0"/>
              <a:t>মাধমিক রসায়ন </a:t>
            </a:r>
            <a:endParaRPr lang="en-US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A35AC-3BA2-4B9C-A937-68966CFB1921}"/>
              </a:ext>
            </a:extLst>
          </p:cNvPr>
          <p:cNvSpPr txBox="1"/>
          <p:nvPr/>
        </p:nvSpPr>
        <p:spPr>
          <a:xfrm>
            <a:off x="-61649" y="3009490"/>
            <a:ext cx="7262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অধ্যায়ঃ দ্বাদশ</a:t>
            </a:r>
          </a:p>
          <a:p>
            <a:pPr algn="ctr"/>
            <a:r>
              <a:rPr lang="bn-BD" sz="4000" dirty="0"/>
              <a:t>আমাদের জীবনে রসায়ন</a:t>
            </a:r>
          </a:p>
          <a:p>
            <a:pPr algn="ctr"/>
            <a:r>
              <a:rPr lang="bn-BD" sz="4000" dirty="0"/>
              <a:t>(</a:t>
            </a:r>
            <a:r>
              <a:rPr lang="en-US" sz="4000" dirty="0"/>
              <a:t>Chemistry in Our Lives)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798BF-407A-483A-B4F3-406116FE8040}"/>
              </a:ext>
            </a:extLst>
          </p:cNvPr>
          <p:cNvSpPr txBox="1"/>
          <p:nvPr/>
        </p:nvSpPr>
        <p:spPr>
          <a:xfrm>
            <a:off x="2436385" y="5212229"/>
            <a:ext cx="271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লেকচার-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75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C12A3-A955-4FE7-935C-9015BCBBC0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357105" y="701894"/>
            <a:ext cx="9310895" cy="604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54342-A172-418E-AB26-59488F084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4" y="787711"/>
            <a:ext cx="10095811" cy="58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F5563-A076-40E8-9CD5-E6B7F7DC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D0ABA-C568-4355-AEB5-99B41DC02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054EE-DAE5-478A-8646-E12BE083E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08" y="475794"/>
            <a:ext cx="9400320" cy="5969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93BCC-6BD9-4FCA-A883-451739D76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05" y="475794"/>
            <a:ext cx="97536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71240-6CA0-4923-8B7C-AD360C481E0F}"/>
              </a:ext>
            </a:extLst>
          </p:cNvPr>
          <p:cNvSpPr txBox="1"/>
          <p:nvPr/>
        </p:nvSpPr>
        <p:spPr>
          <a:xfrm>
            <a:off x="4548807" y="950845"/>
            <a:ext cx="1838741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শি</a:t>
            </a:r>
            <a:r>
              <a:rPr lang="bn-BD" sz="4000" dirty="0"/>
              <a:t>খ</a:t>
            </a:r>
            <a:r>
              <a:rPr lang="en-US" sz="4000" dirty="0"/>
              <a:t>ন</a:t>
            </a:r>
            <a:r>
              <a:rPr lang="bn-BD" sz="4000" dirty="0"/>
              <a:t>ফ</a:t>
            </a:r>
            <a:r>
              <a:rPr lang="en-US" sz="4000" dirty="0"/>
              <a:t>ল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32F63-6B63-4B6A-89A0-A9E3FD600DBA}"/>
              </a:ext>
            </a:extLst>
          </p:cNvPr>
          <p:cNvSpPr txBox="1"/>
          <p:nvPr/>
        </p:nvSpPr>
        <p:spPr>
          <a:xfrm>
            <a:off x="2729948" y="2125506"/>
            <a:ext cx="687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১। </a:t>
            </a:r>
            <a:r>
              <a:rPr lang="bn-BD" sz="2800" dirty="0">
                <a:solidFill>
                  <a:srgbClr val="FF0000"/>
                </a:solidFill>
              </a:rPr>
              <a:t>লবন হারভেস্টিং কী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bn-BD" sz="2800" dirty="0">
                <a:solidFill>
                  <a:srgbClr val="FF0000"/>
                </a:solidFill>
              </a:rPr>
              <a:t> ব</a:t>
            </a:r>
            <a:r>
              <a:rPr lang="en-US" sz="2800" dirty="0">
                <a:solidFill>
                  <a:srgbClr val="FF0000"/>
                </a:solidFill>
              </a:rPr>
              <a:t>ল</a:t>
            </a:r>
            <a:r>
              <a:rPr lang="bn-BD" sz="2800" dirty="0">
                <a:solidFill>
                  <a:srgbClr val="FF0000"/>
                </a:solidFill>
              </a:rPr>
              <a:t>ত</a:t>
            </a:r>
            <a:r>
              <a:rPr lang="en-US" sz="2800" dirty="0">
                <a:solidFill>
                  <a:srgbClr val="FF0000"/>
                </a:solidFill>
              </a:rPr>
              <a:t>ে </a:t>
            </a:r>
            <a:r>
              <a:rPr lang="bn-BD" sz="2800" dirty="0">
                <a:solidFill>
                  <a:srgbClr val="FF0000"/>
                </a:solidFill>
              </a:rPr>
              <a:t>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ল</a:t>
            </a:r>
            <a:r>
              <a:rPr lang="en-US" sz="2800" dirty="0" err="1">
                <a:solidFill>
                  <a:srgbClr val="FF0000"/>
                </a:solidFill>
              </a:rPr>
              <a:t>িখতে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পারবে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CD6B-5DD5-48FF-97C0-732001E2C0C5}"/>
              </a:ext>
            </a:extLst>
          </p:cNvPr>
          <p:cNvSpPr txBox="1"/>
          <p:nvPr/>
        </p:nvSpPr>
        <p:spPr>
          <a:xfrm>
            <a:off x="2729949" y="2905780"/>
            <a:ext cx="78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২। </a:t>
            </a:r>
            <a:r>
              <a:rPr lang="bn-BD" sz="2800" dirty="0"/>
              <a:t>খাদ্য লবনের ব্যবহার</a:t>
            </a:r>
            <a:r>
              <a:rPr lang="en-US" sz="2800" dirty="0"/>
              <a:t> </a:t>
            </a:r>
            <a:r>
              <a:rPr lang="bn-BD" sz="2800" dirty="0"/>
              <a:t>ব</a:t>
            </a:r>
            <a:r>
              <a:rPr lang="en-US" sz="2800" dirty="0"/>
              <a:t>ল</a:t>
            </a:r>
            <a:r>
              <a:rPr lang="bn-BD" sz="2800" dirty="0"/>
              <a:t>ত</a:t>
            </a:r>
            <a:r>
              <a:rPr lang="en-US" sz="2800" dirty="0"/>
              <a:t>ে </a:t>
            </a:r>
            <a:r>
              <a:rPr lang="bn-BD" sz="2800" dirty="0"/>
              <a:t>ও</a:t>
            </a:r>
            <a:r>
              <a:rPr lang="en-US" sz="2800" dirty="0"/>
              <a:t> </a:t>
            </a:r>
            <a:r>
              <a:rPr lang="bn-BD" sz="2800" dirty="0"/>
              <a:t>ল</a:t>
            </a:r>
            <a:r>
              <a:rPr lang="en-US" sz="2800" dirty="0" err="1"/>
              <a:t>িখতে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7D825-807F-4073-84B0-F98BA0F43D92}"/>
              </a:ext>
            </a:extLst>
          </p:cNvPr>
          <p:cNvSpPr txBox="1"/>
          <p:nvPr/>
        </p:nvSpPr>
        <p:spPr>
          <a:xfrm>
            <a:off x="2729948" y="3591338"/>
            <a:ext cx="785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৩। </a:t>
            </a:r>
            <a:r>
              <a:rPr lang="bn-BD" sz="2800" dirty="0">
                <a:solidFill>
                  <a:srgbClr val="0070C0"/>
                </a:solidFill>
              </a:rPr>
              <a:t>বেকিং সোডা কী? এর প্রস্তুতির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bn-BD" sz="2800" dirty="0">
                <a:solidFill>
                  <a:srgbClr val="0070C0"/>
                </a:solidFill>
              </a:rPr>
              <a:t>ব</a:t>
            </a:r>
            <a:r>
              <a:rPr lang="en-US" sz="2800" dirty="0">
                <a:solidFill>
                  <a:srgbClr val="0070C0"/>
                </a:solidFill>
              </a:rPr>
              <a:t>ল</a:t>
            </a:r>
            <a:r>
              <a:rPr lang="bn-BD" sz="2800" dirty="0">
                <a:solidFill>
                  <a:srgbClr val="0070C0"/>
                </a:solidFill>
              </a:rPr>
              <a:t>ত</a:t>
            </a:r>
            <a:r>
              <a:rPr lang="en-US" sz="2800" dirty="0">
                <a:solidFill>
                  <a:srgbClr val="0070C0"/>
                </a:solidFill>
              </a:rPr>
              <a:t>ে </a:t>
            </a:r>
            <a:r>
              <a:rPr lang="bn-BD" sz="2800" dirty="0">
                <a:solidFill>
                  <a:srgbClr val="0070C0"/>
                </a:solidFill>
              </a:rPr>
              <a:t>ও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bn-BD" sz="2800" dirty="0">
                <a:solidFill>
                  <a:srgbClr val="0070C0"/>
                </a:solidFill>
              </a:rPr>
              <a:t>ল</a:t>
            </a:r>
            <a:r>
              <a:rPr lang="en-US" sz="2800" dirty="0" err="1">
                <a:solidFill>
                  <a:srgbClr val="0070C0"/>
                </a:solidFill>
              </a:rPr>
              <a:t>িখতে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পারবে</a:t>
            </a:r>
            <a:r>
              <a:rPr lang="en-US" sz="2800" dirty="0">
                <a:solidFill>
                  <a:srgbClr val="0070C0"/>
                </a:solidFill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2FE47-3575-4820-A41C-8D8E94B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8891D-5758-45B9-BBE1-EA02A072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C21C7-5148-494F-9160-B086561F649E}"/>
              </a:ext>
            </a:extLst>
          </p:cNvPr>
          <p:cNvSpPr txBox="1"/>
          <p:nvPr/>
        </p:nvSpPr>
        <p:spPr>
          <a:xfrm>
            <a:off x="2729948" y="4276896"/>
            <a:ext cx="785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৪</a:t>
            </a:r>
            <a:r>
              <a:rPr lang="en-US" sz="2800" dirty="0"/>
              <a:t>। </a:t>
            </a:r>
            <a:r>
              <a:rPr lang="bn-BD" sz="2800" dirty="0"/>
              <a:t>বেকিং পাউডার কী? এটি কীভাবে কেক ফুলায়</a:t>
            </a:r>
            <a:r>
              <a:rPr lang="en-US" sz="2800" dirty="0"/>
              <a:t> </a:t>
            </a:r>
            <a:r>
              <a:rPr lang="bn-BD" sz="2800" dirty="0"/>
              <a:t>ল</a:t>
            </a:r>
            <a:r>
              <a:rPr lang="en-US" sz="2800" dirty="0" err="1"/>
              <a:t>িখতে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59DC4-E634-4F20-A006-E5AB9DAABBD7}"/>
              </a:ext>
            </a:extLst>
          </p:cNvPr>
          <p:cNvSpPr txBox="1"/>
          <p:nvPr/>
        </p:nvSpPr>
        <p:spPr>
          <a:xfrm>
            <a:off x="2729948" y="4885770"/>
            <a:ext cx="785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</a:rPr>
              <a:t>৫</a:t>
            </a:r>
            <a:r>
              <a:rPr lang="en-US" sz="2800" dirty="0">
                <a:solidFill>
                  <a:srgbClr val="7030A0"/>
                </a:solidFill>
              </a:rPr>
              <a:t>। </a:t>
            </a:r>
            <a:r>
              <a:rPr lang="bn-BD" sz="2800" dirty="0">
                <a:solidFill>
                  <a:srgbClr val="7030A0"/>
                </a:solidFill>
              </a:rPr>
              <a:t>ইস্ট কীভাবে পাউরুটি ফুলায়?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bn-BD" sz="2800" dirty="0">
                <a:solidFill>
                  <a:srgbClr val="7030A0"/>
                </a:solidFill>
              </a:rPr>
              <a:t>ব</a:t>
            </a:r>
            <a:r>
              <a:rPr lang="en-US" sz="2800" dirty="0">
                <a:solidFill>
                  <a:srgbClr val="7030A0"/>
                </a:solidFill>
              </a:rPr>
              <a:t>ল</a:t>
            </a:r>
            <a:r>
              <a:rPr lang="bn-BD" sz="2800" dirty="0">
                <a:solidFill>
                  <a:srgbClr val="7030A0"/>
                </a:solidFill>
              </a:rPr>
              <a:t>ত</a:t>
            </a:r>
            <a:r>
              <a:rPr lang="en-US" sz="2800" dirty="0">
                <a:solidFill>
                  <a:srgbClr val="7030A0"/>
                </a:solidFill>
              </a:rPr>
              <a:t>ে </a:t>
            </a:r>
            <a:r>
              <a:rPr lang="bn-BD" sz="2800" dirty="0">
                <a:solidFill>
                  <a:srgbClr val="7030A0"/>
                </a:solidFill>
              </a:rPr>
              <a:t>ও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bn-BD" sz="2800" dirty="0">
                <a:solidFill>
                  <a:srgbClr val="7030A0"/>
                </a:solidFill>
              </a:rPr>
              <a:t>ল</a:t>
            </a:r>
            <a:r>
              <a:rPr lang="en-US" sz="2800" dirty="0" err="1">
                <a:solidFill>
                  <a:srgbClr val="7030A0"/>
                </a:solidFill>
              </a:rPr>
              <a:t>িখতে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পারবে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78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E9D90-54EC-4E9A-BB18-08EFD552E0AA}"/>
              </a:ext>
            </a:extLst>
          </p:cNvPr>
          <p:cNvSpPr txBox="1"/>
          <p:nvPr/>
        </p:nvSpPr>
        <p:spPr>
          <a:xfrm>
            <a:off x="3923239" y="381128"/>
            <a:ext cx="325341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/>
              <a:t>লবন হারভেস্টিংঃ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0687C-FF19-471D-BD2D-72E33AC92B6C}"/>
              </a:ext>
            </a:extLst>
          </p:cNvPr>
          <p:cNvSpPr txBox="1"/>
          <p:nvPr/>
        </p:nvSpPr>
        <p:spPr>
          <a:xfrm>
            <a:off x="357808" y="1235174"/>
            <a:ext cx="1109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bn-BD" sz="3600" dirty="0"/>
              <a:t>প্রক্রিয়ায় সমুদ্রের পানিকে বাঁধ দিয়ে আটকিয়ে সূর্যের আলোতে শুকিয়ে লবন সংগ্রহ করা হয় তাকে লবন হারভেস্টিং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9964B-6BB6-4AA6-9043-A798753B5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62F50-0849-4E7B-98DE-B0DC7C695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B4264-ADF9-4180-8619-8A3C6855B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61" y="2765047"/>
            <a:ext cx="5777732" cy="367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8E8E9-2988-4EC8-BDD0-BA4EB1BF8DD3}"/>
              </a:ext>
            </a:extLst>
          </p:cNvPr>
          <p:cNvGrpSpPr/>
          <p:nvPr/>
        </p:nvGrpSpPr>
        <p:grpSpPr>
          <a:xfrm>
            <a:off x="357807" y="2489338"/>
            <a:ext cx="5443385" cy="3987534"/>
            <a:chOff x="357808" y="2489338"/>
            <a:chExt cx="5192136" cy="3828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52ACE-7DD5-4CBB-902F-20B69D95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08" y="2822714"/>
              <a:ext cx="5192136" cy="34951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9B0247-1503-48D3-8544-C79F1A7B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701" y="2489338"/>
              <a:ext cx="1221038" cy="666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619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09E58-A2FC-4B41-B6A2-45EA3C65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2E3D6-20C7-4A55-AA85-F5650B35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915EE-682A-42F8-A88B-797475D82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3" t="37101" r="22174" b="42415"/>
          <a:stretch/>
        </p:blipFill>
        <p:spPr>
          <a:xfrm>
            <a:off x="7527234" y="1343819"/>
            <a:ext cx="2398643" cy="89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920F9-3BDE-4779-8158-5C6F59316674}"/>
              </a:ext>
            </a:extLst>
          </p:cNvPr>
          <p:cNvSpPr txBox="1"/>
          <p:nvPr/>
        </p:nvSpPr>
        <p:spPr>
          <a:xfrm>
            <a:off x="1179442" y="1497496"/>
            <a:ext cx="613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হারভেস্টিং প্রক্রিয়ায় সংগ্রহকৃত লবনের সংকেত-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DD206D-4EC7-4F88-90FE-7D63FD9DCC3D}"/>
                  </a:ext>
                </a:extLst>
              </p:cNvPr>
              <p:cNvSpPr txBox="1"/>
              <p:nvPr/>
            </p:nvSpPr>
            <p:spPr>
              <a:xfrm>
                <a:off x="689113" y="2464904"/>
                <a:ext cx="112245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rgbClr val="FF0000"/>
                    </a:solidFill>
                  </a:rPr>
                  <a:t>NaCl</a:t>
                </a:r>
                <a:r>
                  <a:rPr lang="bn-BD" sz="3200" dirty="0">
                    <a:solidFill>
                      <a:srgbClr val="FF0000"/>
                    </a:solidFill>
                  </a:rPr>
                  <a:t> কে টেবিল সল্ট বলা হয়। 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NaCl</a:t>
                </a:r>
                <a:r>
                  <a:rPr lang="bn-BD" sz="3200" dirty="0"/>
                  <a:t> এর সম্পৃক্ত গাড় জলীয় দ্রবনকে ব্রাইন বলে।</a:t>
                </a:r>
                <a:endParaRPr lang="en-US" sz="3200" dirty="0"/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rgbClr val="7030A0"/>
                    </a:solidFill>
                  </a:rPr>
                  <a:t>NaCl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এর সাথে সামান্য পরিমানে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MgCl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Ca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b>
                        <m: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মিশ্রিত থাকলে, সে লবন বর্ষাকালে গলে যায়। তাই সংগ্রহকৃত লবনকে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HCl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দ্বারা বিশোধন করে বিশুদ্ধ করা হয়। 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DD206D-4EC7-4F88-90FE-7D63FD9DC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464904"/>
                <a:ext cx="11224591" cy="2062103"/>
              </a:xfrm>
              <a:prstGeom prst="rect">
                <a:avLst/>
              </a:prstGeom>
              <a:blipFill>
                <a:blip r:embed="rId5"/>
                <a:stretch>
                  <a:fillRect l="-1195" t="-3835" r="-2336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18CBC-3613-4B50-8AAB-A2DC54433C24}"/>
              </a:ext>
            </a:extLst>
          </p:cNvPr>
          <p:cNvSpPr txBox="1"/>
          <p:nvPr/>
        </p:nvSpPr>
        <p:spPr>
          <a:xfrm>
            <a:off x="3723862" y="143261"/>
            <a:ext cx="34190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NaCl </a:t>
            </a:r>
            <a:r>
              <a:rPr lang="bn-BD" sz="4000" dirty="0"/>
              <a:t>এর ব্যবহার:</a:t>
            </a:r>
            <a:endParaRPr lang="en-US" sz="3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3A6240D-B540-4DDE-A14C-3D025A9F8D65}"/>
              </a:ext>
            </a:extLst>
          </p:cNvPr>
          <p:cNvSpPr/>
          <p:nvPr/>
        </p:nvSpPr>
        <p:spPr>
          <a:xfrm>
            <a:off x="539672" y="2143813"/>
            <a:ext cx="3050038" cy="291141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9311006-D143-46ED-AB02-8654B5386CB4}"/>
              </a:ext>
            </a:extLst>
          </p:cNvPr>
          <p:cNvSpPr/>
          <p:nvPr/>
        </p:nvSpPr>
        <p:spPr>
          <a:xfrm>
            <a:off x="5180322" y="1260999"/>
            <a:ext cx="5708518" cy="623990"/>
          </a:xfrm>
          <a:custGeom>
            <a:avLst/>
            <a:gdLst>
              <a:gd name="connsiteX0" fmla="*/ 0 w 2433232"/>
              <a:gd name="connsiteY0" fmla="*/ 0 h 1562664"/>
              <a:gd name="connsiteX1" fmla="*/ 2433232 w 2433232"/>
              <a:gd name="connsiteY1" fmla="*/ 0 h 1562664"/>
              <a:gd name="connsiteX2" fmla="*/ 2433232 w 2433232"/>
              <a:gd name="connsiteY2" fmla="*/ 1562664 h 1562664"/>
              <a:gd name="connsiteX3" fmla="*/ 0 w 2433232"/>
              <a:gd name="connsiteY3" fmla="*/ 1562664 h 1562664"/>
              <a:gd name="connsiteX4" fmla="*/ 0 w 2433232"/>
              <a:gd name="connsiteY4" fmla="*/ 0 h 156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232" h="1562664">
                <a:moveTo>
                  <a:pt x="0" y="0"/>
                </a:moveTo>
                <a:lnTo>
                  <a:pt x="2433232" y="0"/>
                </a:lnTo>
                <a:lnTo>
                  <a:pt x="2433232" y="1562664"/>
                </a:lnTo>
                <a:lnTo>
                  <a:pt x="0" y="15626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bn-BD" sz="3200" dirty="0">
                <a:solidFill>
                  <a:srgbClr val="0070C0"/>
                </a:solidFill>
              </a:rPr>
              <a:t>লবন খাবারকে সুস্বাদু করে। </a:t>
            </a:r>
            <a:endParaRPr lang="en-US" sz="3200" kern="1200" dirty="0">
              <a:solidFill>
                <a:srgbClr val="0070C0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8CF6678-8C6B-4EE7-8991-B9F9EACA0E6F}"/>
              </a:ext>
            </a:extLst>
          </p:cNvPr>
          <p:cNvSpPr/>
          <p:nvPr/>
        </p:nvSpPr>
        <p:spPr>
          <a:xfrm>
            <a:off x="6157973" y="2926829"/>
            <a:ext cx="4907154" cy="654722"/>
          </a:xfrm>
          <a:custGeom>
            <a:avLst/>
            <a:gdLst>
              <a:gd name="connsiteX0" fmla="*/ 0 w 2343996"/>
              <a:gd name="connsiteY0" fmla="*/ 0 h 1562664"/>
              <a:gd name="connsiteX1" fmla="*/ 2343996 w 2343996"/>
              <a:gd name="connsiteY1" fmla="*/ 0 h 1562664"/>
              <a:gd name="connsiteX2" fmla="*/ 2343996 w 2343996"/>
              <a:gd name="connsiteY2" fmla="*/ 1562664 h 1562664"/>
              <a:gd name="connsiteX3" fmla="*/ 0 w 2343996"/>
              <a:gd name="connsiteY3" fmla="*/ 1562664 h 1562664"/>
              <a:gd name="connsiteX4" fmla="*/ 0 w 2343996"/>
              <a:gd name="connsiteY4" fmla="*/ 0 h 156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996" h="1562664">
                <a:moveTo>
                  <a:pt x="0" y="0"/>
                </a:moveTo>
                <a:lnTo>
                  <a:pt x="2343996" y="0"/>
                </a:lnTo>
                <a:lnTo>
                  <a:pt x="2343996" y="1562664"/>
                </a:lnTo>
                <a:lnTo>
                  <a:pt x="0" y="15626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bn-BD" sz="2800" dirty="0">
                <a:solidFill>
                  <a:srgbClr val="FF0000"/>
                </a:solidFill>
              </a:rPr>
              <a:t>রং শিল্পে </a:t>
            </a:r>
            <a:r>
              <a:rPr lang="en-US" sz="2800" dirty="0">
                <a:solidFill>
                  <a:srgbClr val="FF0000"/>
                </a:solidFill>
              </a:rPr>
              <a:t>NaCl </a:t>
            </a:r>
            <a:r>
              <a:rPr lang="bn-BD" sz="2800" dirty="0">
                <a:solidFill>
                  <a:srgbClr val="FF0000"/>
                </a:solidFill>
              </a:rPr>
              <a:t>ব্যবহার করা হয়। </a:t>
            </a:r>
            <a:endParaRPr lang="en-US" sz="2800" kern="1200" dirty="0">
              <a:solidFill>
                <a:srgbClr val="FF0000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117FE1-8B40-489B-9114-524BAF194D13}"/>
              </a:ext>
            </a:extLst>
          </p:cNvPr>
          <p:cNvSpPr/>
          <p:nvPr/>
        </p:nvSpPr>
        <p:spPr>
          <a:xfrm>
            <a:off x="5882739" y="4400509"/>
            <a:ext cx="6131753" cy="654722"/>
          </a:xfrm>
          <a:custGeom>
            <a:avLst/>
            <a:gdLst>
              <a:gd name="connsiteX0" fmla="*/ 0 w 2413308"/>
              <a:gd name="connsiteY0" fmla="*/ 0 h 1562664"/>
              <a:gd name="connsiteX1" fmla="*/ 2413308 w 2413308"/>
              <a:gd name="connsiteY1" fmla="*/ 0 h 1562664"/>
              <a:gd name="connsiteX2" fmla="*/ 2413308 w 2413308"/>
              <a:gd name="connsiteY2" fmla="*/ 1562664 h 1562664"/>
              <a:gd name="connsiteX3" fmla="*/ 0 w 2413308"/>
              <a:gd name="connsiteY3" fmla="*/ 1562664 h 1562664"/>
              <a:gd name="connsiteX4" fmla="*/ 0 w 2413308"/>
              <a:gd name="connsiteY4" fmla="*/ 0 h 156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308" h="1562664">
                <a:moveTo>
                  <a:pt x="0" y="0"/>
                </a:moveTo>
                <a:lnTo>
                  <a:pt x="2413308" y="0"/>
                </a:lnTo>
                <a:lnTo>
                  <a:pt x="2413308" y="1562664"/>
                </a:lnTo>
                <a:lnTo>
                  <a:pt x="0" y="15626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bn-BD" sz="2800" dirty="0"/>
              <a:t>পানি শূন্যতা পূরণের জন্য ওষুধ শিল্পে ব্যবহার করা হয়। </a:t>
            </a:r>
            <a:r>
              <a:rPr lang="bn-BD" sz="2800" kern="1200" dirty="0"/>
              <a:t> </a:t>
            </a:r>
            <a:endParaRPr lang="en-US" sz="28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2DBACBE-0FF9-470F-A246-FF377795A707}"/>
                  </a:ext>
                </a:extLst>
              </p:cNvPr>
              <p:cNvSpPr/>
              <p:nvPr/>
            </p:nvSpPr>
            <p:spPr>
              <a:xfrm>
                <a:off x="4981919" y="5780343"/>
                <a:ext cx="7210081" cy="654722"/>
              </a:xfrm>
              <a:custGeom>
                <a:avLst/>
                <a:gdLst>
                  <a:gd name="connsiteX0" fmla="*/ 0 w 2413308"/>
                  <a:gd name="connsiteY0" fmla="*/ 0 h 1562664"/>
                  <a:gd name="connsiteX1" fmla="*/ 2413308 w 2413308"/>
                  <a:gd name="connsiteY1" fmla="*/ 0 h 1562664"/>
                  <a:gd name="connsiteX2" fmla="*/ 2413308 w 2413308"/>
                  <a:gd name="connsiteY2" fmla="*/ 1562664 h 1562664"/>
                  <a:gd name="connsiteX3" fmla="*/ 0 w 2413308"/>
                  <a:gd name="connsiteY3" fmla="*/ 1562664 h 1562664"/>
                  <a:gd name="connsiteX4" fmla="*/ 0 w 2413308"/>
                  <a:gd name="connsiteY4" fmla="*/ 0 h 156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308" h="1562664">
                    <a:moveTo>
                      <a:pt x="0" y="0"/>
                    </a:moveTo>
                    <a:lnTo>
                      <a:pt x="2413308" y="0"/>
                    </a:lnTo>
                    <a:lnTo>
                      <a:pt x="2413308" y="1562664"/>
                    </a:lnTo>
                    <a:lnTo>
                      <a:pt x="0" y="15626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</a:rPr>
                  <a:t>NaOH </a:t>
                </a:r>
                <a:r>
                  <a:rPr lang="bn-BD" sz="2800" dirty="0">
                    <a:solidFill>
                      <a:srgbClr val="7030A0"/>
                    </a:solidFill>
                  </a:rPr>
                  <a:t>ও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kern="1200" dirty="0">
                    <a:solidFill>
                      <a:srgbClr val="7030A0"/>
                    </a:solidFill>
                  </a:rPr>
                  <a:t> </a:t>
                </a:r>
                <a:r>
                  <a:rPr lang="bn-BD" sz="2800" kern="1200" dirty="0">
                    <a:solidFill>
                      <a:srgbClr val="7030A0"/>
                    </a:solidFill>
                  </a:rPr>
                  <a:t>গ্যাস উৎপাদনে </a:t>
                </a:r>
                <a:r>
                  <a:rPr lang="bn-BD" sz="2800" dirty="0">
                    <a:solidFill>
                      <a:srgbClr val="7030A0"/>
                    </a:solidFill>
                  </a:rPr>
                  <a:t>শিল্পক্ষেত্রে ব্যবহার করা হয়। </a:t>
                </a:r>
                <a:endParaRPr lang="en-US" sz="2800" kern="1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2DBACBE-0FF9-470F-A246-FF377795A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19" y="5780343"/>
                <a:ext cx="7210081" cy="654722"/>
              </a:xfrm>
              <a:custGeom>
                <a:avLst/>
                <a:gdLst>
                  <a:gd name="connsiteX0" fmla="*/ 0 w 2413308"/>
                  <a:gd name="connsiteY0" fmla="*/ 0 h 1562664"/>
                  <a:gd name="connsiteX1" fmla="*/ 2413308 w 2413308"/>
                  <a:gd name="connsiteY1" fmla="*/ 0 h 1562664"/>
                  <a:gd name="connsiteX2" fmla="*/ 2413308 w 2413308"/>
                  <a:gd name="connsiteY2" fmla="*/ 1562664 h 1562664"/>
                  <a:gd name="connsiteX3" fmla="*/ 0 w 2413308"/>
                  <a:gd name="connsiteY3" fmla="*/ 1562664 h 1562664"/>
                  <a:gd name="connsiteX4" fmla="*/ 0 w 2413308"/>
                  <a:gd name="connsiteY4" fmla="*/ 0 h 156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308" h="1562664">
                    <a:moveTo>
                      <a:pt x="0" y="0"/>
                    </a:moveTo>
                    <a:lnTo>
                      <a:pt x="2413308" y="0"/>
                    </a:lnTo>
                    <a:lnTo>
                      <a:pt x="2413308" y="1562664"/>
                    </a:lnTo>
                    <a:lnTo>
                      <a:pt x="0" y="15626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236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3FEDFF9-EC6C-4AC9-92B2-1B8E3BA07D82}"/>
              </a:ext>
            </a:extLst>
          </p:cNvPr>
          <p:cNvGrpSpPr/>
          <p:nvPr/>
        </p:nvGrpSpPr>
        <p:grpSpPr>
          <a:xfrm>
            <a:off x="2860054" y="901516"/>
            <a:ext cx="2222675" cy="1420899"/>
            <a:chOff x="2860054" y="901516"/>
            <a:chExt cx="2222675" cy="142089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B71786-0FB8-453D-B54F-A35D7220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437" y="901516"/>
              <a:ext cx="1487292" cy="13618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C4BF6848-4B21-455F-8D99-BDFFB48F03E0}"/>
                </a:ext>
              </a:extLst>
            </p:cNvPr>
            <p:cNvSpPr/>
            <p:nvPr/>
          </p:nvSpPr>
          <p:spPr>
            <a:xfrm rot="19373203">
              <a:off x="2860054" y="1864471"/>
              <a:ext cx="839175" cy="45794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F521BE-47EA-48E3-B650-9F96391C3EB9}"/>
              </a:ext>
            </a:extLst>
          </p:cNvPr>
          <p:cNvGrpSpPr/>
          <p:nvPr/>
        </p:nvGrpSpPr>
        <p:grpSpPr>
          <a:xfrm>
            <a:off x="3540863" y="3974602"/>
            <a:ext cx="2213133" cy="1323593"/>
            <a:chOff x="3540863" y="3974602"/>
            <a:chExt cx="2213133" cy="132359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45E483-DA93-4781-9D64-E33376CE1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189" y="3974602"/>
              <a:ext cx="1422807" cy="13235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D5AA0B0-60C1-4697-AD86-B43190FF2A51}"/>
                </a:ext>
              </a:extLst>
            </p:cNvPr>
            <p:cNvSpPr/>
            <p:nvPr/>
          </p:nvSpPr>
          <p:spPr>
            <a:xfrm rot="1098140">
              <a:off x="3540863" y="4027855"/>
              <a:ext cx="839175" cy="45794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1CBF0-5E1E-45B5-8F75-E0D15C869995}"/>
              </a:ext>
            </a:extLst>
          </p:cNvPr>
          <p:cNvGrpSpPr/>
          <p:nvPr/>
        </p:nvGrpSpPr>
        <p:grpSpPr>
          <a:xfrm>
            <a:off x="3619514" y="2438058"/>
            <a:ext cx="2376820" cy="1361871"/>
            <a:chOff x="3619514" y="2438058"/>
            <a:chExt cx="2376820" cy="136187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013943-B3D5-4CF7-86D5-77E0D7F21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221" y="2438058"/>
              <a:ext cx="1536113" cy="13618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22828C19-8D4C-4FAC-9429-8087F24C883D}"/>
                </a:ext>
              </a:extLst>
            </p:cNvPr>
            <p:cNvSpPr/>
            <p:nvPr/>
          </p:nvSpPr>
          <p:spPr>
            <a:xfrm rot="21194162">
              <a:off x="3619514" y="3092835"/>
              <a:ext cx="830645" cy="45794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AB340B-7253-4390-929C-31600887B480}"/>
              </a:ext>
            </a:extLst>
          </p:cNvPr>
          <p:cNvGrpSpPr/>
          <p:nvPr/>
        </p:nvGrpSpPr>
        <p:grpSpPr>
          <a:xfrm>
            <a:off x="3057678" y="4708191"/>
            <a:ext cx="1859224" cy="1911079"/>
            <a:chOff x="3057678" y="4708191"/>
            <a:chExt cx="1859224" cy="19110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80E706-F1BB-4A04-A0FE-CE173DA97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0"/>
            <a:stretch/>
          </p:blipFill>
          <p:spPr>
            <a:xfrm>
              <a:off x="3483336" y="5200326"/>
              <a:ext cx="1433566" cy="14189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3DBAB95-AB4B-4E00-AB62-674134670CF0}"/>
                </a:ext>
              </a:extLst>
            </p:cNvPr>
            <p:cNvSpPr/>
            <p:nvPr/>
          </p:nvSpPr>
          <p:spPr>
            <a:xfrm rot="2812434">
              <a:off x="2867062" y="4898807"/>
              <a:ext cx="839175" cy="45794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22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EB3E8-711E-4A70-86A8-3AEFDCC1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" y="53925"/>
            <a:ext cx="952560" cy="6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D6D43-74BD-4AC7-AFA6-37FC56CC4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2B818-54F7-4D4E-82A2-C18DFCAF32CE}"/>
              </a:ext>
            </a:extLst>
          </p:cNvPr>
          <p:cNvSpPr txBox="1"/>
          <p:nvPr/>
        </p:nvSpPr>
        <p:spPr>
          <a:xfrm>
            <a:off x="4484690" y="247349"/>
            <a:ext cx="23504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বেকিং পাউডার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31C64-03C1-42EB-BC2F-67F24B7317FE}"/>
                  </a:ext>
                </a:extLst>
              </p:cNvPr>
              <p:cNvSpPr txBox="1"/>
              <p:nvPr/>
            </p:nvSpPr>
            <p:spPr>
              <a:xfrm>
                <a:off x="628260" y="6077764"/>
                <a:ext cx="107951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bn-BD" sz="3200" dirty="0">
                    <a:solidFill>
                      <a:srgbClr val="FF0000"/>
                    </a:solidFill>
                  </a:rPr>
                  <a:t>বেকিং পাউডারের মূল উপাদান হলো </a:t>
                </a:r>
                <a:r>
                  <a:rPr lang="bn-BD" sz="3200" dirty="0"/>
                  <a:t>সোডিয়াম হাইড্রোজেন কার্বনেট </a:t>
                </a:r>
                <a:r>
                  <a:rPr lang="bn-BD" sz="32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NaHC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FF0000"/>
                    </a:solidFill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231C64-03C1-42EB-BC2F-67F24B731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60" y="6077764"/>
                <a:ext cx="10795114" cy="584775"/>
              </a:xfrm>
              <a:prstGeom prst="rect">
                <a:avLst/>
              </a:prstGeom>
              <a:blipFill>
                <a:blip r:embed="rId4"/>
                <a:stretch>
                  <a:fillRect l="-1242" t="-12500" r="-22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611D858-9A75-41E5-B634-15E09B3F3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31" y="956359"/>
            <a:ext cx="92868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633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DINOBANDHU BISWAS</dc:creator>
  <cp:lastModifiedBy>DINOBANDHU BISWAS</cp:lastModifiedBy>
  <cp:revision>286</cp:revision>
  <dcterms:created xsi:type="dcterms:W3CDTF">2020-07-02T09:08:27Z</dcterms:created>
  <dcterms:modified xsi:type="dcterms:W3CDTF">2020-07-12T17:33:14Z</dcterms:modified>
</cp:coreProperties>
</file>