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CC"/>
    <a:srgbClr val="003399"/>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7/12/2020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7/12/2020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7/12/2020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7/12/2020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7/12/2020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solidFill>
                  <a:srgbClr val="FF0000"/>
                </a:solidFill>
              </a:rPr>
              <a:t>Welcome everybody to our today’s session</a:t>
            </a:r>
            <a:endParaRPr lang="en-US" dirty="0"/>
          </a:p>
        </p:txBody>
      </p:sp>
      <p:sp>
        <p:nvSpPr>
          <p:cNvPr id="7" name="Content Placeholder 6"/>
          <p:cNvSpPr>
            <a:spLocks noGrp="1"/>
          </p:cNvSpPr>
          <p:nvPr>
            <p:ph idx="1"/>
          </p:nvPr>
        </p:nvSpPr>
        <p:spPr>
          <a:xfrm>
            <a:off x="0" y="6248400"/>
            <a:ext cx="9239250" cy="609600"/>
          </a:xfrm>
        </p:spPr>
        <p:txBody>
          <a:bodyPr>
            <a:normAutofit/>
          </a:bodyPr>
          <a:lstStyle/>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450" y="990600"/>
            <a:ext cx="4781550" cy="5257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 y="990600"/>
            <a:ext cx="4341669" cy="5257800"/>
          </a:xfrm>
          <a:prstGeom prst="rect">
            <a:avLst/>
          </a:prstGeom>
        </p:spPr>
      </p:pic>
    </p:spTree>
    <p:extLst>
      <p:ext uri="{BB962C8B-B14F-4D97-AF65-F5344CB8AC3E}">
        <p14:creationId xmlns:p14="http://schemas.microsoft.com/office/powerpoint/2010/main" val="6517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1524000"/>
          </a:xfrm>
        </p:spPr>
        <p:txBody>
          <a:bodyPr>
            <a:normAutofit/>
          </a:bodyPr>
          <a:lstStyle/>
          <a:p>
            <a:pPr algn="just"/>
            <a:r>
              <a:rPr lang="en-US" sz="2800" dirty="0">
                <a:solidFill>
                  <a:schemeClr val="accent2"/>
                </a:solidFill>
              </a:rPr>
              <a:t>When Bulbul got well, he came back to </a:t>
            </a:r>
            <a:r>
              <a:rPr lang="en-US" sz="2800" dirty="0" err="1">
                <a:solidFill>
                  <a:schemeClr val="accent2"/>
                </a:solidFill>
              </a:rPr>
              <a:t>Sankar</a:t>
            </a:r>
            <a:r>
              <a:rPr lang="en-US" sz="2800" dirty="0">
                <a:solidFill>
                  <a:schemeClr val="accent2"/>
                </a:solidFill>
              </a:rPr>
              <a:t>. He collected every </a:t>
            </a:r>
            <a:r>
              <a:rPr lang="en-US" sz="2800" dirty="0" smtClean="0">
                <a:solidFill>
                  <a:schemeClr val="accent2"/>
                </a:solidFill>
              </a:rPr>
              <a:t>thing from </a:t>
            </a:r>
            <a:r>
              <a:rPr lang="en-US" sz="2800" dirty="0">
                <a:solidFill>
                  <a:schemeClr val="accent2"/>
                </a:solidFill>
              </a:rPr>
              <a:t>all the bins. Bulbul does not want to fall sick again.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2275" y="1517650"/>
            <a:ext cx="6985000" cy="46609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1145"/>
            <a:ext cx="4724399" cy="4953000"/>
          </a:xfrm>
          <a:prstGeom prst="rect">
            <a:avLst/>
          </a:prstGeom>
        </p:spPr>
      </p:pic>
    </p:spTree>
    <p:extLst>
      <p:ext uri="{BB962C8B-B14F-4D97-AF65-F5344CB8AC3E}">
        <p14:creationId xmlns:p14="http://schemas.microsoft.com/office/powerpoint/2010/main" val="398525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2)">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pPr algn="just"/>
            <a:r>
              <a:rPr lang="en-US" sz="2800" dirty="0">
                <a:solidFill>
                  <a:srgbClr val="92D050"/>
                </a:solidFill>
              </a:rPr>
              <a:t>He realizes, if he stops working even for a few days  only, the whole area will turn into a big dustbin.</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6375" y="2019300"/>
            <a:ext cx="4876800" cy="36576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19200"/>
            <a:ext cx="4357255" cy="32766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91" y="1219200"/>
            <a:ext cx="4887191" cy="3276600"/>
          </a:xfrm>
          <a:prstGeom prst="rect">
            <a:avLst/>
          </a:prstGeom>
        </p:spPr>
      </p:pic>
    </p:spTree>
    <p:extLst>
      <p:ext uri="{BB962C8B-B14F-4D97-AF65-F5344CB8AC3E}">
        <p14:creationId xmlns:p14="http://schemas.microsoft.com/office/powerpoint/2010/main" val="17954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3)">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pPr algn="just"/>
            <a:r>
              <a:rPr lang="en-US" sz="2400" dirty="0" smtClean="0">
                <a:solidFill>
                  <a:schemeClr val="accent2">
                    <a:lumMod val="75000"/>
                  </a:schemeClr>
                </a:solidFill>
              </a:rPr>
              <a:t>Dear boys and girls, open your text book and read the passage again. Now choose the best answer from  the given alternatives: </a:t>
            </a:r>
            <a:endParaRPr lang="en-US" sz="2400" dirty="0">
              <a:solidFill>
                <a:schemeClr val="accent2">
                  <a:lumMod val="75000"/>
                </a:schemeClr>
              </a:solidFill>
            </a:endParaRPr>
          </a:p>
        </p:txBody>
      </p:sp>
      <p:sp>
        <p:nvSpPr>
          <p:cNvPr id="3" name="Content Placeholder 2"/>
          <p:cNvSpPr>
            <a:spLocks noGrp="1"/>
          </p:cNvSpPr>
          <p:nvPr>
            <p:ph idx="1"/>
          </p:nvPr>
        </p:nvSpPr>
        <p:spPr>
          <a:xfrm>
            <a:off x="0" y="685800"/>
            <a:ext cx="9144000" cy="6172200"/>
          </a:xfrm>
        </p:spPr>
        <p:txBody>
          <a:bodyPr>
            <a:normAutofit/>
          </a:bodyPr>
          <a:lstStyle/>
          <a:p>
            <a:pPr>
              <a:buNone/>
            </a:pPr>
            <a:r>
              <a:rPr lang="en-US" sz="2800" dirty="0">
                <a:solidFill>
                  <a:srgbClr val="00B0F0"/>
                </a:solidFill>
              </a:rPr>
              <a:t>a) Bulbul collects rubbish from the </a:t>
            </a:r>
            <a:r>
              <a:rPr lang="en-US" sz="2800" dirty="0" err="1">
                <a:solidFill>
                  <a:srgbClr val="00B0F0"/>
                </a:solidFill>
              </a:rPr>
              <a:t>Sankar</a:t>
            </a:r>
            <a:r>
              <a:rPr lang="en-US" sz="2800" dirty="0">
                <a:solidFill>
                  <a:srgbClr val="00B0F0"/>
                </a:solidFill>
              </a:rPr>
              <a:t> </a:t>
            </a:r>
            <a:r>
              <a:rPr lang="en-US" sz="2800" dirty="0" smtClean="0">
                <a:solidFill>
                  <a:srgbClr val="00B0F0"/>
                </a:solidFill>
              </a:rPr>
              <a:t>area- here area means</a:t>
            </a:r>
            <a:endParaRPr lang="en-US" sz="2800" dirty="0">
              <a:solidFill>
                <a:srgbClr val="00B0F0"/>
              </a:solidFill>
            </a:endParaRPr>
          </a:p>
          <a:p>
            <a:pPr>
              <a:buNone/>
            </a:pPr>
            <a:endParaRPr lang="en-US" sz="2800" dirty="0" smtClean="0">
              <a:solidFill>
                <a:srgbClr val="FF0000"/>
              </a:solidFill>
            </a:endParaRPr>
          </a:p>
          <a:p>
            <a:pPr>
              <a:buNone/>
            </a:pPr>
            <a:endParaRPr lang="en-US" sz="2800" dirty="0" smtClean="0">
              <a:solidFill>
                <a:srgbClr val="FF0000"/>
              </a:solidFill>
            </a:endParaRPr>
          </a:p>
          <a:p>
            <a:pPr>
              <a:buNone/>
            </a:pPr>
            <a:r>
              <a:rPr lang="en-US" sz="2800" dirty="0" smtClean="0">
                <a:solidFill>
                  <a:srgbClr val="FF0000"/>
                </a:solidFill>
              </a:rPr>
              <a:t>i</a:t>
            </a:r>
            <a:r>
              <a:rPr lang="en-US" sz="2800" dirty="0">
                <a:solidFill>
                  <a:srgbClr val="FF0000"/>
                </a:solidFill>
              </a:rPr>
              <a:t>) </a:t>
            </a:r>
            <a:r>
              <a:rPr lang="en-US" sz="2800" dirty="0" smtClean="0">
                <a:solidFill>
                  <a:srgbClr val="FF0000"/>
                </a:solidFill>
              </a:rPr>
              <a:t>Reservoir  </a:t>
            </a:r>
            <a:r>
              <a:rPr lang="en-US" sz="2800" dirty="0">
                <a:solidFill>
                  <a:srgbClr val="FF0000"/>
                </a:solidFill>
              </a:rPr>
              <a:t>ii) </a:t>
            </a:r>
            <a:r>
              <a:rPr lang="en-US" sz="2800" dirty="0" smtClean="0">
                <a:solidFill>
                  <a:srgbClr val="FF0000"/>
                </a:solidFill>
              </a:rPr>
              <a:t>state iii</a:t>
            </a:r>
            <a:r>
              <a:rPr lang="en-US" sz="2800" dirty="0">
                <a:solidFill>
                  <a:srgbClr val="FF0000"/>
                </a:solidFill>
              </a:rPr>
              <a:t>) </a:t>
            </a:r>
            <a:r>
              <a:rPr lang="en-US" sz="2800" dirty="0" smtClean="0">
                <a:solidFill>
                  <a:srgbClr val="FF0000"/>
                </a:solidFill>
              </a:rPr>
              <a:t>place iv</a:t>
            </a:r>
            <a:r>
              <a:rPr lang="en-US" sz="2800" dirty="0">
                <a:solidFill>
                  <a:srgbClr val="FF0000"/>
                </a:solidFill>
              </a:rPr>
              <a:t>) </a:t>
            </a:r>
            <a:r>
              <a:rPr lang="en-US" sz="2800" dirty="0" smtClean="0">
                <a:solidFill>
                  <a:srgbClr val="FF0000"/>
                </a:solidFill>
              </a:rPr>
              <a:t>territory </a:t>
            </a:r>
          </a:p>
          <a:p>
            <a:pPr>
              <a:buNone/>
            </a:pPr>
            <a:r>
              <a:rPr lang="en-US" sz="2800" dirty="0" smtClean="0">
                <a:solidFill>
                  <a:srgbClr val="FF33CC"/>
                </a:solidFill>
              </a:rPr>
              <a:t>b</a:t>
            </a:r>
            <a:r>
              <a:rPr lang="en-US" sz="2800" dirty="0">
                <a:solidFill>
                  <a:srgbClr val="FF33CC"/>
                </a:solidFill>
              </a:rPr>
              <a:t>) Bulbul walks from door to door to collect  them</a:t>
            </a:r>
            <a:r>
              <a:rPr lang="en-US" sz="2800" dirty="0" smtClean="0">
                <a:solidFill>
                  <a:srgbClr val="FF33CC"/>
                </a:solidFill>
              </a:rPr>
              <a:t>.– </a:t>
            </a:r>
            <a:r>
              <a:rPr lang="en-US" sz="2800" dirty="0">
                <a:solidFill>
                  <a:srgbClr val="FF33CC"/>
                </a:solidFill>
              </a:rPr>
              <a:t>the synonym of </a:t>
            </a:r>
            <a:r>
              <a:rPr lang="en-US" sz="2800" dirty="0" smtClean="0">
                <a:solidFill>
                  <a:srgbClr val="FF33CC"/>
                </a:solidFill>
              </a:rPr>
              <a:t>walks is-</a:t>
            </a:r>
            <a:r>
              <a:rPr lang="en-US" sz="2800" dirty="0">
                <a:solidFill>
                  <a:srgbClr val="FF33CC"/>
                </a:solidFill>
              </a:rPr>
              <a:t>--</a:t>
            </a:r>
          </a:p>
          <a:p>
            <a:pPr marL="571500" indent="-571500">
              <a:buNone/>
            </a:pPr>
            <a:endParaRPr lang="en-US" sz="2800" dirty="0" smtClean="0"/>
          </a:p>
          <a:p>
            <a:pPr marL="571500" indent="-571500">
              <a:buNone/>
            </a:pPr>
            <a:endParaRPr lang="en-US" sz="2800" dirty="0" smtClean="0"/>
          </a:p>
          <a:p>
            <a:pPr marL="571500" indent="-571500">
              <a:buNone/>
            </a:pPr>
            <a:endParaRPr lang="en-US" sz="2800" dirty="0"/>
          </a:p>
          <a:p>
            <a:pPr marL="571500" indent="-571500">
              <a:buNone/>
            </a:pPr>
            <a:endParaRPr lang="en-US" sz="2800" dirty="0" smtClean="0"/>
          </a:p>
          <a:p>
            <a:pPr marL="571500" indent="-571500">
              <a:buNone/>
            </a:pPr>
            <a:r>
              <a:rPr lang="en-US" sz="2800" dirty="0" smtClean="0">
                <a:solidFill>
                  <a:srgbClr val="00CC00"/>
                </a:solidFill>
              </a:rPr>
              <a:t>i</a:t>
            </a:r>
            <a:r>
              <a:rPr lang="en-US" sz="2800" dirty="0">
                <a:solidFill>
                  <a:srgbClr val="00CC00"/>
                </a:solidFill>
              </a:rPr>
              <a:t>) </a:t>
            </a:r>
            <a:r>
              <a:rPr lang="en-US" sz="2800" dirty="0" smtClean="0">
                <a:solidFill>
                  <a:srgbClr val="00CC00"/>
                </a:solidFill>
              </a:rPr>
              <a:t>Footprint ii</a:t>
            </a:r>
            <a:r>
              <a:rPr lang="en-US" sz="2800" dirty="0">
                <a:solidFill>
                  <a:srgbClr val="00CC00"/>
                </a:solidFill>
              </a:rPr>
              <a:t>) </a:t>
            </a:r>
            <a:r>
              <a:rPr lang="en-US" sz="2800" dirty="0" smtClean="0">
                <a:solidFill>
                  <a:srgbClr val="00CC00"/>
                </a:solidFill>
              </a:rPr>
              <a:t>comes out iii</a:t>
            </a:r>
            <a:r>
              <a:rPr lang="en-US" sz="2800" dirty="0">
                <a:solidFill>
                  <a:srgbClr val="00CC00"/>
                </a:solidFill>
              </a:rPr>
              <a:t>) </a:t>
            </a:r>
            <a:r>
              <a:rPr lang="en-US" sz="2800" dirty="0" smtClean="0">
                <a:solidFill>
                  <a:srgbClr val="00CC00"/>
                </a:solidFill>
              </a:rPr>
              <a:t>treads iv</a:t>
            </a:r>
            <a:r>
              <a:rPr lang="en-US" sz="2800" dirty="0">
                <a:solidFill>
                  <a:srgbClr val="00CC00"/>
                </a:solidFill>
              </a:rPr>
              <a:t>) </a:t>
            </a:r>
            <a:r>
              <a:rPr lang="en-US" sz="2800" dirty="0" smtClean="0">
                <a:solidFill>
                  <a:srgbClr val="00CC00"/>
                </a:solidFill>
              </a:rPr>
              <a:t>merriment </a:t>
            </a:r>
            <a:endParaRPr lang="en-US" sz="2800" dirty="0">
              <a:solidFill>
                <a:srgbClr val="00CC00"/>
              </a:solidFill>
            </a:endParaRPr>
          </a:p>
          <a:p>
            <a:pPr>
              <a:buNone/>
            </a:pPr>
            <a:endParaRPr lang="en-US" sz="2800"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144" y="1143000"/>
            <a:ext cx="3614738" cy="152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657600"/>
            <a:ext cx="4267200" cy="2438400"/>
          </a:xfrm>
          <a:prstGeom prst="rect">
            <a:avLst/>
          </a:prstGeom>
        </p:spPr>
      </p:pic>
    </p:spTree>
    <p:extLst>
      <p:ext uri="{BB962C8B-B14F-4D97-AF65-F5344CB8AC3E}">
        <p14:creationId xmlns:p14="http://schemas.microsoft.com/office/powerpoint/2010/main" val="38451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p:cTn id="42"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buNone/>
            </a:pPr>
            <a:r>
              <a:rPr lang="en-US" sz="2800" dirty="0" smtClean="0">
                <a:solidFill>
                  <a:srgbClr val="003399"/>
                </a:solidFill>
              </a:rPr>
              <a:t>c) </a:t>
            </a:r>
            <a:r>
              <a:rPr lang="en-US" sz="2800" dirty="0">
                <a:solidFill>
                  <a:srgbClr val="003399"/>
                </a:solidFill>
              </a:rPr>
              <a:t>He takes  out everything from the </a:t>
            </a:r>
            <a:r>
              <a:rPr lang="en-US" sz="2800" dirty="0" smtClean="0">
                <a:solidFill>
                  <a:srgbClr val="003399"/>
                </a:solidFill>
              </a:rPr>
              <a:t>bins.– </a:t>
            </a:r>
            <a:r>
              <a:rPr lang="en-US" sz="2800" dirty="0">
                <a:solidFill>
                  <a:srgbClr val="003399"/>
                </a:solidFill>
              </a:rPr>
              <a:t>the synonym of </a:t>
            </a:r>
            <a:r>
              <a:rPr lang="en-US" sz="2800" dirty="0" smtClean="0">
                <a:solidFill>
                  <a:srgbClr val="003399"/>
                </a:solidFill>
              </a:rPr>
              <a:t>takes out  </a:t>
            </a:r>
            <a:r>
              <a:rPr lang="en-US" sz="2800" dirty="0">
                <a:solidFill>
                  <a:srgbClr val="003399"/>
                </a:solidFill>
              </a:rPr>
              <a:t>is---</a:t>
            </a:r>
          </a:p>
          <a:p>
            <a:pPr marL="571500" indent="-571500">
              <a:buNone/>
            </a:pPr>
            <a:endParaRPr lang="en-US" sz="2800" dirty="0" smtClean="0">
              <a:solidFill>
                <a:srgbClr val="FF0066"/>
              </a:solidFill>
            </a:endParaRPr>
          </a:p>
          <a:p>
            <a:pPr marL="571500" indent="-571500">
              <a:buNone/>
            </a:pPr>
            <a:endParaRPr lang="en-US" sz="2800" dirty="0">
              <a:solidFill>
                <a:srgbClr val="FF0066"/>
              </a:solidFill>
            </a:endParaRPr>
          </a:p>
          <a:p>
            <a:pPr marL="571500" indent="-571500">
              <a:buNone/>
            </a:pPr>
            <a:endParaRPr lang="en-US" sz="2800" dirty="0" smtClean="0">
              <a:solidFill>
                <a:srgbClr val="FF0066"/>
              </a:solidFill>
            </a:endParaRPr>
          </a:p>
          <a:p>
            <a:pPr marL="571500" indent="-571500">
              <a:buNone/>
            </a:pPr>
            <a:r>
              <a:rPr lang="en-US" sz="2800" dirty="0" smtClean="0">
                <a:solidFill>
                  <a:srgbClr val="FF0066"/>
                </a:solidFill>
              </a:rPr>
              <a:t>i</a:t>
            </a:r>
            <a:r>
              <a:rPr lang="en-US" sz="2800" dirty="0">
                <a:solidFill>
                  <a:srgbClr val="FF0066"/>
                </a:solidFill>
              </a:rPr>
              <a:t>) </a:t>
            </a:r>
            <a:r>
              <a:rPr lang="en-US" sz="2800" dirty="0" smtClean="0">
                <a:solidFill>
                  <a:srgbClr val="FF0066"/>
                </a:solidFill>
              </a:rPr>
              <a:t>Delivery ii</a:t>
            </a:r>
            <a:r>
              <a:rPr lang="en-US" sz="2800" dirty="0">
                <a:solidFill>
                  <a:srgbClr val="FF0066"/>
                </a:solidFill>
              </a:rPr>
              <a:t>) </a:t>
            </a:r>
            <a:r>
              <a:rPr lang="en-US" sz="2800" dirty="0" smtClean="0">
                <a:solidFill>
                  <a:srgbClr val="FF0066"/>
                </a:solidFill>
              </a:rPr>
              <a:t>forgive iii</a:t>
            </a:r>
            <a:r>
              <a:rPr lang="en-US" sz="2800" dirty="0">
                <a:solidFill>
                  <a:srgbClr val="FF0066"/>
                </a:solidFill>
              </a:rPr>
              <a:t>)  look </a:t>
            </a:r>
            <a:r>
              <a:rPr lang="en-US" sz="2800" dirty="0" smtClean="0">
                <a:solidFill>
                  <a:srgbClr val="FF0066"/>
                </a:solidFill>
              </a:rPr>
              <a:t>for  </a:t>
            </a:r>
            <a:r>
              <a:rPr lang="en-US" sz="2800" dirty="0">
                <a:solidFill>
                  <a:srgbClr val="FF0066"/>
                </a:solidFill>
              </a:rPr>
              <a:t>iv) </a:t>
            </a:r>
            <a:r>
              <a:rPr lang="en-US" sz="2800" dirty="0" smtClean="0">
                <a:solidFill>
                  <a:srgbClr val="FF0066"/>
                </a:solidFill>
              </a:rPr>
              <a:t>discard</a:t>
            </a:r>
            <a:endParaRPr lang="en-US" sz="2800" dirty="0">
              <a:solidFill>
                <a:srgbClr val="FF0066"/>
              </a:solidFill>
            </a:endParaRPr>
          </a:p>
          <a:p>
            <a:pPr>
              <a:buNone/>
            </a:pPr>
            <a:endParaRPr lang="en-US" sz="2800" dirty="0" smtClean="0">
              <a:solidFill>
                <a:srgbClr val="FF9900"/>
              </a:solidFill>
            </a:endParaRPr>
          </a:p>
          <a:p>
            <a:pPr>
              <a:buNone/>
            </a:pPr>
            <a:endParaRPr lang="en-US" sz="2800" dirty="0">
              <a:solidFill>
                <a:srgbClr val="FF9900"/>
              </a:solidFill>
            </a:endParaRPr>
          </a:p>
          <a:p>
            <a:pPr>
              <a:buNone/>
            </a:pPr>
            <a:r>
              <a:rPr lang="en-US" sz="2800" dirty="0" smtClean="0">
                <a:solidFill>
                  <a:srgbClr val="FF9900"/>
                </a:solidFill>
              </a:rPr>
              <a:t>d) he </a:t>
            </a:r>
            <a:r>
              <a:rPr lang="en-US" sz="2800" dirty="0">
                <a:solidFill>
                  <a:srgbClr val="FF9900"/>
                </a:solidFill>
              </a:rPr>
              <a:t>could not come to collect the rubbish</a:t>
            </a:r>
            <a:r>
              <a:rPr lang="en-US" sz="2800" dirty="0" smtClean="0">
                <a:solidFill>
                  <a:srgbClr val="FF9900"/>
                </a:solidFill>
              </a:rPr>
              <a:t>.– </a:t>
            </a:r>
            <a:r>
              <a:rPr lang="en-US" sz="2800" dirty="0">
                <a:solidFill>
                  <a:srgbClr val="FF9900"/>
                </a:solidFill>
              </a:rPr>
              <a:t>the synonym of </a:t>
            </a:r>
            <a:r>
              <a:rPr lang="en-US" sz="2800" dirty="0" smtClean="0">
                <a:solidFill>
                  <a:srgbClr val="FF9900"/>
                </a:solidFill>
              </a:rPr>
              <a:t>rubbish is-</a:t>
            </a:r>
          </a:p>
          <a:p>
            <a:pPr marL="0" indent="0">
              <a:buNone/>
            </a:pPr>
            <a:endParaRPr lang="en-US" sz="2800" dirty="0" smtClean="0"/>
          </a:p>
          <a:p>
            <a:pPr marL="0" indent="0">
              <a:buNone/>
            </a:pPr>
            <a:endParaRPr lang="en-US" sz="2800" dirty="0"/>
          </a:p>
          <a:p>
            <a:pPr marL="0" indent="0">
              <a:buNone/>
            </a:pPr>
            <a:r>
              <a:rPr lang="en-US" sz="2800" dirty="0"/>
              <a:t>i)Transition ii) filth iii)  wastage iv)  bunkum</a:t>
            </a:r>
          </a:p>
          <a:p>
            <a:pPr marL="0" indent="0">
              <a:buNone/>
            </a:pPr>
            <a:endParaRPr lang="en-US" sz="2800" dirty="0"/>
          </a:p>
          <a:p>
            <a:pPr marL="0" indent="0">
              <a:buNone/>
            </a:pPr>
            <a:endParaRPr lang="en-US" sz="2800" dirty="0"/>
          </a:p>
          <a:p>
            <a:pPr marL="0" indent="0">
              <a:buNone/>
            </a:pPr>
            <a:endParaRPr lang="en-US" sz="2800" dirty="0" smtClean="0">
              <a:solidFill>
                <a:srgbClr val="FF0066"/>
              </a:solidFill>
            </a:endParaRPr>
          </a:p>
          <a:p>
            <a:pPr marL="0" indent="0">
              <a:buNone/>
            </a:pPr>
            <a:r>
              <a:rPr lang="en-US" sz="2800" dirty="0" smtClean="0">
                <a:solidFill>
                  <a:srgbClr val="FF0066"/>
                </a:solidFill>
              </a:rPr>
              <a:t>e) </a:t>
            </a:r>
            <a:r>
              <a:rPr lang="en-US" sz="2800" dirty="0">
                <a:solidFill>
                  <a:srgbClr val="FF0066"/>
                </a:solidFill>
              </a:rPr>
              <a:t>the whole area will turn into a big dustbin</a:t>
            </a:r>
            <a:r>
              <a:rPr lang="en-US" sz="2800" dirty="0" smtClean="0">
                <a:solidFill>
                  <a:srgbClr val="FF0066"/>
                </a:solidFill>
              </a:rPr>
              <a:t>.– </a:t>
            </a:r>
            <a:r>
              <a:rPr lang="en-US" sz="2800" dirty="0">
                <a:solidFill>
                  <a:srgbClr val="FF0066"/>
                </a:solidFill>
              </a:rPr>
              <a:t>the synonym of </a:t>
            </a:r>
            <a:r>
              <a:rPr lang="en-US" sz="2800" dirty="0" smtClean="0">
                <a:solidFill>
                  <a:srgbClr val="FF0066"/>
                </a:solidFill>
              </a:rPr>
              <a:t> dustbin  </a:t>
            </a:r>
            <a:r>
              <a:rPr lang="en-US" sz="2800" dirty="0">
                <a:solidFill>
                  <a:srgbClr val="FF0066"/>
                </a:solidFill>
              </a:rPr>
              <a:t>is-</a:t>
            </a:r>
            <a:r>
              <a:rPr lang="en-US" sz="2800" dirty="0" smtClean="0">
                <a:solidFill>
                  <a:srgbClr val="FF0066"/>
                </a:solidFill>
              </a:rPr>
              <a:t>-- </a:t>
            </a:r>
            <a:endParaRPr lang="en-US" sz="2800" dirty="0">
              <a:solidFill>
                <a:srgbClr val="FF0066"/>
              </a:solidFill>
            </a:endParaRPr>
          </a:p>
          <a:p>
            <a:pPr marL="571500" indent="-571500">
              <a:buNone/>
            </a:pPr>
            <a:endParaRPr lang="en-US" sz="2800" dirty="0" smtClean="0"/>
          </a:p>
          <a:p>
            <a:pPr marL="571500" indent="-571500">
              <a:buNone/>
            </a:pPr>
            <a:endParaRPr lang="en-US" sz="2800" dirty="0"/>
          </a:p>
          <a:p>
            <a:pPr marL="571500" indent="-571500">
              <a:buNone/>
            </a:pPr>
            <a:endParaRPr lang="en-US" sz="2800" dirty="0" smtClean="0"/>
          </a:p>
          <a:p>
            <a:pPr marL="571500" indent="-571500">
              <a:buNone/>
            </a:pPr>
            <a:r>
              <a:rPr lang="en-US" sz="2800" dirty="0" smtClean="0">
                <a:solidFill>
                  <a:srgbClr val="00CC00"/>
                </a:solidFill>
              </a:rPr>
              <a:t>i</a:t>
            </a:r>
            <a:r>
              <a:rPr lang="en-US" sz="2800" dirty="0">
                <a:solidFill>
                  <a:srgbClr val="00CC00"/>
                </a:solidFill>
              </a:rPr>
              <a:t>) </a:t>
            </a:r>
            <a:r>
              <a:rPr lang="en-US" sz="2800" dirty="0" smtClean="0">
                <a:solidFill>
                  <a:srgbClr val="00CC00"/>
                </a:solidFill>
              </a:rPr>
              <a:t>Trash can </a:t>
            </a:r>
            <a:r>
              <a:rPr lang="en-US" sz="2800" dirty="0">
                <a:solidFill>
                  <a:srgbClr val="00CC00"/>
                </a:solidFill>
              </a:rPr>
              <a:t>ii) </a:t>
            </a:r>
            <a:r>
              <a:rPr lang="en-US" sz="2800" dirty="0" smtClean="0">
                <a:solidFill>
                  <a:srgbClr val="00CC00"/>
                </a:solidFill>
              </a:rPr>
              <a:t> basket iii</a:t>
            </a:r>
            <a:r>
              <a:rPr lang="en-US" sz="2800" dirty="0">
                <a:solidFill>
                  <a:srgbClr val="00CC00"/>
                </a:solidFill>
              </a:rPr>
              <a:t>) </a:t>
            </a:r>
            <a:r>
              <a:rPr lang="en-US" sz="2800" dirty="0" smtClean="0">
                <a:solidFill>
                  <a:srgbClr val="00CC00"/>
                </a:solidFill>
              </a:rPr>
              <a:t>container iv) tin</a:t>
            </a:r>
            <a:endParaRPr lang="en-US" dirty="0">
              <a:solidFill>
                <a:srgbClr val="00CC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81000"/>
            <a:ext cx="2971800" cy="1981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9674" y="3200400"/>
            <a:ext cx="1981200" cy="14584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4980709"/>
            <a:ext cx="1593274" cy="1733550"/>
          </a:xfrm>
          <a:prstGeom prst="rect">
            <a:avLst/>
          </a:prstGeom>
        </p:spPr>
      </p:pic>
    </p:spTree>
    <p:extLst>
      <p:ext uri="{BB962C8B-B14F-4D97-AF65-F5344CB8AC3E}">
        <p14:creationId xmlns:p14="http://schemas.microsoft.com/office/powerpoint/2010/main" val="46949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p:cTn id="1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outVertical)">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arn(outVertical)">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0-#ppt_w/2"/>
                                          </p:val>
                                        </p:tav>
                                        <p:tav tm="100000">
                                          <p:val>
                                            <p:strVal val="#ppt_x"/>
                                          </p:val>
                                        </p:tav>
                                      </p:tavLst>
                                    </p:anim>
                                    <p:anim calcmode="lin" valueType="num">
                                      <p:cBhvr additive="base">
                                        <p:cTn id="4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 calcmode="lin" valueType="num">
                                      <p:cBhvr additive="base">
                                        <p:cTn id="47"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nodeType="clickEffect">
                                  <p:stCondLst>
                                    <p:cond delay="0"/>
                                  </p:stCondLst>
                                  <p:childTnLst>
                                    <p:set>
                                      <p:cBhvr>
                                        <p:cTn id="52" dur="1" fill="hold">
                                          <p:stCondLst>
                                            <p:cond delay="0"/>
                                          </p:stCondLst>
                                        </p:cTn>
                                        <p:tgtEl>
                                          <p:spTgt spid="3">
                                            <p:txEl>
                                              <p:pRg st="18" end="18"/>
                                            </p:txEl>
                                          </p:spTgt>
                                        </p:tgtEl>
                                        <p:attrNameLst>
                                          <p:attrName>style.visibility</p:attrName>
                                        </p:attrNameLst>
                                      </p:cBhvr>
                                      <p:to>
                                        <p:strVal val="visible"/>
                                      </p:to>
                                    </p:set>
                                    <p:anim calcmode="lin" valueType="num">
                                      <p:cBhvr additive="base">
                                        <p:cTn id="53" dur="500" fill="hold"/>
                                        <p:tgtEl>
                                          <p:spTgt spid="3">
                                            <p:txEl>
                                              <p:pRg st="18" end="1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18" end="1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a:bodyPr>
          <a:lstStyle/>
          <a:p>
            <a:r>
              <a:rPr lang="en-US" sz="2400" dirty="0" smtClean="0">
                <a:solidFill>
                  <a:srgbClr val="FF33CC"/>
                </a:solidFill>
              </a:rPr>
              <a:t>Read the passage silently again and answer the following questions:</a:t>
            </a:r>
            <a:endParaRPr lang="en-US" sz="2400" dirty="0">
              <a:solidFill>
                <a:srgbClr val="FF33CC"/>
              </a:solidFill>
            </a:endParaRPr>
          </a:p>
        </p:txBody>
      </p:sp>
      <p:sp>
        <p:nvSpPr>
          <p:cNvPr id="3" name="Content Placeholder 2"/>
          <p:cNvSpPr>
            <a:spLocks noGrp="1"/>
          </p:cNvSpPr>
          <p:nvPr>
            <p:ph idx="1"/>
          </p:nvPr>
        </p:nvSpPr>
        <p:spPr>
          <a:xfrm>
            <a:off x="0" y="381000"/>
            <a:ext cx="9144000" cy="6477000"/>
          </a:xfrm>
          <a:noFill/>
        </p:spPr>
        <p:txBody>
          <a:bodyPr>
            <a:normAutofit lnSpcReduction="10000"/>
          </a:bodyPr>
          <a:lstStyle/>
          <a:p>
            <a:pPr marL="0" indent="0">
              <a:buNone/>
            </a:pPr>
            <a:r>
              <a:rPr lang="en-US" sz="2400" dirty="0" smtClean="0">
                <a:solidFill>
                  <a:srgbClr val="003399"/>
                </a:solidFill>
              </a:rPr>
              <a:t>a)When did Bulbul start his day?</a:t>
            </a:r>
          </a:p>
          <a:p>
            <a:pPr marL="0" indent="0">
              <a:buNone/>
            </a:pPr>
            <a:endParaRPr lang="en-US" sz="2400" dirty="0" smtClean="0"/>
          </a:p>
          <a:p>
            <a:pPr marL="0" indent="0">
              <a:buNone/>
            </a:pPr>
            <a:endParaRPr lang="en-US" sz="2400" dirty="0"/>
          </a:p>
          <a:p>
            <a:pPr marL="0" indent="0">
              <a:buNone/>
            </a:pPr>
            <a:r>
              <a:rPr lang="en-US" sz="2400" dirty="0" smtClean="0"/>
              <a:t>b)Where did people of </a:t>
            </a:r>
            <a:r>
              <a:rPr lang="en-US" sz="2400" dirty="0" err="1" smtClean="0"/>
              <a:t>Sankar</a:t>
            </a:r>
            <a:r>
              <a:rPr lang="en-US" sz="2400" dirty="0" smtClean="0"/>
              <a:t> put</a:t>
            </a:r>
          </a:p>
          <a:p>
            <a:pPr marL="0" indent="0">
              <a:buNone/>
            </a:pPr>
            <a:r>
              <a:rPr lang="en-US" sz="2400" dirty="0" smtClean="0"/>
              <a:t> their household rubbish?</a:t>
            </a:r>
          </a:p>
          <a:p>
            <a:pPr marL="0" indent="0">
              <a:buNone/>
            </a:pPr>
            <a:endParaRPr lang="en-US" sz="2400" dirty="0"/>
          </a:p>
          <a:p>
            <a:pPr marL="0" indent="0">
              <a:buNone/>
            </a:pPr>
            <a:endParaRPr lang="en-US" sz="2400" dirty="0" smtClean="0">
              <a:solidFill>
                <a:srgbClr val="00CC00"/>
              </a:solidFill>
            </a:endParaRPr>
          </a:p>
          <a:p>
            <a:pPr marL="0" indent="0">
              <a:buNone/>
            </a:pPr>
            <a:r>
              <a:rPr lang="en-US" sz="2400" dirty="0" smtClean="0">
                <a:solidFill>
                  <a:srgbClr val="00CC00"/>
                </a:solidFill>
              </a:rPr>
              <a:t>c)How did Bulbul collect the rubbish?     </a:t>
            </a: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r>
              <a:rPr lang="en-US" sz="2400" dirty="0" smtClean="0">
                <a:solidFill>
                  <a:srgbClr val="00B0F0"/>
                </a:solidFill>
              </a:rPr>
              <a:t>d)Why did people of </a:t>
            </a:r>
            <a:r>
              <a:rPr lang="en-US" sz="2400" dirty="0" err="1" smtClean="0">
                <a:solidFill>
                  <a:srgbClr val="00B0F0"/>
                </a:solidFill>
              </a:rPr>
              <a:t>Sankar</a:t>
            </a:r>
            <a:r>
              <a:rPr lang="en-US" sz="2400" dirty="0" smtClean="0">
                <a:solidFill>
                  <a:srgbClr val="00B0F0"/>
                </a:solidFill>
              </a:rPr>
              <a:t> face a trouble?</a:t>
            </a:r>
          </a:p>
          <a:p>
            <a:pPr marL="0" indent="0">
              <a:buNone/>
            </a:pPr>
            <a:endParaRPr lang="en-US" sz="2400" dirty="0" smtClean="0"/>
          </a:p>
          <a:p>
            <a:pPr marL="0" indent="0">
              <a:buNone/>
            </a:pPr>
            <a:endParaRPr lang="en-US" sz="2400" dirty="0"/>
          </a:p>
          <a:p>
            <a:pPr marL="0" indent="0">
              <a:buNone/>
            </a:pPr>
            <a:r>
              <a:rPr lang="en-US" sz="2400" dirty="0" smtClean="0">
                <a:solidFill>
                  <a:schemeClr val="accent3">
                    <a:lumMod val="50000"/>
                  </a:schemeClr>
                </a:solidFill>
              </a:rPr>
              <a:t>e)Do you think all jobs are important? How?</a:t>
            </a:r>
            <a:endParaRPr lang="en-US" sz="2400" dirty="0">
              <a:solidFill>
                <a:schemeClr val="accent3">
                  <a:lumMod val="5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668" y="533400"/>
            <a:ext cx="2516332" cy="1447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668" y="1981200"/>
            <a:ext cx="2516332" cy="1524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668" y="3505200"/>
            <a:ext cx="2516332" cy="1524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032" y="5029200"/>
            <a:ext cx="2550968" cy="1524000"/>
          </a:xfrm>
          <a:prstGeom prst="rect">
            <a:avLst/>
          </a:prstGeom>
        </p:spPr>
      </p:pic>
    </p:spTree>
    <p:extLst>
      <p:ext uri="{BB962C8B-B14F-4D97-AF65-F5344CB8AC3E}">
        <p14:creationId xmlns:p14="http://schemas.microsoft.com/office/powerpoint/2010/main" val="281945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p:cTn id="3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80">
                                          <p:stCondLst>
                                            <p:cond delay="0"/>
                                          </p:stCondLst>
                                        </p:cTn>
                                        <p:tgtEl>
                                          <p:spTgt spid="8"/>
                                        </p:tgtEl>
                                      </p:cBhvr>
                                    </p:animEffect>
                                    <p:anim calcmode="lin" valueType="num">
                                      <p:cBhvr>
                                        <p:cTn id="4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8" dur="26">
                                          <p:stCondLst>
                                            <p:cond delay="650"/>
                                          </p:stCondLst>
                                        </p:cTn>
                                        <p:tgtEl>
                                          <p:spTgt spid="8"/>
                                        </p:tgtEl>
                                      </p:cBhvr>
                                      <p:to x="100000" y="60000"/>
                                    </p:animScale>
                                    <p:animScale>
                                      <p:cBhvr>
                                        <p:cTn id="49" dur="166" decel="50000">
                                          <p:stCondLst>
                                            <p:cond delay="676"/>
                                          </p:stCondLst>
                                        </p:cTn>
                                        <p:tgtEl>
                                          <p:spTgt spid="8"/>
                                        </p:tgtEl>
                                      </p:cBhvr>
                                      <p:to x="100000" y="100000"/>
                                    </p:animScale>
                                    <p:animScale>
                                      <p:cBhvr>
                                        <p:cTn id="50" dur="26">
                                          <p:stCondLst>
                                            <p:cond delay="1312"/>
                                          </p:stCondLst>
                                        </p:cTn>
                                        <p:tgtEl>
                                          <p:spTgt spid="8"/>
                                        </p:tgtEl>
                                      </p:cBhvr>
                                      <p:to x="100000" y="80000"/>
                                    </p:animScale>
                                    <p:animScale>
                                      <p:cBhvr>
                                        <p:cTn id="51" dur="166" decel="50000">
                                          <p:stCondLst>
                                            <p:cond delay="1338"/>
                                          </p:stCondLst>
                                        </p:cTn>
                                        <p:tgtEl>
                                          <p:spTgt spid="8"/>
                                        </p:tgtEl>
                                      </p:cBhvr>
                                      <p:to x="100000" y="100000"/>
                                    </p:animScale>
                                    <p:animScale>
                                      <p:cBhvr>
                                        <p:cTn id="52" dur="26">
                                          <p:stCondLst>
                                            <p:cond delay="1642"/>
                                          </p:stCondLst>
                                        </p:cTn>
                                        <p:tgtEl>
                                          <p:spTgt spid="8"/>
                                        </p:tgtEl>
                                      </p:cBhvr>
                                      <p:to x="100000" y="90000"/>
                                    </p:animScale>
                                    <p:animScale>
                                      <p:cBhvr>
                                        <p:cTn id="53" dur="166" decel="50000">
                                          <p:stCondLst>
                                            <p:cond delay="1668"/>
                                          </p:stCondLst>
                                        </p:cTn>
                                        <p:tgtEl>
                                          <p:spTgt spid="8"/>
                                        </p:tgtEl>
                                      </p:cBhvr>
                                      <p:to x="100000" y="100000"/>
                                    </p:animScale>
                                    <p:animScale>
                                      <p:cBhvr>
                                        <p:cTn id="54" dur="26">
                                          <p:stCondLst>
                                            <p:cond delay="1808"/>
                                          </p:stCondLst>
                                        </p:cTn>
                                        <p:tgtEl>
                                          <p:spTgt spid="8"/>
                                        </p:tgtEl>
                                      </p:cBhvr>
                                      <p:to x="100000" y="95000"/>
                                    </p:animScale>
                                    <p:animScale>
                                      <p:cBhvr>
                                        <p:cTn id="55" dur="166" decel="50000">
                                          <p:stCondLst>
                                            <p:cond delay="1834"/>
                                          </p:stCondLst>
                                        </p:cTn>
                                        <p:tgtEl>
                                          <p:spTgt spid="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barn(inVertical)">
                                      <p:cBhvr>
                                        <p:cTn id="60" dur="500"/>
                                        <p:tgtEl>
                                          <p:spTgt spid="3">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 calcmode="lin" valueType="num">
                                      <p:cBhvr>
                                        <p:cTn id="72"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73"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74"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75"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marL="0" indent="0" algn="just"/>
            <a:r>
              <a:rPr lang="en-US" sz="2400" dirty="0" smtClean="0">
                <a:solidFill>
                  <a:srgbClr val="FF33CC"/>
                </a:solidFill>
              </a:rPr>
              <a:t>Suppose you live in a small town. Your friend has come to visit you. He is  happy to see the hygienic environment of your house. Make a dialogue between you and your friend on hygienic.</a:t>
            </a:r>
            <a:endParaRPr lang="en-US" sz="2400" dirty="0">
              <a:solidFill>
                <a:srgbClr val="FF33CC"/>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5" y="1295401"/>
            <a:ext cx="3891395" cy="2743199"/>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121727"/>
            <a:ext cx="4343400" cy="2743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0" y="4038600"/>
            <a:ext cx="4828309" cy="268038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295401"/>
            <a:ext cx="5181600" cy="2743199"/>
          </a:xfrm>
          <a:prstGeom prst="rect">
            <a:avLst/>
          </a:prstGeom>
        </p:spPr>
      </p:pic>
    </p:spTree>
    <p:extLst>
      <p:ext uri="{BB962C8B-B14F-4D97-AF65-F5344CB8AC3E}">
        <p14:creationId xmlns:p14="http://schemas.microsoft.com/office/powerpoint/2010/main" val="214662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600" dirty="0" smtClean="0">
                <a:solidFill>
                  <a:srgbClr val="FF9900"/>
                </a:solidFill>
              </a:rPr>
              <a:t>We have almost reached at the end of our session. </a:t>
            </a:r>
            <a:endParaRPr lang="en-US" sz="3600" dirty="0">
              <a:solidFill>
                <a:srgbClr val="FF9900"/>
              </a:solidFill>
            </a:endParaRPr>
          </a:p>
        </p:txBody>
      </p:sp>
      <p:sp>
        <p:nvSpPr>
          <p:cNvPr id="3" name="Content Placeholder 2"/>
          <p:cNvSpPr>
            <a:spLocks noGrp="1"/>
          </p:cNvSpPr>
          <p:nvPr>
            <p:ph idx="1"/>
          </p:nvPr>
        </p:nvSpPr>
        <p:spPr>
          <a:xfrm>
            <a:off x="0" y="1295400"/>
            <a:ext cx="9144000" cy="5562600"/>
          </a:xfrm>
        </p:spPr>
        <p:txBody>
          <a:bodyPr>
            <a:normAutofit fontScale="92500" lnSpcReduction="10000"/>
          </a:bodyPr>
          <a:lstStyle/>
          <a:p>
            <a:pPr marL="0" indent="0">
              <a:buNone/>
            </a:pPr>
            <a:r>
              <a:rPr lang="en-US" dirty="0" smtClean="0"/>
              <a:t>Write a short                              on the </a:t>
            </a:r>
            <a:r>
              <a:rPr lang="en-US" dirty="0" smtClean="0">
                <a:solidFill>
                  <a:srgbClr val="00CC00"/>
                </a:solidFill>
              </a:rPr>
              <a:t>Necessity of </a:t>
            </a:r>
          </a:p>
          <a:p>
            <a:pPr marL="0" indent="0">
              <a:buNone/>
            </a:pPr>
            <a:endParaRPr lang="en-US" dirty="0" smtClean="0">
              <a:solidFill>
                <a:srgbClr val="00CC00"/>
              </a:solidFill>
            </a:endParaRPr>
          </a:p>
          <a:p>
            <a:pPr marL="0" indent="0">
              <a:buNone/>
            </a:pPr>
            <a:r>
              <a:rPr lang="en-US" dirty="0" smtClean="0">
                <a:solidFill>
                  <a:srgbClr val="00CC00"/>
                </a:solidFill>
              </a:rPr>
              <a:t>Cleanliness </a:t>
            </a:r>
            <a:r>
              <a:rPr lang="en-US" dirty="0" smtClean="0"/>
              <a:t>answer to the following question:</a:t>
            </a:r>
          </a:p>
          <a:p>
            <a:pPr marL="0" indent="0">
              <a:buNone/>
            </a:pPr>
            <a:r>
              <a:rPr lang="en-US" dirty="0" smtClean="0">
                <a:solidFill>
                  <a:srgbClr val="C00000"/>
                </a:solidFill>
              </a:rPr>
              <a:t>a)What is cleanliness?</a:t>
            </a:r>
          </a:p>
          <a:p>
            <a:pPr marL="0" indent="0">
              <a:buNone/>
            </a:pPr>
            <a:r>
              <a:rPr lang="en-US" dirty="0" smtClean="0">
                <a:solidFill>
                  <a:srgbClr val="003399"/>
                </a:solidFill>
              </a:rPr>
              <a:t>b) How can we keep ourselves personally clean?</a:t>
            </a:r>
          </a:p>
          <a:p>
            <a:pPr marL="0" indent="0">
              <a:buNone/>
            </a:pPr>
            <a:r>
              <a:rPr lang="en-US" dirty="0" smtClean="0">
                <a:solidFill>
                  <a:srgbClr val="FF33CC"/>
                </a:solidFill>
              </a:rPr>
              <a:t>c)Where should we keep our domestic wastages?</a:t>
            </a:r>
          </a:p>
          <a:p>
            <a:pPr marL="0" indent="0">
              <a:buNone/>
            </a:pPr>
            <a:r>
              <a:rPr lang="en-US" dirty="0" smtClean="0">
                <a:solidFill>
                  <a:srgbClr val="FF9900"/>
                </a:solidFill>
              </a:rPr>
              <a:t>d) Why do people  become sick frequently?</a:t>
            </a:r>
          </a:p>
          <a:p>
            <a:pPr marL="0" indent="0">
              <a:buNone/>
            </a:pPr>
            <a:r>
              <a:rPr lang="en-US" dirty="0" smtClean="0"/>
              <a:t>e) When do you specially take part in cleanliness?</a:t>
            </a:r>
          </a:p>
          <a:p>
            <a:pPr marL="0" indent="0">
              <a:buNone/>
            </a:pPr>
            <a:r>
              <a:rPr lang="en-US" dirty="0" smtClean="0"/>
              <a:t>f) How do feel living in a clean environment?</a:t>
            </a:r>
          </a:p>
          <a:p>
            <a:pPr marL="0" indent="0">
              <a:buNone/>
            </a:pPr>
            <a:r>
              <a:rPr lang="en-US" dirty="0" smtClean="0"/>
              <a:t>g) What do you want other people to do for the cleanliness? </a:t>
            </a:r>
          </a:p>
          <a:p>
            <a:pPr marL="0" indent="0">
              <a:buNone/>
            </a:pP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219200"/>
            <a:ext cx="3124200" cy="1285875"/>
          </a:xfrm>
          <a:prstGeom prst="rect">
            <a:avLst/>
          </a:prstGeom>
        </p:spPr>
      </p:pic>
    </p:spTree>
    <p:extLst>
      <p:ext uri="{BB962C8B-B14F-4D97-AF65-F5344CB8AC3E}">
        <p14:creationId xmlns:p14="http://schemas.microsoft.com/office/powerpoint/2010/main" val="1220047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And here our session comes to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2200" y="1447800"/>
            <a:ext cx="2971800" cy="5410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58" y="1295400"/>
            <a:ext cx="3535957" cy="5562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1424" y="1295400"/>
            <a:ext cx="3121152" cy="5562600"/>
          </a:xfrm>
          <a:prstGeom prst="rect">
            <a:avLst/>
          </a:prstGeom>
        </p:spPr>
      </p:pic>
    </p:spTree>
    <p:extLst>
      <p:ext uri="{BB962C8B-B14F-4D97-AF65-F5344CB8AC3E}">
        <p14:creationId xmlns:p14="http://schemas.microsoft.com/office/powerpoint/2010/main" val="30508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out)">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a:solidFill>
                  <a:srgbClr val="FF33CC"/>
                </a:solidFill>
              </a:rPr>
              <a:t>This is to</a:t>
            </a:r>
            <a:endParaRPr lang="en-US" dirty="0"/>
          </a:p>
        </p:txBody>
      </p:sp>
      <p:sp>
        <p:nvSpPr>
          <p:cNvPr id="3" name="Content Placeholder 2"/>
          <p:cNvSpPr>
            <a:spLocks noGrp="1"/>
          </p:cNvSpPr>
          <p:nvPr>
            <p:ph idx="1"/>
          </p:nvPr>
        </p:nvSpPr>
        <p:spPr>
          <a:xfrm>
            <a:off x="0" y="990600"/>
            <a:ext cx="9144000" cy="5867400"/>
          </a:xfrm>
        </p:spPr>
        <p:txBody>
          <a:bodyPr/>
          <a:lstStyle/>
          <a:p>
            <a:pPr marL="0" indent="0">
              <a:buNone/>
            </a:pPr>
            <a:endParaRPr lang="en-US" dirty="0" smtClean="0">
              <a:solidFill>
                <a:srgbClr val="92D050"/>
              </a:solidFill>
            </a:endParaRPr>
          </a:p>
          <a:p>
            <a:pPr marL="0" indent="0">
              <a:buNone/>
            </a:pPr>
            <a:endParaRPr lang="en-US" dirty="0">
              <a:solidFill>
                <a:srgbClr val="92D050"/>
              </a:solidFill>
            </a:endParaRPr>
          </a:p>
          <a:p>
            <a:pPr marL="0" indent="0">
              <a:buNone/>
            </a:pPr>
            <a:endParaRPr lang="en-US" dirty="0" smtClean="0">
              <a:solidFill>
                <a:srgbClr val="92D050"/>
              </a:solidFill>
            </a:endParaRPr>
          </a:p>
          <a:p>
            <a:pPr marL="0" indent="0">
              <a:buNone/>
            </a:pPr>
            <a:r>
              <a:rPr lang="en-US" dirty="0" smtClean="0">
                <a:solidFill>
                  <a:srgbClr val="92D050"/>
                </a:solidFill>
              </a:rPr>
              <a:t>Mad </a:t>
            </a:r>
            <a:r>
              <a:rPr lang="en-US" dirty="0" err="1">
                <a:solidFill>
                  <a:srgbClr val="92D050"/>
                </a:solidFill>
              </a:rPr>
              <a:t>Sazzad</a:t>
            </a:r>
            <a:r>
              <a:rPr lang="en-US" dirty="0">
                <a:solidFill>
                  <a:srgbClr val="92D050"/>
                </a:solidFill>
              </a:rPr>
              <a:t> </a:t>
            </a:r>
            <a:r>
              <a:rPr lang="en-US" dirty="0" err="1">
                <a:solidFill>
                  <a:srgbClr val="92D050"/>
                </a:solidFill>
              </a:rPr>
              <a:t>Hossain</a:t>
            </a:r>
            <a:endParaRPr lang="en-US" dirty="0">
              <a:solidFill>
                <a:srgbClr val="92D050"/>
              </a:solidFill>
            </a:endParaRPr>
          </a:p>
          <a:p>
            <a:pPr marL="0" indent="0">
              <a:buNone/>
            </a:pPr>
            <a:r>
              <a:rPr lang="en-US" dirty="0">
                <a:solidFill>
                  <a:srgbClr val="FFC000"/>
                </a:solidFill>
              </a:rPr>
              <a:t>Assistant Teacher </a:t>
            </a:r>
          </a:p>
          <a:p>
            <a:pPr marL="0" indent="0">
              <a:buNone/>
            </a:pPr>
            <a:r>
              <a:rPr lang="en-US" dirty="0" err="1">
                <a:solidFill>
                  <a:srgbClr val="0070C0"/>
                </a:solidFill>
              </a:rPr>
              <a:t>Santhia</a:t>
            </a:r>
            <a:r>
              <a:rPr lang="en-US" dirty="0">
                <a:solidFill>
                  <a:srgbClr val="0070C0"/>
                </a:solidFill>
              </a:rPr>
              <a:t> Govt. Pilot Model High School, </a:t>
            </a:r>
          </a:p>
          <a:p>
            <a:pPr marL="0" indent="0">
              <a:buNone/>
            </a:pPr>
            <a:r>
              <a:rPr lang="en-US" dirty="0" err="1">
                <a:solidFill>
                  <a:srgbClr val="0070C0"/>
                </a:solidFill>
              </a:rPr>
              <a:t>Santhia</a:t>
            </a:r>
            <a:r>
              <a:rPr lang="en-US" dirty="0">
                <a:solidFill>
                  <a:srgbClr val="0070C0"/>
                </a:solidFill>
              </a:rPr>
              <a:t>- </a:t>
            </a:r>
            <a:r>
              <a:rPr lang="en-US" dirty="0" err="1">
                <a:solidFill>
                  <a:srgbClr val="0070C0"/>
                </a:solidFill>
              </a:rPr>
              <a:t>Pabna</a:t>
            </a:r>
            <a:r>
              <a:rPr lang="en-US" dirty="0">
                <a:solidFill>
                  <a:srgbClr val="0070C0"/>
                </a:solidFill>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6594" y="1371600"/>
            <a:ext cx="1672389" cy="2118360"/>
          </a:xfrm>
          <a:prstGeom prst="rect">
            <a:avLst/>
          </a:prstGeom>
        </p:spPr>
      </p:pic>
    </p:spTree>
    <p:extLst>
      <p:ext uri="{BB962C8B-B14F-4D97-AF65-F5344CB8AC3E}">
        <p14:creationId xmlns:p14="http://schemas.microsoft.com/office/powerpoint/2010/main" val="39242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0" presetID="2" presetClass="entr" presetSubtype="9"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4" presetID="2" presetClass="entr" presetSubtype="9"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0-#ppt_h/2"/>
                                          </p:val>
                                        </p:tav>
                                        <p:tav tm="100000">
                                          <p:val>
                                            <p:strVal val="#ppt_y"/>
                                          </p:val>
                                        </p:tav>
                                      </p:tavLst>
                                    </p:anim>
                                  </p:childTnLst>
                                </p:cTn>
                              </p:par>
                              <p:par>
                                <p:cTn id="28" presetID="2" presetClass="entr" presetSubtype="9"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solidFill>
                  <a:srgbClr val="00B0F0"/>
                </a:solidFill>
              </a:rPr>
              <a:t>Do you like to thank them?</a:t>
            </a:r>
            <a:endParaRPr lang="en-US" dirty="0">
              <a:solidFill>
                <a:srgbClr val="00B0F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85800"/>
            <a:ext cx="4119130" cy="26806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130" y="685801"/>
            <a:ext cx="4796270" cy="26806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94147"/>
            <a:ext cx="9143999" cy="3484635"/>
          </a:xfrm>
          <a:prstGeom prst="rect">
            <a:avLst/>
          </a:prstGeom>
        </p:spPr>
      </p:pic>
    </p:spTree>
    <p:extLst>
      <p:ext uri="{BB962C8B-B14F-4D97-AF65-F5344CB8AC3E}">
        <p14:creationId xmlns:p14="http://schemas.microsoft.com/office/powerpoint/2010/main" val="27577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57855" cy="762000"/>
          </a:xfrm>
        </p:spPr>
        <p:txBody>
          <a:bodyPr>
            <a:noAutofit/>
          </a:bodyPr>
          <a:lstStyle/>
          <a:p>
            <a:r>
              <a:rPr lang="en-US" sz="2800" dirty="0" smtClean="0">
                <a:solidFill>
                  <a:srgbClr val="92D050"/>
                </a:solidFill>
              </a:rPr>
              <a:t>They deserve thank from us because they work for a better society.</a:t>
            </a:r>
            <a:endParaRPr lang="en-US" sz="2800" dirty="0">
              <a:solidFill>
                <a:srgbClr val="92D05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 y="838200"/>
            <a:ext cx="4738254" cy="32131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4038599"/>
            <a:ext cx="4509655" cy="28194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832427"/>
            <a:ext cx="4419600" cy="32893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4121727"/>
            <a:ext cx="4724400" cy="2736273"/>
          </a:xfrm>
          <a:prstGeom prst="rect">
            <a:avLst/>
          </a:prstGeom>
        </p:spPr>
      </p:pic>
    </p:spTree>
    <p:extLst>
      <p:ext uri="{BB962C8B-B14F-4D97-AF65-F5344CB8AC3E}">
        <p14:creationId xmlns:p14="http://schemas.microsoft.com/office/powerpoint/2010/main" val="256857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3)">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200" dirty="0" smtClean="0">
                <a:solidFill>
                  <a:srgbClr val="C00000"/>
                </a:solidFill>
              </a:rPr>
              <a:t>Dear boys and girls, our </a:t>
            </a:r>
            <a:r>
              <a:rPr lang="en-US" sz="3200" dirty="0">
                <a:solidFill>
                  <a:srgbClr val="C00000"/>
                </a:solidFill>
              </a:rPr>
              <a:t>today’s session is on</a:t>
            </a:r>
            <a:endParaRPr lang="en-US" sz="3200" dirty="0"/>
          </a:p>
        </p:txBody>
      </p:sp>
      <p:sp>
        <p:nvSpPr>
          <p:cNvPr id="3" name="Content Placeholder 2"/>
          <p:cNvSpPr>
            <a:spLocks noGrp="1"/>
          </p:cNvSpPr>
          <p:nvPr>
            <p:ph idx="1"/>
          </p:nvPr>
        </p:nvSpPr>
        <p:spPr>
          <a:xfrm>
            <a:off x="-76200" y="914400"/>
            <a:ext cx="9220200" cy="5943600"/>
          </a:xfrm>
        </p:spPr>
        <p:txBody>
          <a:bodyPr/>
          <a:lstStyle/>
          <a:p>
            <a:pPr marL="0" indent="0">
              <a:buNone/>
            </a:pPr>
            <a:r>
              <a:rPr lang="en-US" dirty="0" smtClean="0">
                <a:solidFill>
                  <a:srgbClr val="00B050"/>
                </a:solidFill>
              </a:rPr>
              <a:t>Lesson5</a:t>
            </a:r>
            <a:endParaRPr lang="en-US" dirty="0">
              <a:solidFill>
                <a:srgbClr val="00B050"/>
              </a:solidFill>
            </a:endParaRPr>
          </a:p>
          <a:p>
            <a:pPr marL="0" indent="0">
              <a:buNone/>
            </a:pPr>
            <a:r>
              <a:rPr lang="en-US" dirty="0" smtClean="0">
                <a:solidFill>
                  <a:schemeClr val="accent6"/>
                </a:solidFill>
              </a:rPr>
              <a:t>Thanks for your work</a:t>
            </a:r>
          </a:p>
          <a:p>
            <a:pPr marL="0" indent="0">
              <a:buNone/>
            </a:pPr>
            <a:r>
              <a:rPr lang="en-US" dirty="0" smtClean="0">
                <a:solidFill>
                  <a:srgbClr val="7030A0"/>
                </a:solidFill>
              </a:rPr>
              <a:t>After completing the lesson students will be able to-</a:t>
            </a:r>
          </a:p>
          <a:p>
            <a:pPr marL="0" indent="0">
              <a:buNone/>
            </a:pPr>
            <a:r>
              <a:rPr lang="en-US" dirty="0" smtClean="0">
                <a:solidFill>
                  <a:srgbClr val="FF0066"/>
                </a:solidFill>
              </a:rPr>
              <a:t>Talk about people, places and familiar objects in short and simple sentences</a:t>
            </a:r>
          </a:p>
          <a:p>
            <a:pPr marL="0" indent="0">
              <a:buNone/>
            </a:pPr>
            <a:r>
              <a:rPr lang="en-US" dirty="0" smtClean="0">
                <a:solidFill>
                  <a:srgbClr val="00B0F0"/>
                </a:solidFill>
              </a:rPr>
              <a:t>Ask and answer questions</a:t>
            </a:r>
          </a:p>
          <a:p>
            <a:pPr marL="0" indent="0">
              <a:buNone/>
            </a:pPr>
            <a:r>
              <a:rPr lang="en-US" dirty="0" smtClean="0">
                <a:solidFill>
                  <a:srgbClr val="7030A0"/>
                </a:solidFill>
              </a:rPr>
              <a:t>Participate in short dialogues and conversations on familiar topics</a:t>
            </a:r>
          </a:p>
          <a:p>
            <a:pPr marL="0" indent="0">
              <a:buNone/>
            </a:pPr>
            <a:r>
              <a:rPr lang="en-US" dirty="0" smtClean="0">
                <a:solidFill>
                  <a:srgbClr val="00B050"/>
                </a:solidFill>
              </a:rPr>
              <a:t>Write short paragraphs</a:t>
            </a:r>
            <a:endParaRPr lang="en-US" dirty="0">
              <a:solidFill>
                <a:srgbClr val="00B050"/>
              </a:solidFill>
            </a:endParaRPr>
          </a:p>
        </p:txBody>
      </p:sp>
    </p:spTree>
    <p:extLst>
      <p:ext uri="{BB962C8B-B14F-4D97-AF65-F5344CB8AC3E}">
        <p14:creationId xmlns:p14="http://schemas.microsoft.com/office/powerpoint/2010/main" val="126172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Autofit/>
          </a:bodyPr>
          <a:lstStyle/>
          <a:p>
            <a:pPr algn="just"/>
            <a:r>
              <a:rPr lang="en-US" sz="2400" dirty="0" smtClean="0">
                <a:solidFill>
                  <a:srgbClr val="FFC000"/>
                </a:solidFill>
              </a:rPr>
              <a:t>Bulbul collects rubbish from the </a:t>
            </a:r>
            <a:r>
              <a:rPr lang="en-US" sz="2400" dirty="0" err="1" smtClean="0">
                <a:solidFill>
                  <a:srgbClr val="FFC000"/>
                </a:solidFill>
              </a:rPr>
              <a:t>Sankar</a:t>
            </a:r>
            <a:r>
              <a:rPr lang="en-US" sz="2400" dirty="0" smtClean="0">
                <a:solidFill>
                  <a:srgbClr val="FFC000"/>
                </a:solidFill>
              </a:rPr>
              <a:t> area in Dhaka . Every morning, he wakes up at 5o’clock and walks along the streets of </a:t>
            </a:r>
            <a:r>
              <a:rPr lang="en-US" sz="2400" dirty="0" err="1" smtClean="0">
                <a:solidFill>
                  <a:srgbClr val="FFC000"/>
                </a:solidFill>
              </a:rPr>
              <a:t>Sankar</a:t>
            </a:r>
            <a:r>
              <a:rPr lang="en-US" sz="2400" dirty="0" smtClean="0">
                <a:solidFill>
                  <a:srgbClr val="FFC000"/>
                </a:solidFill>
              </a:rPr>
              <a:t>  to collects rubbish. People of  </a:t>
            </a:r>
            <a:r>
              <a:rPr lang="en-US" sz="2400" dirty="0" err="1" smtClean="0">
                <a:solidFill>
                  <a:srgbClr val="FFC000"/>
                </a:solidFill>
              </a:rPr>
              <a:t>Sankar</a:t>
            </a:r>
            <a:r>
              <a:rPr lang="en-US" sz="2400" dirty="0" smtClean="0">
                <a:solidFill>
                  <a:srgbClr val="FFC000"/>
                </a:solidFill>
              </a:rPr>
              <a:t> put their rubbish in plastic bins and leave them in front of their houses. </a:t>
            </a:r>
            <a:endParaRPr lang="en-US" sz="2400" dirty="0">
              <a:solidFill>
                <a:srgbClr val="FFC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6025" y="2562225"/>
            <a:ext cx="2857500" cy="257175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905000"/>
            <a:ext cx="3048000" cy="37060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00"/>
            <a:ext cx="3124200" cy="3733800"/>
          </a:xfrm>
          <a:prstGeom prst="rect">
            <a:avLst/>
          </a:prstGeom>
        </p:spPr>
      </p:pic>
    </p:spTree>
    <p:extLst>
      <p:ext uri="{BB962C8B-B14F-4D97-AF65-F5344CB8AC3E}">
        <p14:creationId xmlns:p14="http://schemas.microsoft.com/office/powerpoint/2010/main" val="1248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3)">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8)">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pPr algn="just"/>
            <a:r>
              <a:rPr lang="en-US" sz="2000" dirty="0">
                <a:solidFill>
                  <a:srgbClr val="FF33CC"/>
                </a:solidFill>
              </a:rPr>
              <a:t>Bulbul walks from door to door to collect  them.  Sometimes the bins are  very dirty  and they smell bad. But Bulbul does not mind. He takes  out everything from the bins and puts them in his van . He believes  that all jobs are important.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11381"/>
            <a:ext cx="4454791" cy="28194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3560618"/>
            <a:ext cx="6019800" cy="3276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718" y="990600"/>
            <a:ext cx="4724400" cy="2438400"/>
          </a:xfrm>
          <a:prstGeom prst="rect">
            <a:avLst/>
          </a:prstGeom>
        </p:spPr>
      </p:pic>
    </p:spTree>
    <p:extLst>
      <p:ext uri="{BB962C8B-B14F-4D97-AF65-F5344CB8AC3E}">
        <p14:creationId xmlns:p14="http://schemas.microsoft.com/office/powerpoint/2010/main" val="101304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2)">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8)">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pPr algn="just"/>
            <a:r>
              <a:rPr lang="en-US" sz="2400" dirty="0">
                <a:solidFill>
                  <a:schemeClr val="accent6">
                    <a:lumMod val="75000"/>
                  </a:schemeClr>
                </a:solidFill>
              </a:rPr>
              <a:t>He works hard every day. To keep this area clean. Last three months Bulbul was sick for two days . So, he could not come to collect the rubbish. </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1219199"/>
            <a:ext cx="4329546" cy="252499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229591"/>
            <a:ext cx="4793673" cy="2514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4190"/>
            <a:ext cx="4343400" cy="31138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7873" y="3744190"/>
            <a:ext cx="5029200" cy="3113808"/>
          </a:xfrm>
          <a:prstGeom prst="rect">
            <a:avLst/>
          </a:prstGeom>
        </p:spPr>
      </p:pic>
    </p:spTree>
    <p:extLst>
      <p:ext uri="{BB962C8B-B14F-4D97-AF65-F5344CB8AC3E}">
        <p14:creationId xmlns:p14="http://schemas.microsoft.com/office/powerpoint/2010/main" val="26564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8)">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out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just"/>
            <a:r>
              <a:rPr lang="en-US" sz="2400" dirty="0">
                <a:solidFill>
                  <a:srgbClr val="00CC00"/>
                </a:solidFill>
              </a:rPr>
              <a:t>The people of </a:t>
            </a:r>
            <a:r>
              <a:rPr lang="en-US" sz="2400" dirty="0" err="1">
                <a:solidFill>
                  <a:srgbClr val="00CC00"/>
                </a:solidFill>
              </a:rPr>
              <a:t>Sankar</a:t>
            </a:r>
            <a:r>
              <a:rPr lang="en-US" sz="2400" dirty="0">
                <a:solidFill>
                  <a:srgbClr val="00CC00"/>
                </a:solidFill>
              </a:rPr>
              <a:t> were in great trouble. They got piles of rubbish waiting in front of their houses. The whole area became dirty and unhygienic. </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95400"/>
            <a:ext cx="4572000" cy="2743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219200"/>
            <a:ext cx="4495800" cy="29169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38600"/>
            <a:ext cx="4648200" cy="2819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864" y="4038600"/>
            <a:ext cx="4495800" cy="2819400"/>
          </a:xfrm>
          <a:prstGeom prst="rect">
            <a:avLst/>
          </a:prstGeom>
        </p:spPr>
      </p:pic>
    </p:spTree>
    <p:extLst>
      <p:ext uri="{BB962C8B-B14F-4D97-AF65-F5344CB8AC3E}">
        <p14:creationId xmlns:p14="http://schemas.microsoft.com/office/powerpoint/2010/main" val="288769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556</TotalTime>
  <Words>668</Words>
  <Application>Microsoft Office PowerPoint</Application>
  <PresentationFormat>On-screen Show (4:3)</PresentationFormat>
  <Paragraphs>85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Solstice</vt:lpstr>
      <vt:lpstr>Welcome everybody to our today’s session</vt:lpstr>
      <vt:lpstr>This is to</vt:lpstr>
      <vt:lpstr>Do you like to thank them?</vt:lpstr>
      <vt:lpstr>They deserve thank from us because they work for a better society.</vt:lpstr>
      <vt:lpstr>Dear boys and girls, our today’s session is on</vt:lpstr>
      <vt:lpstr>Bulbul collects rubbish from the Sankar area in Dhaka . Every morning, he wakes up at 5o’clock and walks along the streets of Sankar  to collects rubbish. People of  Sankar put their rubbish in plastic bins and leave them in front of their houses. </vt:lpstr>
      <vt:lpstr>Bulbul walks from door to door to collect  them.  Sometimes the bins are  very dirty  and they smell bad. But Bulbul does not mind. He takes  out everything from the bins and puts them in his van . He believes  that all jobs are important.  </vt:lpstr>
      <vt:lpstr>He works hard every day. To keep this area clean. Last three months Bulbul was sick for two days . So, he could not come to collect the rubbish. </vt:lpstr>
      <vt:lpstr>The people of Sankar were in great trouble. They got piles of rubbish waiting in front of their houses. The whole area became dirty and unhygienic. </vt:lpstr>
      <vt:lpstr>When Bulbul got well, he came back to Sankar. He collected every thing from all the bins. Bulbul does not want to fall sick again. </vt:lpstr>
      <vt:lpstr>He realizes, if he stops working even for a few days  only, the whole area will turn into a big dustbin.</vt:lpstr>
      <vt:lpstr>Dear boys and girls, open your text book and read the passage again. Now choose the best answer from  the given alternatives: </vt:lpstr>
      <vt:lpstr>PowerPoint Presentation</vt:lpstr>
      <vt:lpstr>Read the passage silently again and answer the following questions:</vt:lpstr>
      <vt:lpstr>Suppose you live in a small town. Your friend has come to visit you. He is  happy to see the hygienic environment of your house. Make a dialogue between you and your friend on hygienic.</vt:lpstr>
      <vt:lpstr>We have almost reached at the end of our session. </vt:lpstr>
      <vt:lpstr>And here our session comes to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everybody to our today’s session</dc:title>
  <dc:creator>SIMANTO</dc:creator>
  <cp:lastModifiedBy>DCS</cp:lastModifiedBy>
  <cp:revision>44</cp:revision>
  <dcterms:created xsi:type="dcterms:W3CDTF">2006-08-16T00:00:00Z</dcterms:created>
  <dcterms:modified xsi:type="dcterms:W3CDTF">2020-07-12T14:04:57Z</dcterms:modified>
</cp:coreProperties>
</file>