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2" r:id="rId2"/>
    <p:sldId id="288" r:id="rId3"/>
    <p:sldId id="280" r:id="rId4"/>
    <p:sldId id="281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5" r:id="rId22"/>
    <p:sldId id="286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A466F-3042-42C5-A3DF-C7D0AC90C619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B3BD-36AC-4D98-8CAA-D45A19AAF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3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3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4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4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9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67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25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2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6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3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1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26A4-2EA9-4AF2-BBF9-1ABF0BF6EF04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AFD0-117C-4370-9748-4901534B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2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05000"/>
            <a:ext cx="86868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1" y="1524000"/>
            <a:ext cx="3982439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 -সকলকে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7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5" y="4602540"/>
            <a:ext cx="9980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পিথাগোরাস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(খ্রিস্টপূর্ব ৫২৭-৪৯৩)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বিভিন্ন জ্যামিতিক উপপাদ্য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ছা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ড়াও কম্পমান তারের উপর তাঁর কাজ অধিক স্থায়ী অবদান রাখতে সক্ষম হয়েছে।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494023"/>
            <a:ext cx="6288628" cy="377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7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2595" y="4953000"/>
            <a:ext cx="10136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গ্রিক দার্শনিক ডেমোক্রিটাস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(খ্রিস্টপূর্ব ৩৭০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৪৬০)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ধারণা দেন যে পদার্থের অবিভাজ্য একক রয়েছে। তিনি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নাম দেন এটম বা পরমাণু।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4"/>
          <a:stretch/>
        </p:blipFill>
        <p:spPr>
          <a:xfrm>
            <a:off x="2057400" y="556957"/>
            <a:ext cx="3886200" cy="431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63" y="622135"/>
            <a:ext cx="3886200" cy="4252822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1609" y="1308463"/>
            <a:ext cx="57900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আদিপর্বের </a:t>
            </a:r>
            <a:r>
              <a:rPr lang="bn-IN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সবচেয়ে বড় </a:t>
            </a:r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bn-IN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এরিস্টটল 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মাটি, পানি ও আগূন দিয়ে  সবকিছু তৈরি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হওয়ার মতবাদটি অনেক বেশি গ্রগনযোগ্য ছিল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9" y="0"/>
            <a:ext cx="3875313" cy="45807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2149" y="4741817"/>
            <a:ext cx="10489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আদিপর্বের আরেক বিজ্ঞানী</a:t>
            </a:r>
            <a:r>
              <a:rPr lang="bn-BD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আরিস্তারাকস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প্রথমে </a:t>
            </a:r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সূর্যকেন্দ্রিক সৌরজগতের ধারণা দেন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 তাঁর অনুসারী সেলেউকাস সেটি যুক্তি দিয়ে প্রমাণ  করেন।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1956" y="4014977"/>
            <a:ext cx="1540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এরিস্টটল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8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8456" y="4006916"/>
            <a:ext cx="11011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গ্রিক বিজ্ঞানি আর্কিমিডিস (খ্রিস্টপূর্ব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২১২ 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২৮৭)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লিভারের নীতি  ও তরলে নিমজ্জিত বস্তুর উপর ক্রিয়াশীল উর্ধবমুখী বলের সূত্র আবিষ্কার করে ধাতুর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ভেজাল নির্ণয়ে সক্ষম হন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।  তিনি গোলীয় দর্পণের সাহায্যে সূর্যের রশ্মি কেন্দ্রভূত করে আগুন ধরানোর কৌশলও জানতেন। 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গ্রিক বিজ্ঞান ও গণিত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তাঁর আমলেই  সবচেয়ে 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 শিখরে উঠেছিল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876800" y="1651875"/>
            <a:ext cx="2590801" cy="2006443"/>
            <a:chOff x="4343400" y="1773116"/>
            <a:chExt cx="3003176" cy="2231605"/>
          </a:xfrm>
        </p:grpSpPr>
        <p:sp>
          <p:nvSpPr>
            <p:cNvPr id="11" name="Rectangle 10"/>
            <p:cNvSpPr/>
            <p:nvPr/>
          </p:nvSpPr>
          <p:spPr>
            <a:xfrm>
              <a:off x="4343400" y="3234167"/>
              <a:ext cx="1326777" cy="770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scene3d>
              <a:camera prst="isometricOffAxis1Lef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36024" y="1773116"/>
              <a:ext cx="1326777" cy="770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scene3d>
              <a:camera prst="isometricLeftDown">
                <a:rot lat="2100000" lon="1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8425" y="1998278"/>
              <a:ext cx="1326777" cy="770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19800" y="3124200"/>
              <a:ext cx="1326776" cy="770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scene3d>
              <a:camera prst="isometricRightUp">
                <a:rot lat="2100000" lon="18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un 16"/>
          <p:cNvSpPr/>
          <p:nvPr/>
        </p:nvSpPr>
        <p:spPr>
          <a:xfrm>
            <a:off x="4343400" y="381000"/>
            <a:ext cx="1447800" cy="10668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64466" y="2667000"/>
            <a:ext cx="158542" cy="199638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53430" y="1219200"/>
            <a:ext cx="1099770" cy="6351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</p:cNvCxnSpPr>
          <p:nvPr/>
        </p:nvCxnSpPr>
        <p:spPr>
          <a:xfrm>
            <a:off x="5067300" y="1447800"/>
            <a:ext cx="1828004" cy="1676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53430" y="914401"/>
            <a:ext cx="109170" cy="22986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57800" y="1219200"/>
            <a:ext cx="205150" cy="8445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8" idx="1"/>
          </p:cNvCxnSpPr>
          <p:nvPr/>
        </p:nvCxnSpPr>
        <p:spPr>
          <a:xfrm flipH="1">
            <a:off x="6187684" y="1854318"/>
            <a:ext cx="365518" cy="8419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2" name="Straight Arrow Connector 4101"/>
          <p:cNvCxnSpPr/>
          <p:nvPr/>
        </p:nvCxnSpPr>
        <p:spPr>
          <a:xfrm>
            <a:off x="5462951" y="2063720"/>
            <a:ext cx="738589" cy="6325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4" name="Straight Arrow Connector 4103"/>
          <p:cNvCxnSpPr>
            <a:endCxn id="18" idx="1"/>
          </p:cNvCxnSpPr>
          <p:nvPr/>
        </p:nvCxnSpPr>
        <p:spPr>
          <a:xfrm flipV="1">
            <a:off x="5453430" y="2696237"/>
            <a:ext cx="734254" cy="5168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6" name="Straight Arrow Connector 4105"/>
          <p:cNvCxnSpPr>
            <a:endCxn id="18" idx="1"/>
          </p:cNvCxnSpPr>
          <p:nvPr/>
        </p:nvCxnSpPr>
        <p:spPr>
          <a:xfrm flipH="1" flipV="1">
            <a:off x="6187684" y="2696236"/>
            <a:ext cx="707620" cy="4279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2" name="Group 4111"/>
          <p:cNvGrpSpPr/>
          <p:nvPr/>
        </p:nvGrpSpPr>
        <p:grpSpPr>
          <a:xfrm>
            <a:off x="5851662" y="2135694"/>
            <a:ext cx="672045" cy="822862"/>
            <a:chOff x="4114800" y="2225138"/>
            <a:chExt cx="672045" cy="822862"/>
          </a:xfrm>
        </p:grpSpPr>
        <p:sp>
          <p:nvSpPr>
            <p:cNvPr id="4109" name="Freeform 4108"/>
            <p:cNvSpPr/>
            <p:nvPr/>
          </p:nvSpPr>
          <p:spPr>
            <a:xfrm>
              <a:off x="4201571" y="2239192"/>
              <a:ext cx="239087" cy="795944"/>
            </a:xfrm>
            <a:custGeom>
              <a:avLst/>
              <a:gdLst>
                <a:gd name="connsiteX0" fmla="*/ 487925 w 487961"/>
                <a:gd name="connsiteY0" fmla="*/ 2253144 h 2253144"/>
                <a:gd name="connsiteX1" fmla="*/ 58434 w 487961"/>
                <a:gd name="connsiteY1" fmla="*/ 1976053 h 2253144"/>
                <a:gd name="connsiteX2" fmla="*/ 487925 w 487961"/>
                <a:gd name="connsiteY2" fmla="*/ 1491144 h 2253144"/>
                <a:gd name="connsiteX3" fmla="*/ 30725 w 487961"/>
                <a:gd name="connsiteY3" fmla="*/ 1158635 h 2253144"/>
                <a:gd name="connsiteX4" fmla="*/ 418652 w 487961"/>
                <a:gd name="connsiteY4" fmla="*/ 756853 h 2253144"/>
                <a:gd name="connsiteX5" fmla="*/ 3016 w 487961"/>
                <a:gd name="connsiteY5" fmla="*/ 493617 h 2253144"/>
                <a:gd name="connsiteX6" fmla="*/ 224689 w 487961"/>
                <a:gd name="connsiteY6" fmla="*/ 202672 h 2253144"/>
                <a:gd name="connsiteX7" fmla="*/ 99998 w 487961"/>
                <a:gd name="connsiteY7" fmla="*/ 22562 h 2253144"/>
                <a:gd name="connsiteX8" fmla="*/ 113852 w 487961"/>
                <a:gd name="connsiteY8" fmla="*/ 8708 h 22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61" h="2253144">
                  <a:moveTo>
                    <a:pt x="487925" y="2253144"/>
                  </a:moveTo>
                  <a:cubicBezTo>
                    <a:pt x="273179" y="2178098"/>
                    <a:pt x="58434" y="2103053"/>
                    <a:pt x="58434" y="1976053"/>
                  </a:cubicBezTo>
                  <a:cubicBezTo>
                    <a:pt x="58434" y="1849053"/>
                    <a:pt x="492543" y="1627380"/>
                    <a:pt x="487925" y="1491144"/>
                  </a:cubicBezTo>
                  <a:cubicBezTo>
                    <a:pt x="483307" y="1354908"/>
                    <a:pt x="42270" y="1281017"/>
                    <a:pt x="30725" y="1158635"/>
                  </a:cubicBezTo>
                  <a:cubicBezTo>
                    <a:pt x="19180" y="1036253"/>
                    <a:pt x="423270" y="867689"/>
                    <a:pt x="418652" y="756853"/>
                  </a:cubicBezTo>
                  <a:cubicBezTo>
                    <a:pt x="414034" y="646017"/>
                    <a:pt x="35343" y="585980"/>
                    <a:pt x="3016" y="493617"/>
                  </a:cubicBezTo>
                  <a:cubicBezTo>
                    <a:pt x="-29311" y="401254"/>
                    <a:pt x="208525" y="281181"/>
                    <a:pt x="224689" y="202672"/>
                  </a:cubicBezTo>
                  <a:cubicBezTo>
                    <a:pt x="240853" y="124163"/>
                    <a:pt x="118471" y="54889"/>
                    <a:pt x="99998" y="22562"/>
                  </a:cubicBezTo>
                  <a:cubicBezTo>
                    <a:pt x="81525" y="-9765"/>
                    <a:pt x="97688" y="-529"/>
                    <a:pt x="113852" y="8708"/>
                  </a:cubicBezTo>
                </a:path>
              </a:pathLst>
            </a:custGeom>
            <a:ln w="12700">
              <a:solidFill>
                <a:srgbClr val="FFC000"/>
              </a:solidFill>
            </a:ln>
            <a:effectLst>
              <a:glow rad="228600">
                <a:srgbClr val="FFC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7758" y="2225138"/>
              <a:ext cx="239087" cy="795944"/>
            </a:xfrm>
            <a:custGeom>
              <a:avLst/>
              <a:gdLst>
                <a:gd name="connsiteX0" fmla="*/ 487925 w 487961"/>
                <a:gd name="connsiteY0" fmla="*/ 2253144 h 2253144"/>
                <a:gd name="connsiteX1" fmla="*/ 58434 w 487961"/>
                <a:gd name="connsiteY1" fmla="*/ 1976053 h 2253144"/>
                <a:gd name="connsiteX2" fmla="*/ 487925 w 487961"/>
                <a:gd name="connsiteY2" fmla="*/ 1491144 h 2253144"/>
                <a:gd name="connsiteX3" fmla="*/ 30725 w 487961"/>
                <a:gd name="connsiteY3" fmla="*/ 1158635 h 2253144"/>
                <a:gd name="connsiteX4" fmla="*/ 418652 w 487961"/>
                <a:gd name="connsiteY4" fmla="*/ 756853 h 2253144"/>
                <a:gd name="connsiteX5" fmla="*/ 3016 w 487961"/>
                <a:gd name="connsiteY5" fmla="*/ 493617 h 2253144"/>
                <a:gd name="connsiteX6" fmla="*/ 224689 w 487961"/>
                <a:gd name="connsiteY6" fmla="*/ 202672 h 2253144"/>
                <a:gd name="connsiteX7" fmla="*/ 99998 w 487961"/>
                <a:gd name="connsiteY7" fmla="*/ 22562 h 2253144"/>
                <a:gd name="connsiteX8" fmla="*/ 113852 w 487961"/>
                <a:gd name="connsiteY8" fmla="*/ 8708 h 22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61" h="2253144">
                  <a:moveTo>
                    <a:pt x="487925" y="2253144"/>
                  </a:moveTo>
                  <a:cubicBezTo>
                    <a:pt x="273179" y="2178098"/>
                    <a:pt x="58434" y="2103053"/>
                    <a:pt x="58434" y="1976053"/>
                  </a:cubicBezTo>
                  <a:cubicBezTo>
                    <a:pt x="58434" y="1849053"/>
                    <a:pt x="492543" y="1627380"/>
                    <a:pt x="487925" y="1491144"/>
                  </a:cubicBezTo>
                  <a:cubicBezTo>
                    <a:pt x="483307" y="1354908"/>
                    <a:pt x="42270" y="1281017"/>
                    <a:pt x="30725" y="1158635"/>
                  </a:cubicBezTo>
                  <a:cubicBezTo>
                    <a:pt x="19180" y="1036253"/>
                    <a:pt x="423270" y="867689"/>
                    <a:pt x="418652" y="756853"/>
                  </a:cubicBezTo>
                  <a:cubicBezTo>
                    <a:pt x="414034" y="646017"/>
                    <a:pt x="35343" y="585980"/>
                    <a:pt x="3016" y="493617"/>
                  </a:cubicBezTo>
                  <a:cubicBezTo>
                    <a:pt x="-29311" y="401254"/>
                    <a:pt x="208525" y="281181"/>
                    <a:pt x="224689" y="202672"/>
                  </a:cubicBezTo>
                  <a:cubicBezTo>
                    <a:pt x="240853" y="124163"/>
                    <a:pt x="118471" y="54889"/>
                    <a:pt x="99998" y="22562"/>
                  </a:cubicBezTo>
                  <a:cubicBezTo>
                    <a:pt x="81525" y="-9765"/>
                    <a:pt x="97688" y="-529"/>
                    <a:pt x="113852" y="8708"/>
                  </a:cubicBezTo>
                </a:path>
              </a:pathLst>
            </a:custGeom>
            <a:ln w="12700">
              <a:solidFill>
                <a:srgbClr val="FFC000"/>
              </a:solidFill>
            </a:ln>
            <a:effectLst>
              <a:glow rad="228600">
                <a:srgbClr val="FFC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73086" y="2225138"/>
              <a:ext cx="239087" cy="795944"/>
            </a:xfrm>
            <a:custGeom>
              <a:avLst/>
              <a:gdLst>
                <a:gd name="connsiteX0" fmla="*/ 487925 w 487961"/>
                <a:gd name="connsiteY0" fmla="*/ 2253144 h 2253144"/>
                <a:gd name="connsiteX1" fmla="*/ 58434 w 487961"/>
                <a:gd name="connsiteY1" fmla="*/ 1976053 h 2253144"/>
                <a:gd name="connsiteX2" fmla="*/ 487925 w 487961"/>
                <a:gd name="connsiteY2" fmla="*/ 1491144 h 2253144"/>
                <a:gd name="connsiteX3" fmla="*/ 30725 w 487961"/>
                <a:gd name="connsiteY3" fmla="*/ 1158635 h 2253144"/>
                <a:gd name="connsiteX4" fmla="*/ 418652 w 487961"/>
                <a:gd name="connsiteY4" fmla="*/ 756853 h 2253144"/>
                <a:gd name="connsiteX5" fmla="*/ 3016 w 487961"/>
                <a:gd name="connsiteY5" fmla="*/ 493617 h 2253144"/>
                <a:gd name="connsiteX6" fmla="*/ 224689 w 487961"/>
                <a:gd name="connsiteY6" fmla="*/ 202672 h 2253144"/>
                <a:gd name="connsiteX7" fmla="*/ 99998 w 487961"/>
                <a:gd name="connsiteY7" fmla="*/ 22562 h 2253144"/>
                <a:gd name="connsiteX8" fmla="*/ 113852 w 487961"/>
                <a:gd name="connsiteY8" fmla="*/ 8708 h 22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61" h="2253144">
                  <a:moveTo>
                    <a:pt x="487925" y="2253144"/>
                  </a:moveTo>
                  <a:cubicBezTo>
                    <a:pt x="273179" y="2178098"/>
                    <a:pt x="58434" y="2103053"/>
                    <a:pt x="58434" y="1976053"/>
                  </a:cubicBezTo>
                  <a:cubicBezTo>
                    <a:pt x="58434" y="1849053"/>
                    <a:pt x="492543" y="1627380"/>
                    <a:pt x="487925" y="1491144"/>
                  </a:cubicBezTo>
                  <a:cubicBezTo>
                    <a:pt x="483307" y="1354908"/>
                    <a:pt x="42270" y="1281017"/>
                    <a:pt x="30725" y="1158635"/>
                  </a:cubicBezTo>
                  <a:cubicBezTo>
                    <a:pt x="19180" y="1036253"/>
                    <a:pt x="423270" y="867689"/>
                    <a:pt x="418652" y="756853"/>
                  </a:cubicBezTo>
                  <a:cubicBezTo>
                    <a:pt x="414034" y="646017"/>
                    <a:pt x="35343" y="585980"/>
                    <a:pt x="3016" y="493617"/>
                  </a:cubicBezTo>
                  <a:cubicBezTo>
                    <a:pt x="-29311" y="401254"/>
                    <a:pt x="208525" y="281181"/>
                    <a:pt x="224689" y="202672"/>
                  </a:cubicBezTo>
                  <a:cubicBezTo>
                    <a:pt x="240853" y="124163"/>
                    <a:pt x="118471" y="54889"/>
                    <a:pt x="99998" y="22562"/>
                  </a:cubicBezTo>
                  <a:cubicBezTo>
                    <a:pt x="81525" y="-9765"/>
                    <a:pt x="97688" y="-529"/>
                    <a:pt x="113852" y="8708"/>
                  </a:cubicBezTo>
                </a:path>
              </a:pathLst>
            </a:custGeom>
            <a:ln w="12700">
              <a:solidFill>
                <a:srgbClr val="FFC000"/>
              </a:solidFill>
            </a:ln>
            <a:effectLst>
              <a:glow rad="228600">
                <a:srgbClr val="FFC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74400" y="2252056"/>
              <a:ext cx="239087" cy="795944"/>
            </a:xfrm>
            <a:custGeom>
              <a:avLst/>
              <a:gdLst>
                <a:gd name="connsiteX0" fmla="*/ 487925 w 487961"/>
                <a:gd name="connsiteY0" fmla="*/ 2253144 h 2253144"/>
                <a:gd name="connsiteX1" fmla="*/ 58434 w 487961"/>
                <a:gd name="connsiteY1" fmla="*/ 1976053 h 2253144"/>
                <a:gd name="connsiteX2" fmla="*/ 487925 w 487961"/>
                <a:gd name="connsiteY2" fmla="*/ 1491144 h 2253144"/>
                <a:gd name="connsiteX3" fmla="*/ 30725 w 487961"/>
                <a:gd name="connsiteY3" fmla="*/ 1158635 h 2253144"/>
                <a:gd name="connsiteX4" fmla="*/ 418652 w 487961"/>
                <a:gd name="connsiteY4" fmla="*/ 756853 h 2253144"/>
                <a:gd name="connsiteX5" fmla="*/ 3016 w 487961"/>
                <a:gd name="connsiteY5" fmla="*/ 493617 h 2253144"/>
                <a:gd name="connsiteX6" fmla="*/ 224689 w 487961"/>
                <a:gd name="connsiteY6" fmla="*/ 202672 h 2253144"/>
                <a:gd name="connsiteX7" fmla="*/ 99998 w 487961"/>
                <a:gd name="connsiteY7" fmla="*/ 22562 h 2253144"/>
                <a:gd name="connsiteX8" fmla="*/ 113852 w 487961"/>
                <a:gd name="connsiteY8" fmla="*/ 8708 h 22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61" h="2253144">
                  <a:moveTo>
                    <a:pt x="487925" y="2253144"/>
                  </a:moveTo>
                  <a:cubicBezTo>
                    <a:pt x="273179" y="2178098"/>
                    <a:pt x="58434" y="2103053"/>
                    <a:pt x="58434" y="1976053"/>
                  </a:cubicBezTo>
                  <a:cubicBezTo>
                    <a:pt x="58434" y="1849053"/>
                    <a:pt x="492543" y="1627380"/>
                    <a:pt x="487925" y="1491144"/>
                  </a:cubicBezTo>
                  <a:cubicBezTo>
                    <a:pt x="483307" y="1354908"/>
                    <a:pt x="42270" y="1281017"/>
                    <a:pt x="30725" y="1158635"/>
                  </a:cubicBezTo>
                  <a:cubicBezTo>
                    <a:pt x="19180" y="1036253"/>
                    <a:pt x="423270" y="867689"/>
                    <a:pt x="418652" y="756853"/>
                  </a:cubicBezTo>
                  <a:cubicBezTo>
                    <a:pt x="414034" y="646017"/>
                    <a:pt x="35343" y="585980"/>
                    <a:pt x="3016" y="493617"/>
                  </a:cubicBezTo>
                  <a:cubicBezTo>
                    <a:pt x="-29311" y="401254"/>
                    <a:pt x="208525" y="281181"/>
                    <a:pt x="224689" y="202672"/>
                  </a:cubicBezTo>
                  <a:cubicBezTo>
                    <a:pt x="240853" y="124163"/>
                    <a:pt x="118471" y="54889"/>
                    <a:pt x="99998" y="22562"/>
                  </a:cubicBezTo>
                  <a:cubicBezTo>
                    <a:pt x="81525" y="-9765"/>
                    <a:pt x="97688" y="-529"/>
                    <a:pt x="113852" y="8708"/>
                  </a:cubicBezTo>
                </a:path>
              </a:pathLst>
            </a:custGeom>
            <a:ln w="12700">
              <a:solidFill>
                <a:srgbClr val="FFC000"/>
              </a:solidFill>
            </a:ln>
            <a:effectLst>
              <a:glow rad="228600">
                <a:srgbClr val="FFC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14800" y="2252056"/>
              <a:ext cx="239087" cy="795944"/>
            </a:xfrm>
            <a:custGeom>
              <a:avLst/>
              <a:gdLst>
                <a:gd name="connsiteX0" fmla="*/ 487925 w 487961"/>
                <a:gd name="connsiteY0" fmla="*/ 2253144 h 2253144"/>
                <a:gd name="connsiteX1" fmla="*/ 58434 w 487961"/>
                <a:gd name="connsiteY1" fmla="*/ 1976053 h 2253144"/>
                <a:gd name="connsiteX2" fmla="*/ 487925 w 487961"/>
                <a:gd name="connsiteY2" fmla="*/ 1491144 h 2253144"/>
                <a:gd name="connsiteX3" fmla="*/ 30725 w 487961"/>
                <a:gd name="connsiteY3" fmla="*/ 1158635 h 2253144"/>
                <a:gd name="connsiteX4" fmla="*/ 418652 w 487961"/>
                <a:gd name="connsiteY4" fmla="*/ 756853 h 2253144"/>
                <a:gd name="connsiteX5" fmla="*/ 3016 w 487961"/>
                <a:gd name="connsiteY5" fmla="*/ 493617 h 2253144"/>
                <a:gd name="connsiteX6" fmla="*/ 224689 w 487961"/>
                <a:gd name="connsiteY6" fmla="*/ 202672 h 2253144"/>
                <a:gd name="connsiteX7" fmla="*/ 99998 w 487961"/>
                <a:gd name="connsiteY7" fmla="*/ 22562 h 2253144"/>
                <a:gd name="connsiteX8" fmla="*/ 113852 w 487961"/>
                <a:gd name="connsiteY8" fmla="*/ 8708 h 22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61" h="2253144">
                  <a:moveTo>
                    <a:pt x="487925" y="2253144"/>
                  </a:moveTo>
                  <a:cubicBezTo>
                    <a:pt x="273179" y="2178098"/>
                    <a:pt x="58434" y="2103053"/>
                    <a:pt x="58434" y="1976053"/>
                  </a:cubicBezTo>
                  <a:cubicBezTo>
                    <a:pt x="58434" y="1849053"/>
                    <a:pt x="492543" y="1627380"/>
                    <a:pt x="487925" y="1491144"/>
                  </a:cubicBezTo>
                  <a:cubicBezTo>
                    <a:pt x="483307" y="1354908"/>
                    <a:pt x="42270" y="1281017"/>
                    <a:pt x="30725" y="1158635"/>
                  </a:cubicBezTo>
                  <a:cubicBezTo>
                    <a:pt x="19180" y="1036253"/>
                    <a:pt x="423270" y="867689"/>
                    <a:pt x="418652" y="756853"/>
                  </a:cubicBezTo>
                  <a:cubicBezTo>
                    <a:pt x="414034" y="646017"/>
                    <a:pt x="35343" y="585980"/>
                    <a:pt x="3016" y="493617"/>
                  </a:cubicBezTo>
                  <a:cubicBezTo>
                    <a:pt x="-29311" y="401254"/>
                    <a:pt x="208525" y="281181"/>
                    <a:pt x="224689" y="202672"/>
                  </a:cubicBezTo>
                  <a:cubicBezTo>
                    <a:pt x="240853" y="124163"/>
                    <a:pt x="118471" y="54889"/>
                    <a:pt x="99998" y="22562"/>
                  </a:cubicBezTo>
                  <a:cubicBezTo>
                    <a:pt x="81525" y="-9765"/>
                    <a:pt x="97688" y="-529"/>
                    <a:pt x="113852" y="8708"/>
                  </a:cubicBezTo>
                </a:path>
              </a:pathLst>
            </a:custGeom>
            <a:ln w="12700">
              <a:solidFill>
                <a:srgbClr val="FFC000"/>
              </a:solidFill>
            </a:ln>
            <a:effectLst>
              <a:glow rad="228600">
                <a:srgbClr val="FFC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lowchart: Magnetic Disk 6"/>
          <p:cNvSpPr/>
          <p:nvPr/>
        </p:nvSpPr>
        <p:spPr>
          <a:xfrm>
            <a:off x="2050473" y="819401"/>
            <a:ext cx="2286000" cy="2946499"/>
          </a:xfrm>
          <a:prstGeom prst="flowChartMagneticDisk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gnetic Disk 29"/>
          <p:cNvSpPr/>
          <p:nvPr/>
        </p:nvSpPr>
        <p:spPr>
          <a:xfrm>
            <a:off x="2057401" y="1799677"/>
            <a:ext cx="2279073" cy="195589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0"/>
            <a:ext cx="83338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667001" y="2452125"/>
            <a:ext cx="833383" cy="1263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:\SHARIF\PICTURE\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661" y="594333"/>
            <a:ext cx="2820639" cy="307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6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ntr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0382 0.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45 L -0.00382 0.316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5590" y="1600200"/>
            <a:ext cx="62309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গ্রিক আমলের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আরেকজন বিজ্ঞানী ছিলেন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ইরাতোস্থিনিস</a:t>
            </a:r>
            <a:r>
              <a:rPr lang="bn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যিনি সঠিকভাবে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ব্যাসার্ধ বের করেন।  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25" y="265220"/>
            <a:ext cx="4870805" cy="4137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384" y="4717297"/>
            <a:ext cx="11782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এরপর প্রায় দেড় হাজার বছর জ্ঞান-বিজ্ঞানের চর্চা বন্ধ ছিল।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 ভারতীয়, মুসলিম এবং চীনা ধারার সভ্যতা গ্রিক ধারার এই জ্ঞানচর্চাকে বাঁচিয়ে রেখেছিল।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6" y="337066"/>
            <a:ext cx="5105400" cy="425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5589" y="2278199"/>
            <a:ext cx="6021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 বিজ্ঞানী </a:t>
            </a:r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আরযভট্র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সত্যিকার অর্থে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শূন্যকে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করার পদ্ধতি বের করেন।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5474" y="4591566"/>
            <a:ext cx="2612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আরযভট্র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798" y="328751"/>
            <a:ext cx="2884571" cy="42955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857898" y="4756342"/>
            <a:ext cx="6522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 বিজ্ঞানী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খোয়ারিজমিকে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Father of Algebra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বলা হয়।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431" y="966046"/>
            <a:ext cx="5891671" cy="3299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3798" y="4710176"/>
            <a:ext cx="3051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খোয়ারিজমি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18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752" y="4424475"/>
            <a:ext cx="10750731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 হাজেন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(খ্রিস্টপূর্ব ৯৬৫-১০৩৮) 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আলোক তত্ত্বের মাধ্যমে 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প্রমান করেন যে কোনো বস্তু থেকে আমাদের চোখে আলো আসে বলেই আমরা বস্তু দেখতে পাই।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ইউরোপে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আল-হাজেন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sz="3600" b="1" dirty="0">
              <a:solidFill>
                <a:srgbClr val="00CC66"/>
              </a:solidFill>
            </a:endParaRPr>
          </a:p>
        </p:txBody>
      </p:sp>
      <p:pic>
        <p:nvPicPr>
          <p:cNvPr id="2052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78" y="2811881"/>
            <a:ext cx="1371600" cy="112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4" name="Group 2053"/>
          <p:cNvGrpSpPr/>
          <p:nvPr/>
        </p:nvGrpSpPr>
        <p:grpSpPr>
          <a:xfrm>
            <a:off x="5684473" y="337067"/>
            <a:ext cx="1433945" cy="2235687"/>
            <a:chOff x="4738255" y="1060725"/>
            <a:chExt cx="2084846" cy="3157985"/>
          </a:xfrm>
        </p:grpSpPr>
        <p:grpSp>
          <p:nvGrpSpPr>
            <p:cNvPr id="27" name="Group 26"/>
            <p:cNvGrpSpPr/>
            <p:nvPr/>
          </p:nvGrpSpPr>
          <p:grpSpPr>
            <a:xfrm>
              <a:off x="5334000" y="1371600"/>
              <a:ext cx="990600" cy="2847110"/>
              <a:chOff x="5334000" y="1371600"/>
              <a:chExt cx="990600" cy="284711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334000" y="1371600"/>
                <a:ext cx="990600" cy="2847110"/>
                <a:chOff x="5334000" y="1371600"/>
                <a:chExt cx="990600" cy="2847110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5334000" y="1371600"/>
                  <a:ext cx="990600" cy="2286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566064" y="1981200"/>
                  <a:ext cx="263236" cy="6096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6019800" y="1981200"/>
                  <a:ext cx="190500" cy="6096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5649190" y="2190750"/>
                  <a:ext cx="114300" cy="419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6057900" y="2164773"/>
                  <a:ext cx="114300" cy="419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Arc 10"/>
                <p:cNvSpPr/>
                <p:nvPr/>
              </p:nvSpPr>
              <p:spPr>
                <a:xfrm rot="18842415">
                  <a:off x="5520783" y="1803170"/>
                  <a:ext cx="313199" cy="406792"/>
                </a:xfrm>
                <a:prstGeom prst="arc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5609360" y="2856908"/>
                  <a:ext cx="639040" cy="305274"/>
                  <a:chOff x="1593273" y="2936561"/>
                  <a:chExt cx="1184348" cy="424108"/>
                </a:xfrm>
              </p:grpSpPr>
              <p:sp>
                <p:nvSpPr>
                  <p:cNvPr id="15" name="Freeform 14"/>
                  <p:cNvSpPr/>
                  <p:nvPr/>
                </p:nvSpPr>
                <p:spPr>
                  <a:xfrm>
                    <a:off x="1593273" y="2936561"/>
                    <a:ext cx="1184348" cy="237669"/>
                  </a:xfrm>
                  <a:custGeom>
                    <a:avLst/>
                    <a:gdLst>
                      <a:gd name="connsiteX0" fmla="*/ 0 w 1184348"/>
                      <a:gd name="connsiteY0" fmla="*/ 236130 h 237669"/>
                      <a:gd name="connsiteX1" fmla="*/ 83127 w 1184348"/>
                      <a:gd name="connsiteY1" fmla="*/ 222275 h 237669"/>
                      <a:gd name="connsiteX2" fmla="*/ 193963 w 1184348"/>
                      <a:gd name="connsiteY2" fmla="*/ 125294 h 237669"/>
                      <a:gd name="connsiteX3" fmla="*/ 346363 w 1184348"/>
                      <a:gd name="connsiteY3" fmla="*/ 42166 h 237669"/>
                      <a:gd name="connsiteX4" fmla="*/ 526472 w 1184348"/>
                      <a:gd name="connsiteY4" fmla="*/ 56021 h 237669"/>
                      <a:gd name="connsiteX5" fmla="*/ 665018 w 1184348"/>
                      <a:gd name="connsiteY5" fmla="*/ 28312 h 237669"/>
                      <a:gd name="connsiteX6" fmla="*/ 789709 w 1184348"/>
                      <a:gd name="connsiteY6" fmla="*/ 603 h 237669"/>
                      <a:gd name="connsiteX7" fmla="*/ 900545 w 1184348"/>
                      <a:gd name="connsiteY7" fmla="*/ 56021 h 237669"/>
                      <a:gd name="connsiteX8" fmla="*/ 1039091 w 1184348"/>
                      <a:gd name="connsiteY8" fmla="*/ 139148 h 237669"/>
                      <a:gd name="connsiteX9" fmla="*/ 1177636 w 1184348"/>
                      <a:gd name="connsiteY9" fmla="*/ 180712 h 237669"/>
                      <a:gd name="connsiteX10" fmla="*/ 1149927 w 1184348"/>
                      <a:gd name="connsiteY10" fmla="*/ 153003 h 237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84348" h="237669">
                        <a:moveTo>
                          <a:pt x="0" y="236130"/>
                        </a:moveTo>
                        <a:cubicBezTo>
                          <a:pt x="25400" y="238439"/>
                          <a:pt x="50800" y="240748"/>
                          <a:pt x="83127" y="222275"/>
                        </a:cubicBezTo>
                        <a:cubicBezTo>
                          <a:pt x="115454" y="203802"/>
                          <a:pt x="150090" y="155312"/>
                          <a:pt x="193963" y="125294"/>
                        </a:cubicBezTo>
                        <a:cubicBezTo>
                          <a:pt x="237836" y="95276"/>
                          <a:pt x="290945" y="53711"/>
                          <a:pt x="346363" y="42166"/>
                        </a:cubicBezTo>
                        <a:cubicBezTo>
                          <a:pt x="401781" y="30621"/>
                          <a:pt x="473363" y="58330"/>
                          <a:pt x="526472" y="56021"/>
                        </a:cubicBezTo>
                        <a:cubicBezTo>
                          <a:pt x="579581" y="53712"/>
                          <a:pt x="621145" y="37548"/>
                          <a:pt x="665018" y="28312"/>
                        </a:cubicBezTo>
                        <a:cubicBezTo>
                          <a:pt x="708891" y="19076"/>
                          <a:pt x="750455" y="-4015"/>
                          <a:pt x="789709" y="603"/>
                        </a:cubicBezTo>
                        <a:cubicBezTo>
                          <a:pt x="828963" y="5221"/>
                          <a:pt x="858981" y="32930"/>
                          <a:pt x="900545" y="56021"/>
                        </a:cubicBezTo>
                        <a:cubicBezTo>
                          <a:pt x="942109" y="79112"/>
                          <a:pt x="992909" y="118366"/>
                          <a:pt x="1039091" y="139148"/>
                        </a:cubicBezTo>
                        <a:cubicBezTo>
                          <a:pt x="1085273" y="159930"/>
                          <a:pt x="1159163" y="178403"/>
                          <a:pt x="1177636" y="180712"/>
                        </a:cubicBezTo>
                        <a:cubicBezTo>
                          <a:pt x="1196109" y="183021"/>
                          <a:pt x="1173018" y="168012"/>
                          <a:pt x="1149927" y="153003"/>
                        </a:cubicBezTo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>
                    <a:off x="1648691" y="3055395"/>
                    <a:ext cx="1058318" cy="305274"/>
                  </a:xfrm>
                  <a:custGeom>
                    <a:avLst/>
                    <a:gdLst>
                      <a:gd name="connsiteX0" fmla="*/ 0 w 1066800"/>
                      <a:gd name="connsiteY0" fmla="*/ 41563 h 215687"/>
                      <a:gd name="connsiteX1" fmla="*/ 304800 w 1066800"/>
                      <a:gd name="connsiteY1" fmla="*/ 193963 h 215687"/>
                      <a:gd name="connsiteX2" fmla="*/ 817418 w 1066800"/>
                      <a:gd name="connsiteY2" fmla="*/ 193963 h 215687"/>
                      <a:gd name="connsiteX3" fmla="*/ 1066800 w 1066800"/>
                      <a:gd name="connsiteY3" fmla="*/ 0 h 215687"/>
                      <a:gd name="connsiteX4" fmla="*/ 1066800 w 1066800"/>
                      <a:gd name="connsiteY4" fmla="*/ 0 h 21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6800" h="215687">
                        <a:moveTo>
                          <a:pt x="0" y="41563"/>
                        </a:moveTo>
                        <a:cubicBezTo>
                          <a:pt x="84282" y="105063"/>
                          <a:pt x="168564" y="168563"/>
                          <a:pt x="304800" y="193963"/>
                        </a:cubicBezTo>
                        <a:cubicBezTo>
                          <a:pt x="441036" y="219363"/>
                          <a:pt x="690418" y="226290"/>
                          <a:pt x="817418" y="193963"/>
                        </a:cubicBezTo>
                        <a:cubicBezTo>
                          <a:pt x="944418" y="161636"/>
                          <a:pt x="1066800" y="0"/>
                          <a:pt x="1066800" y="0"/>
                        </a:cubicBezTo>
                        <a:lnTo>
                          <a:pt x="1066800" y="0"/>
                        </a:lnTo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>
                    <a:off x="1648691" y="3120462"/>
                    <a:ext cx="1086766" cy="127845"/>
                  </a:xfrm>
                  <a:custGeom>
                    <a:avLst/>
                    <a:gdLst>
                      <a:gd name="connsiteX0" fmla="*/ 0 w 1086766"/>
                      <a:gd name="connsiteY0" fmla="*/ 52229 h 127845"/>
                      <a:gd name="connsiteX1" fmla="*/ 498764 w 1086766"/>
                      <a:gd name="connsiteY1" fmla="*/ 107647 h 127845"/>
                      <a:gd name="connsiteX2" fmla="*/ 651164 w 1086766"/>
                      <a:gd name="connsiteY2" fmla="*/ 121502 h 127845"/>
                      <a:gd name="connsiteX3" fmla="*/ 1039091 w 1086766"/>
                      <a:gd name="connsiteY3" fmla="*/ 10665 h 127845"/>
                      <a:gd name="connsiteX4" fmla="*/ 1066800 w 1086766"/>
                      <a:gd name="connsiteY4" fmla="*/ 10665 h 1278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86766" h="127845">
                        <a:moveTo>
                          <a:pt x="0" y="52229"/>
                        </a:moveTo>
                        <a:lnTo>
                          <a:pt x="498764" y="107647"/>
                        </a:lnTo>
                        <a:cubicBezTo>
                          <a:pt x="607291" y="119193"/>
                          <a:pt x="561110" y="137666"/>
                          <a:pt x="651164" y="121502"/>
                        </a:cubicBezTo>
                        <a:cubicBezTo>
                          <a:pt x="741218" y="105338"/>
                          <a:pt x="969818" y="29138"/>
                          <a:pt x="1039091" y="10665"/>
                        </a:cubicBezTo>
                        <a:cubicBezTo>
                          <a:pt x="1108364" y="-7808"/>
                          <a:pt x="1087582" y="1428"/>
                          <a:pt x="1066800" y="10665"/>
                        </a:cubicBezTo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" name="Arc 21"/>
                <p:cNvSpPr/>
                <p:nvPr/>
              </p:nvSpPr>
              <p:spPr>
                <a:xfrm rot="18842415">
                  <a:off x="5937674" y="1879285"/>
                  <a:ext cx="347821" cy="352657"/>
                </a:xfrm>
                <a:prstGeom prst="arc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5676207" y="3602183"/>
                  <a:ext cx="45719" cy="588818"/>
                </a:xfrm>
                <a:custGeom>
                  <a:avLst/>
                  <a:gdLst>
                    <a:gd name="connsiteX0" fmla="*/ 14451 w 97578"/>
                    <a:gd name="connsiteY0" fmla="*/ 0 h 1053689"/>
                    <a:gd name="connsiteX1" fmla="*/ 97578 w 97578"/>
                    <a:gd name="connsiteY1" fmla="*/ 304800 h 1053689"/>
                    <a:gd name="connsiteX2" fmla="*/ 14451 w 97578"/>
                    <a:gd name="connsiteY2" fmla="*/ 983673 h 1053689"/>
                    <a:gd name="connsiteX3" fmla="*/ 596 w 97578"/>
                    <a:gd name="connsiteY3" fmla="*/ 997527 h 1053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7578" h="1053689">
                      <a:moveTo>
                        <a:pt x="14451" y="0"/>
                      </a:moveTo>
                      <a:cubicBezTo>
                        <a:pt x="56014" y="70427"/>
                        <a:pt x="97578" y="140855"/>
                        <a:pt x="97578" y="304800"/>
                      </a:cubicBezTo>
                      <a:cubicBezTo>
                        <a:pt x="97578" y="468745"/>
                        <a:pt x="30615" y="868219"/>
                        <a:pt x="14451" y="983673"/>
                      </a:cubicBezTo>
                      <a:cubicBezTo>
                        <a:pt x="-1713" y="1099128"/>
                        <a:pt x="-559" y="1048327"/>
                        <a:pt x="596" y="997527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6033231" y="3518684"/>
                  <a:ext cx="78353" cy="700026"/>
                </a:xfrm>
                <a:custGeom>
                  <a:avLst/>
                  <a:gdLst>
                    <a:gd name="connsiteX0" fmla="*/ 76624 w 159751"/>
                    <a:gd name="connsiteY0" fmla="*/ 0 h 1164156"/>
                    <a:gd name="connsiteX1" fmla="*/ 21205 w 159751"/>
                    <a:gd name="connsiteY1" fmla="*/ 512618 h 1164156"/>
                    <a:gd name="connsiteX2" fmla="*/ 7351 w 159751"/>
                    <a:gd name="connsiteY2" fmla="*/ 858982 h 1164156"/>
                    <a:gd name="connsiteX3" fmla="*/ 132042 w 159751"/>
                    <a:gd name="connsiteY3" fmla="*/ 1149927 h 1164156"/>
                    <a:gd name="connsiteX4" fmla="*/ 159751 w 159751"/>
                    <a:gd name="connsiteY4" fmla="*/ 1122218 h 1164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9751" h="1164156">
                      <a:moveTo>
                        <a:pt x="76624" y="0"/>
                      </a:moveTo>
                      <a:cubicBezTo>
                        <a:pt x="54687" y="184727"/>
                        <a:pt x="32750" y="369454"/>
                        <a:pt x="21205" y="512618"/>
                      </a:cubicBezTo>
                      <a:cubicBezTo>
                        <a:pt x="9660" y="655782"/>
                        <a:pt x="-11122" y="752764"/>
                        <a:pt x="7351" y="858982"/>
                      </a:cubicBezTo>
                      <a:cubicBezTo>
                        <a:pt x="25824" y="965200"/>
                        <a:pt x="106642" y="1106054"/>
                        <a:pt x="132042" y="1149927"/>
                      </a:cubicBezTo>
                      <a:cubicBezTo>
                        <a:pt x="157442" y="1193800"/>
                        <a:pt x="159751" y="1122218"/>
                        <a:pt x="159751" y="1122218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Freeform 25"/>
              <p:cNvSpPr/>
              <p:nvPr/>
            </p:nvSpPr>
            <p:spPr>
              <a:xfrm>
                <a:off x="5782086" y="2623705"/>
                <a:ext cx="348549" cy="165196"/>
              </a:xfrm>
              <a:custGeom>
                <a:avLst/>
                <a:gdLst>
                  <a:gd name="connsiteX0" fmla="*/ 170625 w 1822394"/>
                  <a:gd name="connsiteY0" fmla="*/ 55419 h 515697"/>
                  <a:gd name="connsiteX1" fmla="*/ 87498 w 1822394"/>
                  <a:gd name="connsiteY1" fmla="*/ 124691 h 515697"/>
                  <a:gd name="connsiteX2" fmla="*/ 45934 w 1822394"/>
                  <a:gd name="connsiteY2" fmla="*/ 152400 h 515697"/>
                  <a:gd name="connsiteX3" fmla="*/ 4371 w 1822394"/>
                  <a:gd name="connsiteY3" fmla="*/ 221673 h 515697"/>
                  <a:gd name="connsiteX4" fmla="*/ 4371 w 1822394"/>
                  <a:gd name="connsiteY4" fmla="*/ 346364 h 515697"/>
                  <a:gd name="connsiteX5" fmla="*/ 32080 w 1822394"/>
                  <a:gd name="connsiteY5" fmla="*/ 401782 h 515697"/>
                  <a:gd name="connsiteX6" fmla="*/ 101353 w 1822394"/>
                  <a:gd name="connsiteY6" fmla="*/ 457200 h 515697"/>
                  <a:gd name="connsiteX7" fmla="*/ 198334 w 1822394"/>
                  <a:gd name="connsiteY7" fmla="*/ 471055 h 515697"/>
                  <a:gd name="connsiteX8" fmla="*/ 281462 w 1822394"/>
                  <a:gd name="connsiteY8" fmla="*/ 471055 h 515697"/>
                  <a:gd name="connsiteX9" fmla="*/ 336880 w 1822394"/>
                  <a:gd name="connsiteY9" fmla="*/ 429491 h 515697"/>
                  <a:gd name="connsiteX10" fmla="*/ 392298 w 1822394"/>
                  <a:gd name="connsiteY10" fmla="*/ 401782 h 515697"/>
                  <a:gd name="connsiteX11" fmla="*/ 433862 w 1822394"/>
                  <a:gd name="connsiteY11" fmla="*/ 387928 h 515697"/>
                  <a:gd name="connsiteX12" fmla="*/ 544698 w 1822394"/>
                  <a:gd name="connsiteY12" fmla="*/ 387928 h 515697"/>
                  <a:gd name="connsiteX13" fmla="*/ 627825 w 1822394"/>
                  <a:gd name="connsiteY13" fmla="*/ 401782 h 515697"/>
                  <a:gd name="connsiteX14" fmla="*/ 669389 w 1822394"/>
                  <a:gd name="connsiteY14" fmla="*/ 443346 h 515697"/>
                  <a:gd name="connsiteX15" fmla="*/ 683243 w 1822394"/>
                  <a:gd name="connsiteY15" fmla="*/ 471055 h 515697"/>
                  <a:gd name="connsiteX16" fmla="*/ 738662 w 1822394"/>
                  <a:gd name="connsiteY16" fmla="*/ 512619 h 515697"/>
                  <a:gd name="connsiteX17" fmla="*/ 835643 w 1822394"/>
                  <a:gd name="connsiteY17" fmla="*/ 512619 h 515697"/>
                  <a:gd name="connsiteX18" fmla="*/ 891062 w 1822394"/>
                  <a:gd name="connsiteY18" fmla="*/ 512619 h 515697"/>
                  <a:gd name="connsiteX19" fmla="*/ 960334 w 1822394"/>
                  <a:gd name="connsiteY19" fmla="*/ 471055 h 515697"/>
                  <a:gd name="connsiteX20" fmla="*/ 988043 w 1822394"/>
                  <a:gd name="connsiteY20" fmla="*/ 429491 h 515697"/>
                  <a:gd name="connsiteX21" fmla="*/ 1057316 w 1822394"/>
                  <a:gd name="connsiteY21" fmla="*/ 360219 h 515697"/>
                  <a:gd name="connsiteX22" fmla="*/ 1140443 w 1822394"/>
                  <a:gd name="connsiteY22" fmla="*/ 332510 h 515697"/>
                  <a:gd name="connsiteX23" fmla="*/ 1223571 w 1822394"/>
                  <a:gd name="connsiteY23" fmla="*/ 332510 h 515697"/>
                  <a:gd name="connsiteX24" fmla="*/ 1306698 w 1822394"/>
                  <a:gd name="connsiteY24" fmla="*/ 374073 h 515697"/>
                  <a:gd name="connsiteX25" fmla="*/ 1320553 w 1822394"/>
                  <a:gd name="connsiteY25" fmla="*/ 429491 h 515697"/>
                  <a:gd name="connsiteX26" fmla="*/ 1362116 w 1822394"/>
                  <a:gd name="connsiteY26" fmla="*/ 471055 h 515697"/>
                  <a:gd name="connsiteX27" fmla="*/ 1486807 w 1822394"/>
                  <a:gd name="connsiteY27" fmla="*/ 498764 h 515697"/>
                  <a:gd name="connsiteX28" fmla="*/ 1500662 w 1822394"/>
                  <a:gd name="connsiteY28" fmla="*/ 498764 h 515697"/>
                  <a:gd name="connsiteX29" fmla="*/ 1569934 w 1822394"/>
                  <a:gd name="connsiteY29" fmla="*/ 498764 h 515697"/>
                  <a:gd name="connsiteX30" fmla="*/ 1625353 w 1822394"/>
                  <a:gd name="connsiteY30" fmla="*/ 484910 h 515697"/>
                  <a:gd name="connsiteX31" fmla="*/ 1722334 w 1822394"/>
                  <a:gd name="connsiteY31" fmla="*/ 457200 h 515697"/>
                  <a:gd name="connsiteX32" fmla="*/ 1791607 w 1822394"/>
                  <a:gd name="connsiteY32" fmla="*/ 415637 h 515697"/>
                  <a:gd name="connsiteX33" fmla="*/ 1805462 w 1822394"/>
                  <a:gd name="connsiteY33" fmla="*/ 332510 h 515697"/>
                  <a:gd name="connsiteX34" fmla="*/ 1819316 w 1822394"/>
                  <a:gd name="connsiteY34" fmla="*/ 263237 h 515697"/>
                  <a:gd name="connsiteX35" fmla="*/ 1819316 w 1822394"/>
                  <a:gd name="connsiteY35" fmla="*/ 221673 h 515697"/>
                  <a:gd name="connsiteX36" fmla="*/ 1819316 w 1822394"/>
                  <a:gd name="connsiteY36" fmla="*/ 138546 h 515697"/>
                  <a:gd name="connsiteX37" fmla="*/ 1777753 w 1822394"/>
                  <a:gd name="connsiteY37" fmla="*/ 69273 h 515697"/>
                  <a:gd name="connsiteX38" fmla="*/ 1750043 w 1822394"/>
                  <a:gd name="connsiteY38" fmla="*/ 27710 h 515697"/>
                  <a:gd name="connsiteX39" fmla="*/ 1722334 w 1822394"/>
                  <a:gd name="connsiteY39" fmla="*/ 0 h 515697"/>
                  <a:gd name="connsiteX40" fmla="*/ 1722334 w 1822394"/>
                  <a:gd name="connsiteY40" fmla="*/ 0 h 515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22394" h="515697">
                    <a:moveTo>
                      <a:pt x="170625" y="55419"/>
                    </a:moveTo>
                    <a:cubicBezTo>
                      <a:pt x="139452" y="81973"/>
                      <a:pt x="108280" y="108527"/>
                      <a:pt x="87498" y="124691"/>
                    </a:cubicBezTo>
                    <a:cubicBezTo>
                      <a:pt x="66716" y="140855"/>
                      <a:pt x="59789" y="136236"/>
                      <a:pt x="45934" y="152400"/>
                    </a:cubicBezTo>
                    <a:cubicBezTo>
                      <a:pt x="32079" y="168564"/>
                      <a:pt x="11298" y="189346"/>
                      <a:pt x="4371" y="221673"/>
                    </a:cubicBezTo>
                    <a:cubicBezTo>
                      <a:pt x="-2556" y="254000"/>
                      <a:pt x="-247" y="316346"/>
                      <a:pt x="4371" y="346364"/>
                    </a:cubicBezTo>
                    <a:cubicBezTo>
                      <a:pt x="8989" y="376382"/>
                      <a:pt x="15916" y="383309"/>
                      <a:pt x="32080" y="401782"/>
                    </a:cubicBezTo>
                    <a:cubicBezTo>
                      <a:pt x="48244" y="420255"/>
                      <a:pt x="73644" y="445655"/>
                      <a:pt x="101353" y="457200"/>
                    </a:cubicBezTo>
                    <a:cubicBezTo>
                      <a:pt x="129062" y="468746"/>
                      <a:pt x="168316" y="468746"/>
                      <a:pt x="198334" y="471055"/>
                    </a:cubicBezTo>
                    <a:cubicBezTo>
                      <a:pt x="228352" y="473364"/>
                      <a:pt x="258371" y="477982"/>
                      <a:pt x="281462" y="471055"/>
                    </a:cubicBezTo>
                    <a:cubicBezTo>
                      <a:pt x="304553" y="464128"/>
                      <a:pt x="318407" y="441036"/>
                      <a:pt x="336880" y="429491"/>
                    </a:cubicBezTo>
                    <a:cubicBezTo>
                      <a:pt x="355353" y="417946"/>
                      <a:pt x="376134" y="408709"/>
                      <a:pt x="392298" y="401782"/>
                    </a:cubicBezTo>
                    <a:cubicBezTo>
                      <a:pt x="408462" y="394855"/>
                      <a:pt x="408462" y="390237"/>
                      <a:pt x="433862" y="387928"/>
                    </a:cubicBezTo>
                    <a:cubicBezTo>
                      <a:pt x="459262" y="385619"/>
                      <a:pt x="512371" y="385619"/>
                      <a:pt x="544698" y="387928"/>
                    </a:cubicBezTo>
                    <a:cubicBezTo>
                      <a:pt x="577025" y="390237"/>
                      <a:pt x="607043" y="392546"/>
                      <a:pt x="627825" y="401782"/>
                    </a:cubicBezTo>
                    <a:cubicBezTo>
                      <a:pt x="648607" y="411018"/>
                      <a:pt x="660153" y="431801"/>
                      <a:pt x="669389" y="443346"/>
                    </a:cubicBezTo>
                    <a:cubicBezTo>
                      <a:pt x="678625" y="454891"/>
                      <a:pt x="671698" y="459510"/>
                      <a:pt x="683243" y="471055"/>
                    </a:cubicBezTo>
                    <a:cubicBezTo>
                      <a:pt x="694788" y="482600"/>
                      <a:pt x="713262" y="505692"/>
                      <a:pt x="738662" y="512619"/>
                    </a:cubicBezTo>
                    <a:cubicBezTo>
                      <a:pt x="764062" y="519546"/>
                      <a:pt x="835643" y="512619"/>
                      <a:pt x="835643" y="512619"/>
                    </a:cubicBezTo>
                    <a:cubicBezTo>
                      <a:pt x="861043" y="512619"/>
                      <a:pt x="870280" y="519546"/>
                      <a:pt x="891062" y="512619"/>
                    </a:cubicBezTo>
                    <a:cubicBezTo>
                      <a:pt x="911844" y="505692"/>
                      <a:pt x="944171" y="484910"/>
                      <a:pt x="960334" y="471055"/>
                    </a:cubicBezTo>
                    <a:cubicBezTo>
                      <a:pt x="976497" y="457200"/>
                      <a:pt x="971879" y="447964"/>
                      <a:pt x="988043" y="429491"/>
                    </a:cubicBezTo>
                    <a:cubicBezTo>
                      <a:pt x="1004207" y="411018"/>
                      <a:pt x="1031916" y="376382"/>
                      <a:pt x="1057316" y="360219"/>
                    </a:cubicBezTo>
                    <a:cubicBezTo>
                      <a:pt x="1082716" y="344056"/>
                      <a:pt x="1112734" y="337128"/>
                      <a:pt x="1140443" y="332510"/>
                    </a:cubicBezTo>
                    <a:cubicBezTo>
                      <a:pt x="1168152" y="327892"/>
                      <a:pt x="1195862" y="325583"/>
                      <a:pt x="1223571" y="332510"/>
                    </a:cubicBezTo>
                    <a:cubicBezTo>
                      <a:pt x="1251280" y="339437"/>
                      <a:pt x="1290534" y="357910"/>
                      <a:pt x="1306698" y="374073"/>
                    </a:cubicBezTo>
                    <a:cubicBezTo>
                      <a:pt x="1322862" y="390236"/>
                      <a:pt x="1311317" y="413327"/>
                      <a:pt x="1320553" y="429491"/>
                    </a:cubicBezTo>
                    <a:cubicBezTo>
                      <a:pt x="1329789" y="445655"/>
                      <a:pt x="1334407" y="459510"/>
                      <a:pt x="1362116" y="471055"/>
                    </a:cubicBezTo>
                    <a:cubicBezTo>
                      <a:pt x="1389825" y="482601"/>
                      <a:pt x="1463716" y="494146"/>
                      <a:pt x="1486807" y="498764"/>
                    </a:cubicBezTo>
                    <a:cubicBezTo>
                      <a:pt x="1509898" y="503382"/>
                      <a:pt x="1500662" y="498764"/>
                      <a:pt x="1500662" y="498764"/>
                    </a:cubicBezTo>
                    <a:cubicBezTo>
                      <a:pt x="1514516" y="498764"/>
                      <a:pt x="1549152" y="501073"/>
                      <a:pt x="1569934" y="498764"/>
                    </a:cubicBezTo>
                    <a:cubicBezTo>
                      <a:pt x="1590716" y="496455"/>
                      <a:pt x="1599953" y="491837"/>
                      <a:pt x="1625353" y="484910"/>
                    </a:cubicBezTo>
                    <a:cubicBezTo>
                      <a:pt x="1650753" y="477983"/>
                      <a:pt x="1694625" y="468746"/>
                      <a:pt x="1722334" y="457200"/>
                    </a:cubicBezTo>
                    <a:cubicBezTo>
                      <a:pt x="1750043" y="445655"/>
                      <a:pt x="1777752" y="436419"/>
                      <a:pt x="1791607" y="415637"/>
                    </a:cubicBezTo>
                    <a:cubicBezTo>
                      <a:pt x="1805462" y="394855"/>
                      <a:pt x="1800844" y="357910"/>
                      <a:pt x="1805462" y="332510"/>
                    </a:cubicBezTo>
                    <a:cubicBezTo>
                      <a:pt x="1810080" y="307110"/>
                      <a:pt x="1817007" y="281710"/>
                      <a:pt x="1819316" y="263237"/>
                    </a:cubicBezTo>
                    <a:cubicBezTo>
                      <a:pt x="1821625" y="244764"/>
                      <a:pt x="1819316" y="221673"/>
                      <a:pt x="1819316" y="221673"/>
                    </a:cubicBezTo>
                    <a:cubicBezTo>
                      <a:pt x="1819316" y="200891"/>
                      <a:pt x="1826243" y="163946"/>
                      <a:pt x="1819316" y="138546"/>
                    </a:cubicBezTo>
                    <a:cubicBezTo>
                      <a:pt x="1812389" y="113146"/>
                      <a:pt x="1789298" y="87746"/>
                      <a:pt x="1777753" y="69273"/>
                    </a:cubicBezTo>
                    <a:cubicBezTo>
                      <a:pt x="1766208" y="50800"/>
                      <a:pt x="1759280" y="39256"/>
                      <a:pt x="1750043" y="27710"/>
                    </a:cubicBezTo>
                    <a:cubicBezTo>
                      <a:pt x="1740806" y="16164"/>
                      <a:pt x="1722334" y="0"/>
                      <a:pt x="1722334" y="0"/>
                    </a:cubicBezTo>
                    <a:lnTo>
                      <a:pt x="1722334" y="0"/>
                    </a:lnTo>
                  </a:path>
                </a:pathLst>
              </a:cu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reeform 27"/>
            <p:cNvSpPr/>
            <p:nvPr/>
          </p:nvSpPr>
          <p:spPr>
            <a:xfrm>
              <a:off x="4738255" y="1245273"/>
              <a:ext cx="1039090" cy="2924945"/>
            </a:xfrm>
            <a:custGeom>
              <a:avLst/>
              <a:gdLst>
                <a:gd name="connsiteX0" fmla="*/ 1039090 w 1039090"/>
                <a:gd name="connsiteY0" fmla="*/ 112472 h 2924945"/>
                <a:gd name="connsiteX1" fmla="*/ 831272 w 1039090"/>
                <a:gd name="connsiteY1" fmla="*/ 29345 h 2924945"/>
                <a:gd name="connsiteX2" fmla="*/ 637309 w 1039090"/>
                <a:gd name="connsiteY2" fmla="*/ 1636 h 2924945"/>
                <a:gd name="connsiteX3" fmla="*/ 498763 w 1039090"/>
                <a:gd name="connsiteY3" fmla="*/ 70909 h 2924945"/>
                <a:gd name="connsiteX4" fmla="*/ 387927 w 1039090"/>
                <a:gd name="connsiteY4" fmla="*/ 251018 h 2924945"/>
                <a:gd name="connsiteX5" fmla="*/ 318654 w 1039090"/>
                <a:gd name="connsiteY5" fmla="*/ 403418 h 2924945"/>
                <a:gd name="connsiteX6" fmla="*/ 304800 w 1039090"/>
                <a:gd name="connsiteY6" fmla="*/ 569672 h 2924945"/>
                <a:gd name="connsiteX7" fmla="*/ 277090 w 1039090"/>
                <a:gd name="connsiteY7" fmla="*/ 791345 h 2924945"/>
                <a:gd name="connsiteX8" fmla="*/ 263236 w 1039090"/>
                <a:gd name="connsiteY8" fmla="*/ 874472 h 2924945"/>
                <a:gd name="connsiteX9" fmla="*/ 235527 w 1039090"/>
                <a:gd name="connsiteY9" fmla="*/ 1082291 h 2924945"/>
                <a:gd name="connsiteX10" fmla="*/ 235527 w 1039090"/>
                <a:gd name="connsiteY10" fmla="*/ 1220836 h 2924945"/>
                <a:gd name="connsiteX11" fmla="*/ 249381 w 1039090"/>
                <a:gd name="connsiteY11" fmla="*/ 1636472 h 2924945"/>
                <a:gd name="connsiteX12" fmla="*/ 290945 w 1039090"/>
                <a:gd name="connsiteY12" fmla="*/ 1899709 h 2924945"/>
                <a:gd name="connsiteX13" fmla="*/ 360218 w 1039090"/>
                <a:gd name="connsiteY13" fmla="*/ 2052109 h 2924945"/>
                <a:gd name="connsiteX14" fmla="*/ 387927 w 1039090"/>
                <a:gd name="connsiteY14" fmla="*/ 2176800 h 2924945"/>
                <a:gd name="connsiteX15" fmla="*/ 387927 w 1039090"/>
                <a:gd name="connsiteY15" fmla="*/ 2301491 h 2924945"/>
                <a:gd name="connsiteX16" fmla="*/ 374072 w 1039090"/>
                <a:gd name="connsiteY16" fmla="*/ 2440036 h 2924945"/>
                <a:gd name="connsiteX17" fmla="*/ 374072 w 1039090"/>
                <a:gd name="connsiteY17" fmla="*/ 2509309 h 2924945"/>
                <a:gd name="connsiteX18" fmla="*/ 304800 w 1039090"/>
                <a:gd name="connsiteY18" fmla="*/ 2634000 h 2924945"/>
                <a:gd name="connsiteX19" fmla="*/ 263236 w 1039090"/>
                <a:gd name="connsiteY19" fmla="*/ 2689418 h 2924945"/>
                <a:gd name="connsiteX20" fmla="*/ 152400 w 1039090"/>
                <a:gd name="connsiteY20" fmla="*/ 2730982 h 2924945"/>
                <a:gd name="connsiteX21" fmla="*/ 138545 w 1039090"/>
                <a:gd name="connsiteY21" fmla="*/ 2786400 h 2924945"/>
                <a:gd name="connsiteX22" fmla="*/ 55418 w 1039090"/>
                <a:gd name="connsiteY22" fmla="*/ 2897236 h 2924945"/>
                <a:gd name="connsiteX23" fmla="*/ 13854 w 1039090"/>
                <a:gd name="connsiteY23" fmla="*/ 2911091 h 2924945"/>
                <a:gd name="connsiteX24" fmla="*/ 0 w 1039090"/>
                <a:gd name="connsiteY24" fmla="*/ 2924945 h 292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39090" h="2924945">
                  <a:moveTo>
                    <a:pt x="1039090" y="112472"/>
                  </a:moveTo>
                  <a:cubicBezTo>
                    <a:pt x="968662" y="80145"/>
                    <a:pt x="898235" y="47818"/>
                    <a:pt x="831272" y="29345"/>
                  </a:cubicBezTo>
                  <a:cubicBezTo>
                    <a:pt x="764309" y="10872"/>
                    <a:pt x="692727" y="-5291"/>
                    <a:pt x="637309" y="1636"/>
                  </a:cubicBezTo>
                  <a:cubicBezTo>
                    <a:pt x="581891" y="8563"/>
                    <a:pt x="540327" y="29345"/>
                    <a:pt x="498763" y="70909"/>
                  </a:cubicBezTo>
                  <a:cubicBezTo>
                    <a:pt x="457199" y="112473"/>
                    <a:pt x="417945" y="195600"/>
                    <a:pt x="387927" y="251018"/>
                  </a:cubicBezTo>
                  <a:cubicBezTo>
                    <a:pt x="357909" y="306436"/>
                    <a:pt x="332509" y="350309"/>
                    <a:pt x="318654" y="403418"/>
                  </a:cubicBezTo>
                  <a:cubicBezTo>
                    <a:pt x="304799" y="456527"/>
                    <a:pt x="311727" y="505018"/>
                    <a:pt x="304800" y="569672"/>
                  </a:cubicBezTo>
                  <a:cubicBezTo>
                    <a:pt x="297873" y="634327"/>
                    <a:pt x="284017" y="740545"/>
                    <a:pt x="277090" y="791345"/>
                  </a:cubicBezTo>
                  <a:cubicBezTo>
                    <a:pt x="270163" y="842145"/>
                    <a:pt x="270163" y="825981"/>
                    <a:pt x="263236" y="874472"/>
                  </a:cubicBezTo>
                  <a:cubicBezTo>
                    <a:pt x="256309" y="922963"/>
                    <a:pt x="240145" y="1024564"/>
                    <a:pt x="235527" y="1082291"/>
                  </a:cubicBezTo>
                  <a:cubicBezTo>
                    <a:pt x="230909" y="1140018"/>
                    <a:pt x="233218" y="1128473"/>
                    <a:pt x="235527" y="1220836"/>
                  </a:cubicBezTo>
                  <a:cubicBezTo>
                    <a:pt x="237836" y="1313199"/>
                    <a:pt x="240145" y="1523327"/>
                    <a:pt x="249381" y="1636472"/>
                  </a:cubicBezTo>
                  <a:cubicBezTo>
                    <a:pt x="258617" y="1749618"/>
                    <a:pt x="272472" y="1830436"/>
                    <a:pt x="290945" y="1899709"/>
                  </a:cubicBezTo>
                  <a:cubicBezTo>
                    <a:pt x="309418" y="1968982"/>
                    <a:pt x="344054" y="2005927"/>
                    <a:pt x="360218" y="2052109"/>
                  </a:cubicBezTo>
                  <a:cubicBezTo>
                    <a:pt x="376382" y="2098291"/>
                    <a:pt x="383309" y="2135236"/>
                    <a:pt x="387927" y="2176800"/>
                  </a:cubicBezTo>
                  <a:cubicBezTo>
                    <a:pt x="392545" y="2218364"/>
                    <a:pt x="390236" y="2257618"/>
                    <a:pt x="387927" y="2301491"/>
                  </a:cubicBezTo>
                  <a:cubicBezTo>
                    <a:pt x="385618" y="2345364"/>
                    <a:pt x="376381" y="2405400"/>
                    <a:pt x="374072" y="2440036"/>
                  </a:cubicBezTo>
                  <a:cubicBezTo>
                    <a:pt x="371763" y="2474672"/>
                    <a:pt x="385617" y="2476982"/>
                    <a:pt x="374072" y="2509309"/>
                  </a:cubicBezTo>
                  <a:cubicBezTo>
                    <a:pt x="362527" y="2541636"/>
                    <a:pt x="323273" y="2603982"/>
                    <a:pt x="304800" y="2634000"/>
                  </a:cubicBezTo>
                  <a:cubicBezTo>
                    <a:pt x="286327" y="2664018"/>
                    <a:pt x="288636" y="2673254"/>
                    <a:pt x="263236" y="2689418"/>
                  </a:cubicBezTo>
                  <a:cubicBezTo>
                    <a:pt x="237836" y="2705582"/>
                    <a:pt x="173182" y="2714818"/>
                    <a:pt x="152400" y="2730982"/>
                  </a:cubicBezTo>
                  <a:cubicBezTo>
                    <a:pt x="131618" y="2747146"/>
                    <a:pt x="154709" y="2758691"/>
                    <a:pt x="138545" y="2786400"/>
                  </a:cubicBezTo>
                  <a:cubicBezTo>
                    <a:pt x="122381" y="2814109"/>
                    <a:pt x="76200" y="2876454"/>
                    <a:pt x="55418" y="2897236"/>
                  </a:cubicBezTo>
                  <a:cubicBezTo>
                    <a:pt x="34636" y="2918018"/>
                    <a:pt x="23090" y="2906473"/>
                    <a:pt x="13854" y="2911091"/>
                  </a:cubicBezTo>
                  <a:cubicBezTo>
                    <a:pt x="4618" y="2915709"/>
                    <a:pt x="0" y="2924945"/>
                    <a:pt x="0" y="292494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805055" y="1060725"/>
              <a:ext cx="1018046" cy="3067930"/>
            </a:xfrm>
            <a:custGeom>
              <a:avLst/>
              <a:gdLst>
                <a:gd name="connsiteX0" fmla="*/ 0 w 1018046"/>
                <a:gd name="connsiteY0" fmla="*/ 283166 h 3067930"/>
                <a:gd name="connsiteX1" fmla="*/ 41563 w 1018046"/>
                <a:gd name="connsiteY1" fmla="*/ 116911 h 3067930"/>
                <a:gd name="connsiteX2" fmla="*/ 152400 w 1018046"/>
                <a:gd name="connsiteY2" fmla="*/ 33784 h 3067930"/>
                <a:gd name="connsiteX3" fmla="*/ 263236 w 1018046"/>
                <a:gd name="connsiteY3" fmla="*/ 6075 h 3067930"/>
                <a:gd name="connsiteX4" fmla="*/ 471054 w 1018046"/>
                <a:gd name="connsiteY4" fmla="*/ 19930 h 3067930"/>
                <a:gd name="connsiteX5" fmla="*/ 637309 w 1018046"/>
                <a:gd name="connsiteY5" fmla="*/ 200039 h 3067930"/>
                <a:gd name="connsiteX6" fmla="*/ 720436 w 1018046"/>
                <a:gd name="connsiteY6" fmla="*/ 366293 h 3067930"/>
                <a:gd name="connsiteX7" fmla="*/ 748145 w 1018046"/>
                <a:gd name="connsiteY7" fmla="*/ 435566 h 3067930"/>
                <a:gd name="connsiteX8" fmla="*/ 831272 w 1018046"/>
                <a:gd name="connsiteY8" fmla="*/ 726511 h 3067930"/>
                <a:gd name="connsiteX9" fmla="*/ 886690 w 1018046"/>
                <a:gd name="connsiteY9" fmla="*/ 962039 h 3067930"/>
                <a:gd name="connsiteX10" fmla="*/ 886690 w 1018046"/>
                <a:gd name="connsiteY10" fmla="*/ 1197566 h 3067930"/>
                <a:gd name="connsiteX11" fmla="*/ 886690 w 1018046"/>
                <a:gd name="connsiteY11" fmla="*/ 1460802 h 3067930"/>
                <a:gd name="connsiteX12" fmla="*/ 900545 w 1018046"/>
                <a:gd name="connsiteY12" fmla="*/ 1696330 h 3067930"/>
                <a:gd name="connsiteX13" fmla="*/ 831272 w 1018046"/>
                <a:gd name="connsiteY13" fmla="*/ 1848730 h 3067930"/>
                <a:gd name="connsiteX14" fmla="*/ 789709 w 1018046"/>
                <a:gd name="connsiteY14" fmla="*/ 2001130 h 3067930"/>
                <a:gd name="connsiteX15" fmla="*/ 762000 w 1018046"/>
                <a:gd name="connsiteY15" fmla="*/ 2181239 h 3067930"/>
                <a:gd name="connsiteX16" fmla="*/ 720436 w 1018046"/>
                <a:gd name="connsiteY16" fmla="*/ 2319784 h 3067930"/>
                <a:gd name="connsiteX17" fmla="*/ 720436 w 1018046"/>
                <a:gd name="connsiteY17" fmla="*/ 2513748 h 3067930"/>
                <a:gd name="connsiteX18" fmla="*/ 720436 w 1018046"/>
                <a:gd name="connsiteY18" fmla="*/ 2610730 h 3067930"/>
                <a:gd name="connsiteX19" fmla="*/ 762000 w 1018046"/>
                <a:gd name="connsiteY19" fmla="*/ 2776984 h 3067930"/>
                <a:gd name="connsiteX20" fmla="*/ 831272 w 1018046"/>
                <a:gd name="connsiteY20" fmla="*/ 2887820 h 3067930"/>
                <a:gd name="connsiteX21" fmla="*/ 886690 w 1018046"/>
                <a:gd name="connsiteY21" fmla="*/ 2970948 h 3067930"/>
                <a:gd name="connsiteX22" fmla="*/ 942109 w 1018046"/>
                <a:gd name="connsiteY22" fmla="*/ 2998657 h 3067930"/>
                <a:gd name="connsiteX23" fmla="*/ 1011381 w 1018046"/>
                <a:gd name="connsiteY23" fmla="*/ 3054075 h 3067930"/>
                <a:gd name="connsiteX24" fmla="*/ 1011381 w 1018046"/>
                <a:gd name="connsiteY24" fmla="*/ 3067930 h 306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18046" h="3067930">
                  <a:moveTo>
                    <a:pt x="0" y="283166"/>
                  </a:moveTo>
                  <a:cubicBezTo>
                    <a:pt x="8081" y="220820"/>
                    <a:pt x="16163" y="158475"/>
                    <a:pt x="41563" y="116911"/>
                  </a:cubicBezTo>
                  <a:cubicBezTo>
                    <a:pt x="66963" y="75347"/>
                    <a:pt x="115455" y="52257"/>
                    <a:pt x="152400" y="33784"/>
                  </a:cubicBezTo>
                  <a:cubicBezTo>
                    <a:pt x="189345" y="15311"/>
                    <a:pt x="210127" y="8384"/>
                    <a:pt x="263236" y="6075"/>
                  </a:cubicBezTo>
                  <a:cubicBezTo>
                    <a:pt x="316345" y="3766"/>
                    <a:pt x="408709" y="-12397"/>
                    <a:pt x="471054" y="19930"/>
                  </a:cubicBezTo>
                  <a:cubicBezTo>
                    <a:pt x="533399" y="52257"/>
                    <a:pt x="595745" y="142312"/>
                    <a:pt x="637309" y="200039"/>
                  </a:cubicBezTo>
                  <a:cubicBezTo>
                    <a:pt x="678873" y="257766"/>
                    <a:pt x="701963" y="327039"/>
                    <a:pt x="720436" y="366293"/>
                  </a:cubicBezTo>
                  <a:cubicBezTo>
                    <a:pt x="738909" y="405547"/>
                    <a:pt x="729672" y="375530"/>
                    <a:pt x="748145" y="435566"/>
                  </a:cubicBezTo>
                  <a:cubicBezTo>
                    <a:pt x="766618" y="495602"/>
                    <a:pt x="808181" y="638766"/>
                    <a:pt x="831272" y="726511"/>
                  </a:cubicBezTo>
                  <a:cubicBezTo>
                    <a:pt x="854363" y="814256"/>
                    <a:pt x="877454" y="883530"/>
                    <a:pt x="886690" y="962039"/>
                  </a:cubicBezTo>
                  <a:cubicBezTo>
                    <a:pt x="895926" y="1040548"/>
                    <a:pt x="886690" y="1197566"/>
                    <a:pt x="886690" y="1197566"/>
                  </a:cubicBezTo>
                  <a:cubicBezTo>
                    <a:pt x="886690" y="1280693"/>
                    <a:pt x="884381" y="1377675"/>
                    <a:pt x="886690" y="1460802"/>
                  </a:cubicBezTo>
                  <a:cubicBezTo>
                    <a:pt x="888999" y="1543929"/>
                    <a:pt x="909781" y="1631675"/>
                    <a:pt x="900545" y="1696330"/>
                  </a:cubicBezTo>
                  <a:cubicBezTo>
                    <a:pt x="891309" y="1760985"/>
                    <a:pt x="849745" y="1797930"/>
                    <a:pt x="831272" y="1848730"/>
                  </a:cubicBezTo>
                  <a:cubicBezTo>
                    <a:pt x="812799" y="1899530"/>
                    <a:pt x="801254" y="1945712"/>
                    <a:pt x="789709" y="2001130"/>
                  </a:cubicBezTo>
                  <a:cubicBezTo>
                    <a:pt x="778164" y="2056548"/>
                    <a:pt x="773545" y="2128130"/>
                    <a:pt x="762000" y="2181239"/>
                  </a:cubicBezTo>
                  <a:cubicBezTo>
                    <a:pt x="750455" y="2234348"/>
                    <a:pt x="727363" y="2264366"/>
                    <a:pt x="720436" y="2319784"/>
                  </a:cubicBezTo>
                  <a:cubicBezTo>
                    <a:pt x="713509" y="2375202"/>
                    <a:pt x="720436" y="2513748"/>
                    <a:pt x="720436" y="2513748"/>
                  </a:cubicBezTo>
                  <a:cubicBezTo>
                    <a:pt x="720436" y="2562239"/>
                    <a:pt x="713509" y="2566857"/>
                    <a:pt x="720436" y="2610730"/>
                  </a:cubicBezTo>
                  <a:cubicBezTo>
                    <a:pt x="727363" y="2654603"/>
                    <a:pt x="743527" y="2730802"/>
                    <a:pt x="762000" y="2776984"/>
                  </a:cubicBezTo>
                  <a:cubicBezTo>
                    <a:pt x="780473" y="2823166"/>
                    <a:pt x="810490" y="2855493"/>
                    <a:pt x="831272" y="2887820"/>
                  </a:cubicBezTo>
                  <a:cubicBezTo>
                    <a:pt x="852054" y="2920147"/>
                    <a:pt x="868217" y="2952475"/>
                    <a:pt x="886690" y="2970948"/>
                  </a:cubicBezTo>
                  <a:cubicBezTo>
                    <a:pt x="905163" y="2989421"/>
                    <a:pt x="921327" y="2984803"/>
                    <a:pt x="942109" y="2998657"/>
                  </a:cubicBezTo>
                  <a:cubicBezTo>
                    <a:pt x="962891" y="3012511"/>
                    <a:pt x="999836" y="3042530"/>
                    <a:pt x="1011381" y="3054075"/>
                  </a:cubicBezTo>
                  <a:cubicBezTo>
                    <a:pt x="1022926" y="3065620"/>
                    <a:pt x="1017153" y="3066775"/>
                    <a:pt x="1011381" y="30679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9" name="Freeform 2048"/>
            <p:cNvSpPr/>
            <p:nvPr/>
          </p:nvSpPr>
          <p:spPr>
            <a:xfrm>
              <a:off x="6082145" y="3754582"/>
              <a:ext cx="720437" cy="376125"/>
            </a:xfrm>
            <a:custGeom>
              <a:avLst/>
              <a:gdLst>
                <a:gd name="connsiteX0" fmla="*/ 0 w 720437"/>
                <a:gd name="connsiteY0" fmla="*/ 0 h 376125"/>
                <a:gd name="connsiteX1" fmla="*/ 124691 w 720437"/>
                <a:gd name="connsiteY1" fmla="*/ 124691 h 376125"/>
                <a:gd name="connsiteX2" fmla="*/ 221673 w 720437"/>
                <a:gd name="connsiteY2" fmla="*/ 180109 h 376125"/>
                <a:gd name="connsiteX3" fmla="*/ 277091 w 720437"/>
                <a:gd name="connsiteY3" fmla="*/ 249382 h 376125"/>
                <a:gd name="connsiteX4" fmla="*/ 346364 w 720437"/>
                <a:gd name="connsiteY4" fmla="*/ 249382 h 376125"/>
                <a:gd name="connsiteX5" fmla="*/ 429491 w 720437"/>
                <a:gd name="connsiteY5" fmla="*/ 249382 h 376125"/>
                <a:gd name="connsiteX6" fmla="*/ 498764 w 720437"/>
                <a:gd name="connsiteY6" fmla="*/ 346363 h 376125"/>
                <a:gd name="connsiteX7" fmla="*/ 554182 w 720437"/>
                <a:gd name="connsiteY7" fmla="*/ 374073 h 376125"/>
                <a:gd name="connsiteX8" fmla="*/ 651164 w 720437"/>
                <a:gd name="connsiteY8" fmla="*/ 374073 h 376125"/>
                <a:gd name="connsiteX9" fmla="*/ 678873 w 720437"/>
                <a:gd name="connsiteY9" fmla="*/ 374073 h 376125"/>
                <a:gd name="connsiteX10" fmla="*/ 720437 w 720437"/>
                <a:gd name="connsiteY10" fmla="*/ 374073 h 37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0437" h="376125">
                  <a:moveTo>
                    <a:pt x="0" y="0"/>
                  </a:moveTo>
                  <a:cubicBezTo>
                    <a:pt x="43873" y="47336"/>
                    <a:pt x="87746" y="94673"/>
                    <a:pt x="124691" y="124691"/>
                  </a:cubicBezTo>
                  <a:cubicBezTo>
                    <a:pt x="161636" y="154709"/>
                    <a:pt x="196273" y="159327"/>
                    <a:pt x="221673" y="180109"/>
                  </a:cubicBezTo>
                  <a:cubicBezTo>
                    <a:pt x="247073" y="200891"/>
                    <a:pt x="256309" y="237837"/>
                    <a:pt x="277091" y="249382"/>
                  </a:cubicBezTo>
                  <a:cubicBezTo>
                    <a:pt x="297873" y="260928"/>
                    <a:pt x="346364" y="249382"/>
                    <a:pt x="346364" y="249382"/>
                  </a:cubicBezTo>
                  <a:cubicBezTo>
                    <a:pt x="371764" y="249382"/>
                    <a:pt x="404091" y="233219"/>
                    <a:pt x="429491" y="249382"/>
                  </a:cubicBezTo>
                  <a:cubicBezTo>
                    <a:pt x="454891" y="265545"/>
                    <a:pt x="477982" y="325581"/>
                    <a:pt x="498764" y="346363"/>
                  </a:cubicBezTo>
                  <a:cubicBezTo>
                    <a:pt x="519546" y="367145"/>
                    <a:pt x="528782" y="369455"/>
                    <a:pt x="554182" y="374073"/>
                  </a:cubicBezTo>
                  <a:cubicBezTo>
                    <a:pt x="579582" y="378691"/>
                    <a:pt x="651164" y="374073"/>
                    <a:pt x="651164" y="374073"/>
                  </a:cubicBezTo>
                  <a:lnTo>
                    <a:pt x="678873" y="374073"/>
                  </a:lnTo>
                  <a:lnTo>
                    <a:pt x="720437" y="374073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Freeform 2052"/>
            <p:cNvSpPr/>
            <p:nvPr/>
          </p:nvSpPr>
          <p:spPr>
            <a:xfrm>
              <a:off x="4807527" y="3782174"/>
              <a:ext cx="928655" cy="392148"/>
            </a:xfrm>
            <a:custGeom>
              <a:avLst/>
              <a:gdLst>
                <a:gd name="connsiteX0" fmla="*/ 0 w 928655"/>
                <a:gd name="connsiteY0" fmla="*/ 388044 h 392148"/>
                <a:gd name="connsiteX1" fmla="*/ 55418 w 928655"/>
                <a:gd name="connsiteY1" fmla="*/ 388044 h 392148"/>
                <a:gd name="connsiteX2" fmla="*/ 207818 w 928655"/>
                <a:gd name="connsiteY2" fmla="*/ 388044 h 392148"/>
                <a:gd name="connsiteX3" fmla="*/ 304800 w 928655"/>
                <a:gd name="connsiteY3" fmla="*/ 332626 h 392148"/>
                <a:gd name="connsiteX4" fmla="*/ 346364 w 928655"/>
                <a:gd name="connsiteY4" fmla="*/ 263353 h 392148"/>
                <a:gd name="connsiteX5" fmla="*/ 443346 w 928655"/>
                <a:gd name="connsiteY5" fmla="*/ 207935 h 392148"/>
                <a:gd name="connsiteX6" fmla="*/ 457200 w 928655"/>
                <a:gd name="connsiteY6" fmla="*/ 194081 h 392148"/>
                <a:gd name="connsiteX7" fmla="*/ 554182 w 928655"/>
                <a:gd name="connsiteY7" fmla="*/ 138662 h 392148"/>
                <a:gd name="connsiteX8" fmla="*/ 706582 w 928655"/>
                <a:gd name="connsiteY8" fmla="*/ 69390 h 392148"/>
                <a:gd name="connsiteX9" fmla="*/ 762000 w 928655"/>
                <a:gd name="connsiteY9" fmla="*/ 69390 h 392148"/>
                <a:gd name="connsiteX10" fmla="*/ 858982 w 928655"/>
                <a:gd name="connsiteY10" fmla="*/ 69390 h 392148"/>
                <a:gd name="connsiteX11" fmla="*/ 900546 w 928655"/>
                <a:gd name="connsiteY11" fmla="*/ 41681 h 392148"/>
                <a:gd name="connsiteX12" fmla="*/ 928255 w 928655"/>
                <a:gd name="connsiteY12" fmla="*/ 117 h 392148"/>
                <a:gd name="connsiteX13" fmla="*/ 914400 w 928655"/>
                <a:gd name="connsiteY13" fmla="*/ 55535 h 39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8655" h="392148">
                  <a:moveTo>
                    <a:pt x="0" y="388044"/>
                  </a:moveTo>
                  <a:lnTo>
                    <a:pt x="55418" y="388044"/>
                  </a:lnTo>
                  <a:cubicBezTo>
                    <a:pt x="90054" y="388044"/>
                    <a:pt x="166254" y="397280"/>
                    <a:pt x="207818" y="388044"/>
                  </a:cubicBezTo>
                  <a:cubicBezTo>
                    <a:pt x="249382" y="378808"/>
                    <a:pt x="281709" y="353408"/>
                    <a:pt x="304800" y="332626"/>
                  </a:cubicBezTo>
                  <a:cubicBezTo>
                    <a:pt x="327891" y="311844"/>
                    <a:pt x="323273" y="284135"/>
                    <a:pt x="346364" y="263353"/>
                  </a:cubicBezTo>
                  <a:cubicBezTo>
                    <a:pt x="369455" y="242571"/>
                    <a:pt x="424873" y="219480"/>
                    <a:pt x="443346" y="207935"/>
                  </a:cubicBezTo>
                  <a:cubicBezTo>
                    <a:pt x="461819" y="196390"/>
                    <a:pt x="438727" y="205626"/>
                    <a:pt x="457200" y="194081"/>
                  </a:cubicBezTo>
                  <a:cubicBezTo>
                    <a:pt x="475673" y="182536"/>
                    <a:pt x="512618" y="159444"/>
                    <a:pt x="554182" y="138662"/>
                  </a:cubicBezTo>
                  <a:cubicBezTo>
                    <a:pt x="595746" y="117880"/>
                    <a:pt x="671946" y="80935"/>
                    <a:pt x="706582" y="69390"/>
                  </a:cubicBezTo>
                  <a:cubicBezTo>
                    <a:pt x="741218" y="57845"/>
                    <a:pt x="762000" y="69390"/>
                    <a:pt x="762000" y="69390"/>
                  </a:cubicBezTo>
                  <a:cubicBezTo>
                    <a:pt x="787400" y="69390"/>
                    <a:pt x="835891" y="74008"/>
                    <a:pt x="858982" y="69390"/>
                  </a:cubicBezTo>
                  <a:cubicBezTo>
                    <a:pt x="882073" y="64772"/>
                    <a:pt x="889001" y="53226"/>
                    <a:pt x="900546" y="41681"/>
                  </a:cubicBezTo>
                  <a:cubicBezTo>
                    <a:pt x="912091" y="30136"/>
                    <a:pt x="925946" y="-2192"/>
                    <a:pt x="928255" y="117"/>
                  </a:cubicBezTo>
                  <a:cubicBezTo>
                    <a:pt x="930564" y="2426"/>
                    <a:pt x="922482" y="28980"/>
                    <a:pt x="914400" y="5553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6" name="Straight Arrow Connector 2055"/>
          <p:cNvCxnSpPr>
            <a:endCxn id="10" idx="1"/>
          </p:cNvCxnSpPr>
          <p:nvPr/>
        </p:nvCxnSpPr>
        <p:spPr>
          <a:xfrm flipH="1" flipV="1">
            <a:off x="6603629" y="1162126"/>
            <a:ext cx="2695292" cy="23430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6283614" y="1204497"/>
            <a:ext cx="1994351" cy="15768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830089" y="100024"/>
            <a:ext cx="3505200" cy="4114800"/>
            <a:chOff x="304800" y="685800"/>
            <a:chExt cx="3505200" cy="411480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685800"/>
              <a:ext cx="3505200" cy="411480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447800" y="4114800"/>
              <a:ext cx="22836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আল হাজেন</a:t>
              </a:r>
              <a:endPara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4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9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49530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আল-মাসুদী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(৮৯৬-৯৫৬)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এনসাইক্লোপিডিয়া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বইয়ে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57400" y="838200"/>
            <a:ext cx="3810000" cy="3886200"/>
            <a:chOff x="533400" y="838200"/>
            <a:chExt cx="3810000" cy="3886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838200"/>
              <a:ext cx="3810000" cy="3886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914400" y="3886200"/>
              <a:ext cx="30785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আল মাসুদী</a:t>
              </a:r>
              <a:endPara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838200"/>
            <a:ext cx="3810000" cy="3886200"/>
          </a:xfrm>
          <a:prstGeom prst="rect">
            <a:avLst/>
          </a:prstGeom>
        </p:spPr>
      </p:pic>
      <p:sp>
        <p:nvSpPr>
          <p:cNvPr id="11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0343" y="1143000"/>
            <a:ext cx="9757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চীনা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বিজ্ঞানীরাও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শেন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কুয়োর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0343" y="3429000"/>
            <a:ext cx="9757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চুম্বক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ভ্রমণের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কম্পাস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4406" y="530840"/>
            <a:ext cx="61722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000" b="1" i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729347"/>
            <a:ext cx="472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6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মহব্বত আলী</a:t>
            </a:r>
          </a:p>
          <a:p>
            <a:pPr algn="ctr">
              <a:buNone/>
            </a:pPr>
            <a:r>
              <a:rPr lang="bn-IN" sz="40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প্রভাষক, পদার্থবিজ্ঞান</a:t>
            </a:r>
          </a:p>
          <a:p>
            <a:pPr algn="ctr">
              <a:buNone/>
            </a:pP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মিজমিজি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 হাজী 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আব্দুস </a:t>
            </a:r>
            <a:r>
              <a:rPr lang="en-US" sz="2400" b="1" kern="1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সামাদ </a:t>
            </a:r>
            <a:r>
              <a:rPr lang="bn-IN" sz="2400" b="1" kern="1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ইস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লামিয়া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IN" sz="2400" b="1" kern="100" spc="-300" dirty="0" smtClean="0">
                <a:latin typeface="NikoshBAN" pitchFamily="2" charset="0"/>
                <a:cs typeface="NikoshBAN" pitchFamily="2" charset="0"/>
              </a:rPr>
              <a:t>ালি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ম 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মাদ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রাসা </a:t>
            </a:r>
          </a:p>
          <a:p>
            <a:pPr algn="ctr">
              <a:buNone/>
            </a:pP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সিদ্ধিরগঞ্জ</a:t>
            </a:r>
            <a:r>
              <a:rPr lang="en-US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, নারায়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ণগঞ্জ । </a:t>
            </a:r>
            <a:endParaRPr lang="bn-BD" sz="2400" b="1" kern="100" spc="-300" dirty="0">
              <a:latin typeface="NikoshBAN" pitchFamily="2" charset="0"/>
              <a:cs typeface="NikoshBAN" pitchFamily="2" charset="0"/>
            </a:endParaRPr>
          </a:p>
          <a:p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743202"/>
            <a:ext cx="381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5400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3600" b="1" kern="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৯ম-১০ম </a:t>
            </a:r>
          </a:p>
          <a:p>
            <a:pPr algn="ctr">
              <a:buNone/>
            </a:pP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600" b="1" kern="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>
              <a:buNone/>
            </a:pP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3600" b="1" kern="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(১.৩ থেকে ১.৩.১)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400800" y="2661525"/>
            <a:ext cx="0" cy="26670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53340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8325" y="4038370"/>
            <a:ext cx="8291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 সর্বপ্রথম দিক নির্ণয়ের ক্ষেত্রে কম্পাস ব্যবহারের উল্লেখ করেন?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182" y="2316294"/>
            <a:ext cx="562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181" y="5562601"/>
            <a:ext cx="902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উত্তরমালাঃ ১। 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 ।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আরিস্তারাকস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 । 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শেন কুয়োর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0360" y="317733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 সর্বপ্রথম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সূর্যকেন্দ্রিক  সৌরজগতের ধারণা দেন  ?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1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18" y="1515292"/>
            <a:ext cx="2523744" cy="2103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4766" y="3912297"/>
            <a:ext cx="2512302" cy="6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আরযভট্র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766" y="444137"/>
            <a:ext cx="328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নং প্রশ্ন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4777" y="1645919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 দেশের বিজ্ঞানী?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5771" y="3409405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ভারত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6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9" y="1961606"/>
            <a:ext cx="3810000" cy="388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4766" y="444137"/>
            <a:ext cx="328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নং প্রশ্ন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9280" y="1698171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উনার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 কী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5771" y="3409405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মাসুদী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3852" y="5369054"/>
            <a:ext cx="96656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আদিপর্বের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পদার্থবিজ্ঞা</a:t>
            </a:r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নীদের নামের  তালিকা তৈরি কর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38" y="1392188"/>
            <a:ext cx="6580612" cy="37150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32669" y="218296"/>
            <a:ext cx="31742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4850" y="218296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52400"/>
            <a:ext cx="8627269" cy="64423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93071" y="2173253"/>
            <a:ext cx="2549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bn-I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32" y="1222587"/>
            <a:ext cx="3782234" cy="4145304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57" y="1222587"/>
            <a:ext cx="3823045" cy="4178677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4842014" y="0"/>
            <a:ext cx="3395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755341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অনুবীক্ষণ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75291" y="5686042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বীক্ষণ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6" y="1285880"/>
            <a:ext cx="4052424" cy="4052426"/>
          </a:xfrm>
          <a:prstGeom prst="rect">
            <a:avLst/>
          </a:prstGeom>
          <a:ln w="28575"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656" y="-393788"/>
            <a:ext cx="5734155" cy="5915785"/>
          </a:xfrm>
          <a:prstGeom prst="rect">
            <a:avLst/>
          </a:prstGeom>
          <a:ln w="28575">
            <a:noFill/>
          </a:ln>
        </p:spPr>
      </p:pic>
      <p:sp>
        <p:nvSpPr>
          <p:cNvPr id="5" name="Rectangle 4"/>
          <p:cNvSpPr/>
          <p:nvPr/>
        </p:nvSpPr>
        <p:spPr>
          <a:xfrm>
            <a:off x="3958916" y="-54484"/>
            <a:ext cx="3395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7538" y="5338306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9259" y="5198831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706" y="5984637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যন্ত্রগুলো আমরা কিসের সুবাধে পেয়েছি? 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2780" y="5992550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 বলবে পদার্থবিজ্ঞানের বিকাশের ফলে। </a:t>
            </a:r>
            <a:endParaRPr lang="en-US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6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0400" y="381000"/>
            <a:ext cx="58674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0971" y="2438401"/>
            <a:ext cx="93508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u="sng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পদার্থবিজ্ঞা</a:t>
            </a:r>
            <a:r>
              <a:rPr lang="bn-IN" sz="6000" b="1" u="sng" dirty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নের </a:t>
            </a:r>
            <a:r>
              <a:rPr lang="bn-IN" sz="6000" b="1" u="sng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ক্রমবিকাশ</a:t>
            </a:r>
          </a:p>
          <a:p>
            <a:pPr algn="ctr"/>
            <a:r>
              <a:rPr lang="en-US" sz="6000" b="1" dirty="0" err="1" smtClean="0">
                <a:ln w="18415" cmpd="sng">
                  <a:noFill/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আদিপর্ব</a:t>
            </a:r>
            <a:r>
              <a:rPr lang="en-US" sz="60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(গ্রিক,ভারতবর্ষ,চীন এবং মুসলিম সভ্যতার অবদান) </a:t>
            </a:r>
          </a:p>
          <a:p>
            <a:pPr algn="ctr"/>
            <a:endParaRPr lang="en-US" sz="3600" dirty="0" smtClean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bn-IN" sz="6000" b="1" u="sng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4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6833" y="2916204"/>
            <a:ext cx="10554789" cy="2739211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পদার্থবিজ্ঞানের ক্রমবিকাশ বলতে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পদার্থবিজ্ঞানের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ক্রমবিকাশ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আদিপর্বের বিজ্ঞানীদের অবদান বর্ণনা করতে পারবে। 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1" y="2024859"/>
            <a:ext cx="75520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</a:t>
            </a:r>
            <a:r>
              <a:rPr lang="bn-IN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96594" y="824530"/>
            <a:ext cx="27751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2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পদার্থবিজ্ঞানের ক্রমবিকাশ </a:t>
            </a:r>
            <a:endParaRPr lang="en-US" sz="54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065" y="1850406"/>
            <a:ext cx="107376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শত বছর থেকে অসংখ্য বিজ্ঞানী ও গবেষকের অক্লান্ত পরিশ্রমে একটু একটু করে আধুনিক বিজ্ঞান বর্তমান অবস্থায় পৌঁছেছে 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065" y="4298017"/>
            <a:ext cx="10845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পদার্থবিজ্ঞানের ইতিহাসকে কয়েকটি পর্বে ভাগ করা যেতে পারে।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6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2453" y="4941678"/>
            <a:ext cx="9411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থেলিস (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খ্রিস্টপূর্ব</a:t>
            </a:r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৮৬-</a:t>
            </a:r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৬২৪)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সূর্যগ্রহণ সম্পর্কিত ভবিষ্যদবাণীর জন্য বিখ্যাত। তিনি লোডস্টোনের চৌম্বক ধর্ম সম্পর্কেও জানতেন।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n 1"/>
          <p:cNvSpPr/>
          <p:nvPr/>
        </p:nvSpPr>
        <p:spPr>
          <a:xfrm>
            <a:off x="6248400" y="838200"/>
            <a:ext cx="2057400" cy="19812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glow rad="228600">
              <a:srgbClr val="FFC0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848600" y="914400"/>
            <a:ext cx="1828800" cy="1981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33637"/>
            <a:ext cx="3276600" cy="3773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450662"/>
            <a:ext cx="1905000" cy="82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থেলিস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60067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আদিপর্ব</a:t>
            </a:r>
            <a:r>
              <a:rPr lang="bn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8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14061E-7 L -0.09167 -8.14061E-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43100" y="1066800"/>
            <a:ext cx="8267700" cy="4953000"/>
            <a:chOff x="883108" y="1219200"/>
            <a:chExt cx="7162800" cy="2667000"/>
          </a:xfrm>
        </p:grpSpPr>
        <p:pic>
          <p:nvPicPr>
            <p:cNvPr id="3" name="Picture 2" descr="güneş tutulması 2.jpg"/>
            <p:cNvPicPr>
              <a:picLocks noChangeAspect="1"/>
            </p:cNvPicPr>
            <p:nvPr/>
          </p:nvPicPr>
          <p:blipFill>
            <a:blip r:embed="rId3" cstate="print"/>
            <a:srcRect t="19666" b="13963"/>
            <a:stretch>
              <a:fillRect/>
            </a:stretch>
          </p:blipFill>
          <p:spPr>
            <a:xfrm>
              <a:off x="883108" y="1219200"/>
              <a:ext cx="7162800" cy="26670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510266" y="2450123"/>
              <a:ext cx="762000" cy="28173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সূর্য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78400" y="1328057"/>
              <a:ext cx="838200" cy="281734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ছায়া</a:t>
              </a:r>
              <a:endPara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44104" y="3450771"/>
              <a:ext cx="1357420" cy="28173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প্রতিছায়া</a:t>
              </a:r>
              <a:endPara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31427" y="1998785"/>
              <a:ext cx="1254315" cy="31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পৃথিবী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10800000">
            <a:off x="7696200" y="3581400"/>
            <a:ext cx="685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5800" y="3733801"/>
            <a:ext cx="13716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 গ্রহণ এলাকা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15000" y="3581400"/>
            <a:ext cx="806608" cy="1513820"/>
            <a:chOff x="4030133" y="2938042"/>
            <a:chExt cx="812803" cy="1607504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4069628" y="3169482"/>
              <a:ext cx="1004747" cy="5418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030133" y="3989946"/>
              <a:ext cx="762000" cy="555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চাঁদ</a:t>
              </a:r>
              <a:endPara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66938" y="6133227"/>
            <a:ext cx="13716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 গ্রহণ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5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646</Words>
  <Application>Microsoft Office PowerPoint</Application>
  <PresentationFormat>Widescreen</PresentationFormat>
  <Paragraphs>102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Mohabbat Ali</dc:creator>
  <cp:lastModifiedBy>Mohabbat Ali</cp:lastModifiedBy>
  <cp:revision>25</cp:revision>
  <dcterms:created xsi:type="dcterms:W3CDTF">2020-05-09T10:18:02Z</dcterms:created>
  <dcterms:modified xsi:type="dcterms:W3CDTF">2020-07-12T12:25:13Z</dcterms:modified>
</cp:coreProperties>
</file>