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sldIdLst>
    <p:sldId id="311" r:id="rId3"/>
    <p:sldId id="315" r:id="rId4"/>
    <p:sldId id="285" r:id="rId5"/>
    <p:sldId id="296" r:id="rId6"/>
    <p:sldId id="272" r:id="rId7"/>
    <p:sldId id="257" r:id="rId8"/>
    <p:sldId id="258" r:id="rId9"/>
    <p:sldId id="298" r:id="rId10"/>
    <p:sldId id="313" r:id="rId11"/>
    <p:sldId id="299" r:id="rId12"/>
    <p:sldId id="300" r:id="rId13"/>
    <p:sldId id="295" r:id="rId14"/>
    <p:sldId id="301" r:id="rId15"/>
    <p:sldId id="264" r:id="rId16"/>
    <p:sldId id="302" r:id="rId17"/>
    <p:sldId id="303" r:id="rId18"/>
    <p:sldId id="304" r:id="rId19"/>
    <p:sldId id="290" r:id="rId20"/>
    <p:sldId id="305" r:id="rId21"/>
    <p:sldId id="306" r:id="rId22"/>
    <p:sldId id="291" r:id="rId23"/>
    <p:sldId id="307" r:id="rId24"/>
    <p:sldId id="310" r:id="rId25"/>
    <p:sldId id="308" r:id="rId26"/>
    <p:sldId id="292" r:id="rId27"/>
    <p:sldId id="293" r:id="rId28"/>
    <p:sldId id="294" r:id="rId29"/>
    <p:sldId id="309" r:id="rId30"/>
    <p:sldId id="281" r:id="rId31"/>
    <p:sldId id="275" r:id="rId32"/>
    <p:sldId id="269" r:id="rId33"/>
    <p:sldId id="318" r:id="rId34"/>
    <p:sldId id="31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845F3-6DD3-4ABA-B893-C55C8AD3F904}"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GB"/>
        </a:p>
      </dgm:t>
    </dgm:pt>
    <dgm:pt modelId="{1A1E6B18-D117-4CC8-839F-F368B5156C7B}">
      <dgm:prSet phldrT="[Text]" custT="1"/>
      <dgm:spPr>
        <a:solidFill>
          <a:schemeClr val="accent2">
            <a:lumMod val="40000"/>
            <a:lumOff val="60000"/>
          </a:schemeClr>
        </a:solidFill>
        <a:ln>
          <a:solidFill>
            <a:schemeClr val="tx1"/>
          </a:solidFill>
        </a:ln>
        <a:scene3d>
          <a:camera prst="orthographicFront">
            <a:rot lat="0" lon="0" rev="0"/>
          </a:camera>
          <a:lightRig rig="balanced" dir="t">
            <a:rot lat="0" lon="0" rev="8700000"/>
          </a:lightRig>
        </a:scene3d>
        <a:sp3d>
          <a:bevelT w="190500" h="38100"/>
        </a:sp3d>
      </dgm:spPr>
      <dgm:t>
        <a:bodyPr/>
        <a:lstStyle/>
        <a:p>
          <a:r>
            <a:rPr lang="bn-BD" sz="32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অংগ ও তন্ত্র</a:t>
          </a:r>
          <a:endParaRPr lang="en-GB" sz="32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dgm:t>
    </dgm:pt>
    <dgm:pt modelId="{C81B412E-6711-4FE5-8369-A1C7AAFF9218}" type="parTrans" cxnId="{8AB0E39D-3F05-40E5-ABF7-ADD9EDF55344}">
      <dgm:prSet/>
      <dgm:spPr/>
      <dgm:t>
        <a:bodyPr/>
        <a:lstStyle/>
        <a:p>
          <a:endParaRPr lang="en-GB" sz="1600"/>
        </a:p>
      </dgm:t>
    </dgm:pt>
    <dgm:pt modelId="{BDA1DF92-7086-4E85-B736-CB26B355F13B}" type="sibTrans" cxnId="{8AB0E39D-3F05-40E5-ABF7-ADD9EDF55344}">
      <dgm:prSet/>
      <dgm:spPr/>
      <dgm:t>
        <a:bodyPr/>
        <a:lstStyle/>
        <a:p>
          <a:endParaRPr lang="en-GB" sz="1600"/>
        </a:p>
      </dgm:t>
    </dgm:pt>
    <dgm:pt modelId="{71177A7B-7DB5-4A09-AD0A-C6328F4D5113}">
      <dgm:prSet phldrT="[Text]"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bn-BD" sz="2400" b="1" smtClean="0">
              <a:solidFill>
                <a:schemeClr val="tx1"/>
              </a:solidFill>
              <a:latin typeface="NikoshBAN" pitchFamily="2" charset="0"/>
              <a:cs typeface="NikoshBAN" pitchFamily="2" charset="0"/>
            </a:rPr>
            <a:t>পরিপাকতন্ত্র</a:t>
          </a:r>
          <a:endParaRPr lang="en-GB" sz="2400" b="1" dirty="0">
            <a:solidFill>
              <a:schemeClr val="tx1"/>
            </a:solidFill>
            <a:latin typeface="NikoshBAN" pitchFamily="2" charset="0"/>
            <a:cs typeface="NikoshBAN" pitchFamily="2" charset="0"/>
          </a:endParaRPr>
        </a:p>
      </dgm:t>
    </dgm:pt>
    <dgm:pt modelId="{1537BC1B-E924-46E9-99F8-61EA0442C658}" type="parTrans" cxnId="{247B5E5E-C21E-46FF-86B8-818ECB9A4D03}">
      <dgm:prSet/>
      <dgm:spPr>
        <a:ln>
          <a:solidFill>
            <a:schemeClr val="tx1"/>
          </a:solidFill>
        </a:ln>
      </dgm:spPr>
      <dgm:t>
        <a:bodyPr/>
        <a:lstStyle/>
        <a:p>
          <a:endParaRPr lang="en-GB" sz="1600" b="1">
            <a:solidFill>
              <a:schemeClr val="tx1"/>
            </a:solidFill>
          </a:endParaRPr>
        </a:p>
      </dgm:t>
    </dgm:pt>
    <dgm:pt modelId="{83D0CEDC-F330-4645-8A5A-0A19A72687C5}" type="sibTrans" cxnId="{247B5E5E-C21E-46FF-86B8-818ECB9A4D03}">
      <dgm:prSet/>
      <dgm:spPr/>
      <dgm:t>
        <a:bodyPr/>
        <a:lstStyle/>
        <a:p>
          <a:endParaRPr lang="en-GB" sz="1600"/>
        </a:p>
      </dgm:t>
    </dgm:pt>
    <dgm:pt modelId="{67894D61-2092-454E-88AA-63684641B983}">
      <dgm:prSet phldrT="[Text]" phldr="1" custRadScaleRad="101940" custRadScaleInc="1267"/>
      <dgm:spPr/>
      <dgm:t>
        <a:bodyPr/>
        <a:lstStyle/>
        <a:p>
          <a:endParaRPr lang="en-GB" sz="1600" b="1">
            <a:solidFill>
              <a:schemeClr val="tx1"/>
            </a:solidFill>
          </a:endParaRPr>
        </a:p>
      </dgm:t>
    </dgm:pt>
    <dgm:pt modelId="{B98A7885-FD8E-4907-B8B7-593DEF187277}" type="parTrans" cxnId="{CBF0DC79-BACD-45CA-8C6C-BCE490C9BDEE}">
      <dgm:prSet/>
      <dgm:spPr/>
      <dgm:t>
        <a:bodyPr/>
        <a:lstStyle/>
        <a:p>
          <a:endParaRPr lang="en-GB" sz="1600"/>
        </a:p>
      </dgm:t>
    </dgm:pt>
    <dgm:pt modelId="{AF96DFC7-B040-440D-A2BF-B9D522885E61}" type="sibTrans" cxnId="{CBF0DC79-BACD-45CA-8C6C-BCE490C9BDEE}">
      <dgm:prSet/>
      <dgm:spPr/>
      <dgm:t>
        <a:bodyPr/>
        <a:lstStyle/>
        <a:p>
          <a:endParaRPr lang="en-GB" sz="1600"/>
        </a:p>
      </dgm:t>
    </dgm:pt>
    <dgm:pt modelId="{6433FBC4-848F-4E76-846C-5B1DC0CFA548}">
      <dgm:prSet phldrT="[Text]" phldr="1" custRadScaleRad="101940" custRadScaleInc="1267"/>
      <dgm:spPr/>
      <dgm:t>
        <a:bodyPr/>
        <a:lstStyle/>
        <a:p>
          <a:endParaRPr lang="en-GB" sz="1600" b="1">
            <a:solidFill>
              <a:schemeClr val="tx1"/>
            </a:solidFill>
          </a:endParaRPr>
        </a:p>
      </dgm:t>
    </dgm:pt>
    <dgm:pt modelId="{CA089B05-F965-4534-87F4-E360672E23D6}" type="parTrans" cxnId="{9A1C3893-4867-4291-B3A8-B4D1CBF670A9}">
      <dgm:prSet/>
      <dgm:spPr/>
      <dgm:t>
        <a:bodyPr/>
        <a:lstStyle/>
        <a:p>
          <a:endParaRPr lang="en-GB" sz="1600"/>
        </a:p>
      </dgm:t>
    </dgm:pt>
    <dgm:pt modelId="{E4CB0EC4-A3D1-4452-85DD-BD442FB2E313}" type="sibTrans" cxnId="{9A1C3893-4867-4291-B3A8-B4D1CBF670A9}">
      <dgm:prSet/>
      <dgm:spPr/>
      <dgm:t>
        <a:bodyPr/>
        <a:lstStyle/>
        <a:p>
          <a:endParaRPr lang="en-GB" sz="1600"/>
        </a:p>
      </dgm:t>
    </dgm:pt>
    <dgm:pt modelId="{E305588A-CDF5-4962-ADB6-5A0A66F17983}">
      <dgm:prSet phldrT="[Text]" phldr="1" custRadScaleRad="101940" custRadScaleInc="1267"/>
      <dgm:spPr/>
      <dgm:t>
        <a:bodyPr/>
        <a:lstStyle/>
        <a:p>
          <a:endParaRPr lang="en-GB" sz="1600" b="1">
            <a:solidFill>
              <a:schemeClr val="tx1"/>
            </a:solidFill>
          </a:endParaRPr>
        </a:p>
      </dgm:t>
    </dgm:pt>
    <dgm:pt modelId="{7693B12D-FCBB-4EA4-AF36-ED97EA0BDACC}" type="parTrans" cxnId="{67C254E2-5B39-4C58-B110-00B399446E2B}">
      <dgm:prSet/>
      <dgm:spPr/>
      <dgm:t>
        <a:bodyPr/>
        <a:lstStyle/>
        <a:p>
          <a:endParaRPr lang="en-GB" sz="1600"/>
        </a:p>
      </dgm:t>
    </dgm:pt>
    <dgm:pt modelId="{6EC7AC17-A1E8-49F6-B1A1-D31D29BF8168}" type="sibTrans" cxnId="{67C254E2-5B39-4C58-B110-00B399446E2B}">
      <dgm:prSet/>
      <dgm:spPr/>
      <dgm:t>
        <a:bodyPr/>
        <a:lstStyle/>
        <a:p>
          <a:endParaRPr lang="en-GB" sz="1600"/>
        </a:p>
      </dgm:t>
    </dgm:pt>
    <dgm:pt modelId="{59D7228E-4284-44CF-ACC9-89D7973F548C}">
      <dgm:prSet phldrT="[Text]"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bn-BD" sz="2400" b="1" smtClean="0">
              <a:solidFill>
                <a:schemeClr val="tx1"/>
              </a:solidFill>
              <a:latin typeface="NikoshBAN" pitchFamily="2" charset="0"/>
              <a:cs typeface="NikoshBAN" pitchFamily="2" charset="0"/>
            </a:rPr>
            <a:t>শ্বসনতন্ত্র</a:t>
          </a:r>
          <a:r>
            <a:rPr lang="en-US" sz="2400" b="1" smtClean="0">
              <a:solidFill>
                <a:schemeClr val="tx1"/>
              </a:solidFill>
              <a:latin typeface="NikoshBAN" pitchFamily="2" charset="0"/>
              <a:cs typeface="NikoshBAN" pitchFamily="2" charset="0"/>
            </a:rPr>
            <a:t> </a:t>
          </a:r>
          <a:endParaRPr lang="en-GB" sz="2400" b="1" dirty="0">
            <a:solidFill>
              <a:schemeClr val="tx1"/>
            </a:solidFill>
            <a:latin typeface="NikoshBAN" pitchFamily="2" charset="0"/>
            <a:cs typeface="NikoshBAN" pitchFamily="2" charset="0"/>
          </a:endParaRPr>
        </a:p>
      </dgm:t>
    </dgm:pt>
    <dgm:pt modelId="{79509627-4604-4D11-99C6-DA167865BF1A}" type="parTrans" cxnId="{7169D61F-50F2-43D3-902F-934E4E2FEB27}">
      <dgm:prSet/>
      <dgm:spPr>
        <a:ln>
          <a:solidFill>
            <a:schemeClr val="tx1"/>
          </a:solidFill>
        </a:ln>
      </dgm:spPr>
      <dgm:t>
        <a:bodyPr/>
        <a:lstStyle/>
        <a:p>
          <a:endParaRPr lang="en-GB" sz="1600" b="1">
            <a:solidFill>
              <a:schemeClr val="tx1"/>
            </a:solidFill>
          </a:endParaRPr>
        </a:p>
      </dgm:t>
    </dgm:pt>
    <dgm:pt modelId="{647DA89C-B908-48F3-B70A-5DD8B785D818}" type="sibTrans" cxnId="{7169D61F-50F2-43D3-902F-934E4E2FEB27}">
      <dgm:prSet/>
      <dgm:spPr/>
      <dgm:t>
        <a:bodyPr/>
        <a:lstStyle/>
        <a:p>
          <a:endParaRPr lang="en-GB" sz="1600"/>
        </a:p>
      </dgm:t>
    </dgm:pt>
    <dgm:pt modelId="{0370DEAB-A2E8-4A16-820D-62AB4B544CAE}">
      <dgm:prSet phldrT="[Text]"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bn-BD" sz="2800" b="1" dirty="0" smtClean="0">
              <a:solidFill>
                <a:schemeClr val="tx1"/>
              </a:solidFill>
              <a:latin typeface="NikoshBAN" pitchFamily="2" charset="0"/>
              <a:cs typeface="NikoshBAN" pitchFamily="2" charset="0"/>
            </a:rPr>
            <a:t>রেচনতন্ত্র</a:t>
          </a:r>
          <a:r>
            <a:rPr lang="en-US" sz="3200" b="1" dirty="0" smtClean="0">
              <a:solidFill>
                <a:schemeClr val="tx1"/>
              </a:solidFill>
              <a:latin typeface="NikoshBAN" pitchFamily="2" charset="0"/>
              <a:cs typeface="NikoshBAN" pitchFamily="2" charset="0"/>
            </a:rPr>
            <a:t> </a:t>
          </a:r>
          <a:r>
            <a:rPr lang="en-US" sz="4800" b="1" dirty="0" smtClean="0">
              <a:solidFill>
                <a:schemeClr val="tx1"/>
              </a:solidFill>
              <a:latin typeface="NikoshBAN" pitchFamily="2" charset="0"/>
              <a:cs typeface="NikoshBAN" pitchFamily="2" charset="0"/>
            </a:rPr>
            <a:t> </a:t>
          </a:r>
          <a:endParaRPr lang="en-GB" sz="4800" b="1" dirty="0">
            <a:solidFill>
              <a:schemeClr val="tx1"/>
            </a:solidFill>
            <a:latin typeface="NikoshBAN" pitchFamily="2" charset="0"/>
            <a:cs typeface="NikoshBAN" pitchFamily="2" charset="0"/>
          </a:endParaRPr>
        </a:p>
      </dgm:t>
    </dgm:pt>
    <dgm:pt modelId="{6DFFAB54-7126-4572-B563-CE69BCBD58C1}" type="parTrans" cxnId="{24840AC4-0346-4E2A-8D40-3803F5FFDB41}">
      <dgm:prSet/>
      <dgm:spPr>
        <a:ln>
          <a:solidFill>
            <a:schemeClr val="tx1"/>
          </a:solidFill>
        </a:ln>
      </dgm:spPr>
      <dgm:t>
        <a:bodyPr/>
        <a:lstStyle/>
        <a:p>
          <a:endParaRPr lang="en-GB" sz="1600" b="1">
            <a:solidFill>
              <a:schemeClr val="tx1"/>
            </a:solidFill>
          </a:endParaRPr>
        </a:p>
      </dgm:t>
    </dgm:pt>
    <dgm:pt modelId="{AFC53983-D852-485E-9700-DB4115824E9E}" type="sibTrans" cxnId="{24840AC4-0346-4E2A-8D40-3803F5FFDB41}">
      <dgm:prSet/>
      <dgm:spPr/>
      <dgm:t>
        <a:bodyPr/>
        <a:lstStyle/>
        <a:p>
          <a:endParaRPr lang="en-GB" sz="1600"/>
        </a:p>
      </dgm:t>
    </dgm:pt>
    <dgm:pt modelId="{B2AF921F-147E-44E2-AEB0-B9D5B3DB71E6}">
      <dgm:prSet phldrT="[Text]"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bn-BD" sz="2800" b="1" smtClean="0">
              <a:solidFill>
                <a:schemeClr val="tx1"/>
              </a:solidFill>
              <a:latin typeface="NikoshBAN" pitchFamily="2" charset="0"/>
              <a:cs typeface="NikoshBAN" pitchFamily="2" charset="0"/>
            </a:rPr>
            <a:t>স্নায়ুতন্ত্র</a:t>
          </a:r>
          <a:endParaRPr lang="en-GB" sz="2800" b="1" dirty="0">
            <a:solidFill>
              <a:schemeClr val="tx1"/>
            </a:solidFill>
            <a:latin typeface="NikoshBAN" pitchFamily="2" charset="0"/>
            <a:cs typeface="NikoshBAN" pitchFamily="2" charset="0"/>
          </a:endParaRPr>
        </a:p>
      </dgm:t>
    </dgm:pt>
    <dgm:pt modelId="{15D4810B-91A0-4499-82F9-A41F5E60C622}" type="parTrans" cxnId="{30BD0FBD-4035-451B-98B2-4E83232A966F}">
      <dgm:prSet/>
      <dgm:spPr>
        <a:ln>
          <a:solidFill>
            <a:schemeClr val="tx1"/>
          </a:solidFill>
        </a:ln>
      </dgm:spPr>
      <dgm:t>
        <a:bodyPr/>
        <a:lstStyle/>
        <a:p>
          <a:endParaRPr lang="en-GB" sz="1600" b="1">
            <a:solidFill>
              <a:schemeClr val="tx1"/>
            </a:solidFill>
          </a:endParaRPr>
        </a:p>
      </dgm:t>
    </dgm:pt>
    <dgm:pt modelId="{954E0C06-B61F-4346-8C13-3CBEC7F7998E}" type="sibTrans" cxnId="{30BD0FBD-4035-451B-98B2-4E83232A966F}">
      <dgm:prSet/>
      <dgm:spPr/>
      <dgm:t>
        <a:bodyPr/>
        <a:lstStyle/>
        <a:p>
          <a:endParaRPr lang="en-GB" sz="1600"/>
        </a:p>
      </dgm:t>
    </dgm:pt>
    <dgm:pt modelId="{DBD41871-130C-4267-B629-8599ABB70864}">
      <dgm:prSet phldrT="[Text]" custRadScaleRad="100046" custRadScaleInc="3608"/>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DB5AF1DD-885D-4A7E-8175-ED26F34294A0}" type="parTrans" cxnId="{09A3AB8A-6BAA-4F0D-B09C-DC35A0F1093C}">
      <dgm:prSet/>
      <dgm:spPr/>
      <dgm:t>
        <a:bodyPr/>
        <a:lstStyle/>
        <a:p>
          <a:endParaRPr lang="en-GB" sz="1600"/>
        </a:p>
      </dgm:t>
    </dgm:pt>
    <dgm:pt modelId="{D77E0046-1474-4DC2-8D86-3C3B780E6466}" type="sibTrans" cxnId="{09A3AB8A-6BAA-4F0D-B09C-DC35A0F1093C}">
      <dgm:prSet/>
      <dgm:spPr/>
      <dgm:t>
        <a:bodyPr/>
        <a:lstStyle/>
        <a:p>
          <a:endParaRPr lang="en-GB" sz="1600"/>
        </a:p>
      </dgm:t>
    </dgm:pt>
    <dgm:pt modelId="{C61E73EF-E6FF-4D5B-8B53-2EC694B997BB}">
      <dgm:prSet phldrT="[Text]" custRadScaleRad="100046" custRadScaleInc="3608"/>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11969568-696B-4C82-B8B8-E817101B1B22}" type="parTrans" cxnId="{9A128E69-B7A9-402E-BF67-571416A5835D}">
      <dgm:prSet/>
      <dgm:spPr/>
      <dgm:t>
        <a:bodyPr/>
        <a:lstStyle/>
        <a:p>
          <a:endParaRPr lang="en-GB" sz="1600"/>
        </a:p>
      </dgm:t>
    </dgm:pt>
    <dgm:pt modelId="{135DCA88-C6FF-4C6C-942B-D488AAD7C10F}" type="sibTrans" cxnId="{9A128E69-B7A9-402E-BF67-571416A5835D}">
      <dgm:prSet/>
      <dgm:spPr/>
      <dgm:t>
        <a:bodyPr/>
        <a:lstStyle/>
        <a:p>
          <a:endParaRPr lang="en-GB" sz="1600"/>
        </a:p>
      </dgm:t>
    </dgm:pt>
    <dgm:pt modelId="{1BC80681-AF9B-43E8-810E-1060B16A6238}">
      <dgm:prSet phldrT="[Text]" custRadScaleRad="100046" custRadScaleInc="3608"/>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D1F6E399-EEA3-4DF0-B7D0-123B979B3099}" type="parTrans" cxnId="{11DD4A4D-C64F-4CEA-939F-A4E32F22F6C8}">
      <dgm:prSet/>
      <dgm:spPr/>
      <dgm:t>
        <a:bodyPr/>
        <a:lstStyle/>
        <a:p>
          <a:endParaRPr lang="en-GB" sz="1600"/>
        </a:p>
      </dgm:t>
    </dgm:pt>
    <dgm:pt modelId="{93F48953-757C-41D7-9B95-55A3EC04045C}" type="sibTrans" cxnId="{11DD4A4D-C64F-4CEA-939F-A4E32F22F6C8}">
      <dgm:prSet/>
      <dgm:spPr/>
      <dgm:t>
        <a:bodyPr/>
        <a:lstStyle/>
        <a:p>
          <a:endParaRPr lang="en-GB" sz="1600"/>
        </a:p>
      </dgm:t>
    </dgm:pt>
    <dgm:pt modelId="{4413D308-324E-4F52-A7BB-AA291AB1BA35}">
      <dgm:prSet phldrT="[Text]" custRadScaleRad="102619" custRadScaleInc="1259"/>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B642101D-B549-4780-A69F-ADE78E29D51D}" type="parTrans" cxnId="{D4D845AE-5E53-4AE4-8E8F-073D8F3C6819}">
      <dgm:prSet/>
      <dgm:spPr/>
      <dgm:t>
        <a:bodyPr/>
        <a:lstStyle/>
        <a:p>
          <a:endParaRPr lang="en-GB" sz="1600"/>
        </a:p>
      </dgm:t>
    </dgm:pt>
    <dgm:pt modelId="{69BD73D3-8860-489F-B22B-8C4D2F116C89}" type="sibTrans" cxnId="{D4D845AE-5E53-4AE4-8E8F-073D8F3C6819}">
      <dgm:prSet/>
      <dgm:spPr/>
      <dgm:t>
        <a:bodyPr/>
        <a:lstStyle/>
        <a:p>
          <a:endParaRPr lang="en-GB" sz="1600"/>
        </a:p>
      </dgm:t>
    </dgm:pt>
    <dgm:pt modelId="{7C751B5E-A12F-4E4B-B5DC-EC28D6A9F1D2}">
      <dgm:prSet phldrT="[Text]" custRadScaleRad="80939" custRadScaleInc="-55229"/>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293CCAF9-02AF-4CD0-A6A0-D585AD13BA8F}" type="parTrans" cxnId="{4A0C4DC0-04DF-4A4B-AC09-1A2033B88A03}">
      <dgm:prSet/>
      <dgm:spPr/>
      <dgm:t>
        <a:bodyPr/>
        <a:lstStyle/>
        <a:p>
          <a:endParaRPr lang="en-GB" sz="1600"/>
        </a:p>
      </dgm:t>
    </dgm:pt>
    <dgm:pt modelId="{029DAF72-1016-414B-ABEC-AD6F8C4F8331}" type="sibTrans" cxnId="{4A0C4DC0-04DF-4A4B-AC09-1A2033B88A03}">
      <dgm:prSet/>
      <dgm:spPr/>
      <dgm:t>
        <a:bodyPr/>
        <a:lstStyle/>
        <a:p>
          <a:endParaRPr lang="en-GB" sz="1600"/>
        </a:p>
      </dgm:t>
    </dgm:pt>
    <dgm:pt modelId="{0C2E6107-F256-412A-98B0-10974A96519A}">
      <dgm:prSet phldrT="[Text]"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bn-BD" sz="2800" b="1" dirty="0" smtClean="0">
              <a:solidFill>
                <a:schemeClr val="tx1"/>
              </a:solidFill>
              <a:latin typeface="NikoshBAN" pitchFamily="2" charset="0"/>
              <a:cs typeface="NikoshBAN" pitchFamily="2" charset="0"/>
            </a:rPr>
            <a:t>ত্বকতন্ত্র</a:t>
          </a:r>
          <a:r>
            <a:rPr lang="en-US" sz="4800" b="1" dirty="0" smtClean="0">
              <a:solidFill>
                <a:schemeClr val="tx1"/>
              </a:solidFill>
              <a:latin typeface="NikoshBAN" pitchFamily="2" charset="0"/>
              <a:cs typeface="NikoshBAN" pitchFamily="2" charset="0"/>
            </a:rPr>
            <a:t> </a:t>
          </a:r>
          <a:endParaRPr lang="en-GB" sz="4800" b="1" dirty="0">
            <a:solidFill>
              <a:schemeClr val="tx1"/>
            </a:solidFill>
            <a:latin typeface="NikoshBAN" pitchFamily="2" charset="0"/>
            <a:cs typeface="NikoshBAN" pitchFamily="2" charset="0"/>
          </a:endParaRPr>
        </a:p>
      </dgm:t>
    </dgm:pt>
    <dgm:pt modelId="{D146C4DC-278C-47B0-AB15-898371DCC092}" type="parTrans" cxnId="{73546F45-9413-4163-8577-11F4D3EB62E4}">
      <dgm:prSet/>
      <dgm:spPr>
        <a:ln>
          <a:solidFill>
            <a:schemeClr val="tx1"/>
          </a:solidFill>
        </a:ln>
      </dgm:spPr>
      <dgm:t>
        <a:bodyPr/>
        <a:lstStyle/>
        <a:p>
          <a:endParaRPr lang="en-GB" sz="1600" b="1">
            <a:solidFill>
              <a:schemeClr val="tx1"/>
            </a:solidFill>
          </a:endParaRPr>
        </a:p>
      </dgm:t>
    </dgm:pt>
    <dgm:pt modelId="{15BEB7BF-B0B9-461D-B08B-A30DCD2AC4A1}" type="sibTrans" cxnId="{73546F45-9413-4163-8577-11F4D3EB62E4}">
      <dgm:prSet/>
      <dgm:spPr/>
      <dgm:t>
        <a:bodyPr/>
        <a:lstStyle/>
        <a:p>
          <a:endParaRPr lang="en-GB" sz="1600"/>
        </a:p>
      </dgm:t>
    </dgm:pt>
    <dgm:pt modelId="{229C59AA-6610-4B1A-85BA-F80DC4F2C9CB}">
      <dgm:prSet phldrT="[Text]" custRadScaleRad="80939" custRadScaleInc="-55229"/>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6E93A22C-7985-4BCE-BF7B-C381F2942B20}" type="parTrans" cxnId="{6E023974-AF96-4883-A49D-80049689CDED}">
      <dgm:prSet/>
      <dgm:spPr/>
      <dgm:t>
        <a:bodyPr/>
        <a:lstStyle/>
        <a:p>
          <a:endParaRPr lang="en-GB" sz="1600"/>
        </a:p>
      </dgm:t>
    </dgm:pt>
    <dgm:pt modelId="{7CEC54A2-0DA3-4DF3-9030-FA014DBF07C6}" type="sibTrans" cxnId="{6E023974-AF96-4883-A49D-80049689CDED}">
      <dgm:prSet/>
      <dgm:spPr/>
      <dgm:t>
        <a:bodyPr/>
        <a:lstStyle/>
        <a:p>
          <a:endParaRPr lang="en-GB" sz="1600"/>
        </a:p>
      </dgm:t>
    </dgm:pt>
    <dgm:pt modelId="{6E147267-8030-4520-8E12-BE47CC27A469}">
      <dgm:prSet phldrT="[Text]" custRadScaleRad="80939" custRadScaleInc="-55229"/>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4D62E86F-1E32-455B-898D-7864636693BD}" type="parTrans" cxnId="{6F330CC3-DD11-44C8-AFD6-C2D5C6B0F008}">
      <dgm:prSet/>
      <dgm:spPr/>
      <dgm:t>
        <a:bodyPr/>
        <a:lstStyle/>
        <a:p>
          <a:endParaRPr lang="en-GB" sz="1600"/>
        </a:p>
      </dgm:t>
    </dgm:pt>
    <dgm:pt modelId="{24973398-06E0-4421-95AC-362DF6F265F4}" type="sibTrans" cxnId="{6F330CC3-DD11-44C8-AFD6-C2D5C6B0F008}">
      <dgm:prSet/>
      <dgm:spPr/>
      <dgm:t>
        <a:bodyPr/>
        <a:lstStyle/>
        <a:p>
          <a:endParaRPr lang="en-GB" sz="1600"/>
        </a:p>
      </dgm:t>
    </dgm:pt>
    <dgm:pt modelId="{F779E99E-8FB8-4E08-85B0-D64BCEEE391C}">
      <dgm:prSet phldrT="[Text]" custRadScaleRad="80939" custRadScaleInc="-55229"/>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ACBBE6B9-55FC-4B5A-BAD7-C80EE9B96658}" type="parTrans" cxnId="{D360063C-FBB9-4AD0-AF22-AFAB37E7F686}">
      <dgm:prSet/>
      <dgm:spPr/>
      <dgm:t>
        <a:bodyPr/>
        <a:lstStyle/>
        <a:p>
          <a:endParaRPr lang="en-GB" sz="1600"/>
        </a:p>
      </dgm:t>
    </dgm:pt>
    <dgm:pt modelId="{84354CA7-A699-4EA5-9285-21144ECE5688}" type="sibTrans" cxnId="{D360063C-FBB9-4AD0-AF22-AFAB37E7F686}">
      <dgm:prSet/>
      <dgm:spPr/>
      <dgm:t>
        <a:bodyPr/>
        <a:lstStyle/>
        <a:p>
          <a:endParaRPr lang="en-GB" sz="1600"/>
        </a:p>
      </dgm:t>
    </dgm:pt>
    <dgm:pt modelId="{5AF7FACE-A535-4A4D-A39E-BA744F779E42}">
      <dgm:prSet phldrT="[Text]" custRadScaleRad="80939" custRadScaleInc="-55229"/>
      <dgm:spPr>
        <a:scene3d>
          <a:camera prst="orthographicFront">
            <a:rot lat="0" lon="0" rev="0"/>
          </a:camera>
          <a:lightRig rig="balanced" dir="t">
            <a:rot lat="0" lon="0" rev="8700000"/>
          </a:lightRig>
        </a:scene3d>
        <a:sp3d>
          <a:bevelT w="190500" h="38100"/>
        </a:sp3d>
      </dgm:spPr>
      <dgm:t>
        <a:bodyPr/>
        <a:lstStyle/>
        <a:p>
          <a:endParaRPr lang="en-GB" sz="1600" b="1">
            <a:solidFill>
              <a:schemeClr val="tx1"/>
            </a:solidFill>
          </a:endParaRPr>
        </a:p>
      </dgm:t>
    </dgm:pt>
    <dgm:pt modelId="{32E5F92F-B1AF-4F57-85D6-EAFF0423B648}" type="parTrans" cxnId="{52E2E296-0A75-4F7F-BC09-A1533BD47AD4}">
      <dgm:prSet/>
      <dgm:spPr/>
      <dgm:t>
        <a:bodyPr/>
        <a:lstStyle/>
        <a:p>
          <a:endParaRPr lang="en-GB" sz="1600"/>
        </a:p>
      </dgm:t>
    </dgm:pt>
    <dgm:pt modelId="{C7DF638A-79EF-43CE-973A-6F290459B8E0}" type="sibTrans" cxnId="{52E2E296-0A75-4F7F-BC09-A1533BD47AD4}">
      <dgm:prSet/>
      <dgm:spPr/>
      <dgm:t>
        <a:bodyPr/>
        <a:lstStyle/>
        <a:p>
          <a:endParaRPr lang="en-GB" sz="1600"/>
        </a:p>
      </dgm:t>
    </dgm:pt>
    <dgm:pt modelId="{3B2795C9-5677-433E-A4A9-980033EC5577}">
      <dgm:prSet phldrT="[Text]" custT="1"/>
      <dgm:spPr>
        <a:ln>
          <a:solidFill>
            <a:schemeClr val="tx1"/>
          </a:solidFill>
        </a:ln>
        <a:scene3d>
          <a:camera prst="orthographicFront">
            <a:rot lat="0" lon="0" rev="0"/>
          </a:camera>
          <a:lightRig rig="balanced" dir="t">
            <a:rot lat="0" lon="0" rev="8700000"/>
          </a:lightRig>
        </a:scene3d>
        <a:sp3d>
          <a:bevelT w="190500" h="38100"/>
        </a:sp3d>
      </dgm:spPr>
      <dgm:t>
        <a:bodyPr/>
        <a:lstStyle/>
        <a:p>
          <a:r>
            <a:rPr lang="bn-BD" sz="2800" b="1" dirty="0" smtClean="0">
              <a:solidFill>
                <a:schemeClr val="tx1"/>
              </a:solidFill>
              <a:latin typeface="NikoshBAN" pitchFamily="2" charset="0"/>
              <a:cs typeface="NikoshBAN" pitchFamily="2" charset="0"/>
            </a:rPr>
            <a:t>জননতন্ত্র</a:t>
          </a:r>
          <a:r>
            <a:rPr lang="en-US" sz="2800" b="1" dirty="0" smtClean="0">
              <a:solidFill>
                <a:schemeClr val="tx1"/>
              </a:solidFill>
              <a:latin typeface="NikoshBAN" pitchFamily="2" charset="0"/>
              <a:cs typeface="NikoshBAN" pitchFamily="2" charset="0"/>
            </a:rPr>
            <a:t> </a:t>
          </a:r>
          <a:endParaRPr lang="en-GB" sz="2800" b="1" dirty="0">
            <a:solidFill>
              <a:schemeClr val="tx1"/>
            </a:solidFill>
            <a:latin typeface="NikoshBAN" pitchFamily="2" charset="0"/>
            <a:cs typeface="NikoshBAN" pitchFamily="2" charset="0"/>
          </a:endParaRPr>
        </a:p>
      </dgm:t>
    </dgm:pt>
    <dgm:pt modelId="{20E5FA69-95B4-407D-B883-2BFB284750B9}" type="parTrans" cxnId="{0BD431EC-6EC1-47B3-92BA-166E1ACB0197}">
      <dgm:prSet/>
      <dgm:spPr>
        <a:ln>
          <a:solidFill>
            <a:schemeClr val="tx1"/>
          </a:solidFill>
        </a:ln>
      </dgm:spPr>
      <dgm:t>
        <a:bodyPr/>
        <a:lstStyle/>
        <a:p>
          <a:endParaRPr lang="en-GB" sz="1600" b="1">
            <a:solidFill>
              <a:schemeClr val="tx1"/>
            </a:solidFill>
          </a:endParaRPr>
        </a:p>
      </dgm:t>
    </dgm:pt>
    <dgm:pt modelId="{0CCFDB68-6493-4738-8FB7-ABD32D548906}" type="sibTrans" cxnId="{0BD431EC-6EC1-47B3-92BA-166E1ACB0197}">
      <dgm:prSet/>
      <dgm:spPr/>
      <dgm:t>
        <a:bodyPr/>
        <a:lstStyle/>
        <a:p>
          <a:endParaRPr lang="en-GB" sz="1600"/>
        </a:p>
      </dgm:t>
    </dgm:pt>
    <dgm:pt modelId="{D259A92B-CAA6-4153-8969-BC418C829F03}" type="pres">
      <dgm:prSet presAssocID="{684845F3-6DD3-4ABA-B893-C55C8AD3F904}" presName="cycle" presStyleCnt="0">
        <dgm:presLayoutVars>
          <dgm:chMax val="1"/>
          <dgm:dir/>
          <dgm:animLvl val="ctr"/>
          <dgm:resizeHandles val="exact"/>
        </dgm:presLayoutVars>
      </dgm:prSet>
      <dgm:spPr/>
      <dgm:t>
        <a:bodyPr/>
        <a:lstStyle/>
        <a:p>
          <a:endParaRPr lang="en-GB"/>
        </a:p>
      </dgm:t>
    </dgm:pt>
    <dgm:pt modelId="{CB7DEC31-B99A-4333-AC08-4F91CEDD76EE}" type="pres">
      <dgm:prSet presAssocID="{1A1E6B18-D117-4CC8-839F-F368B5156C7B}" presName="centerShape" presStyleLbl="node0" presStyleIdx="0" presStyleCnt="1" custAng="0" custScaleX="126916" custScaleY="120400" custLinFactNeighborX="2151" custLinFactNeighborY="6850"/>
      <dgm:spPr/>
      <dgm:t>
        <a:bodyPr/>
        <a:lstStyle/>
        <a:p>
          <a:endParaRPr lang="en-GB"/>
        </a:p>
      </dgm:t>
    </dgm:pt>
    <dgm:pt modelId="{75BB300B-873E-4756-9691-1E1AD9589903}" type="pres">
      <dgm:prSet presAssocID="{1537BC1B-E924-46E9-99F8-61EA0442C658}" presName="parTrans" presStyleLbl="bgSibTrans2D1" presStyleIdx="0" presStyleCnt="6"/>
      <dgm:spPr/>
      <dgm:t>
        <a:bodyPr/>
        <a:lstStyle/>
        <a:p>
          <a:endParaRPr lang="en-GB"/>
        </a:p>
      </dgm:t>
    </dgm:pt>
    <dgm:pt modelId="{C02093E1-027F-487B-9A7D-AB9335FB059F}" type="pres">
      <dgm:prSet presAssocID="{71177A7B-7DB5-4A09-AD0A-C6328F4D5113}" presName="node" presStyleLbl="node1" presStyleIdx="0" presStyleCnt="6" custRadScaleRad="94707" custRadScaleInc="-47896">
        <dgm:presLayoutVars>
          <dgm:bulletEnabled val="1"/>
        </dgm:presLayoutVars>
      </dgm:prSet>
      <dgm:spPr/>
      <dgm:t>
        <a:bodyPr/>
        <a:lstStyle/>
        <a:p>
          <a:endParaRPr lang="en-GB"/>
        </a:p>
      </dgm:t>
    </dgm:pt>
    <dgm:pt modelId="{4B0514C4-9FA0-44E3-8248-AEBB9A61134F}" type="pres">
      <dgm:prSet presAssocID="{15D4810B-91A0-4499-82F9-A41F5E60C622}" presName="parTrans" presStyleLbl="bgSibTrans2D1" presStyleIdx="1" presStyleCnt="6"/>
      <dgm:spPr/>
      <dgm:t>
        <a:bodyPr/>
        <a:lstStyle/>
        <a:p>
          <a:endParaRPr lang="en-GB"/>
        </a:p>
      </dgm:t>
    </dgm:pt>
    <dgm:pt modelId="{9F262CA7-85FD-4390-9390-95B465D0ACA3}" type="pres">
      <dgm:prSet presAssocID="{B2AF921F-147E-44E2-AEB0-B9D5B3DB71E6}" presName="node" presStyleLbl="node1" presStyleIdx="1" presStyleCnt="6" custRadScaleRad="104530" custRadScaleInc="-57991">
        <dgm:presLayoutVars>
          <dgm:bulletEnabled val="1"/>
        </dgm:presLayoutVars>
      </dgm:prSet>
      <dgm:spPr/>
      <dgm:t>
        <a:bodyPr/>
        <a:lstStyle/>
        <a:p>
          <a:endParaRPr lang="en-GB"/>
        </a:p>
      </dgm:t>
    </dgm:pt>
    <dgm:pt modelId="{42E914B6-E402-47B8-B9D0-56C84C50ABAE}" type="pres">
      <dgm:prSet presAssocID="{79509627-4604-4D11-99C6-DA167865BF1A}" presName="parTrans" presStyleLbl="bgSibTrans2D1" presStyleIdx="2" presStyleCnt="6"/>
      <dgm:spPr/>
      <dgm:t>
        <a:bodyPr/>
        <a:lstStyle/>
        <a:p>
          <a:endParaRPr lang="en-GB"/>
        </a:p>
      </dgm:t>
    </dgm:pt>
    <dgm:pt modelId="{17AC3ECD-24BF-4AF6-86EB-DD827EC7D18F}" type="pres">
      <dgm:prSet presAssocID="{59D7228E-4284-44CF-ACC9-89D7973F548C}" presName="node" presStyleLbl="node1" presStyleIdx="2" presStyleCnt="6" custRadScaleRad="80939" custRadScaleInc="-55229">
        <dgm:presLayoutVars>
          <dgm:bulletEnabled val="1"/>
        </dgm:presLayoutVars>
      </dgm:prSet>
      <dgm:spPr/>
      <dgm:t>
        <a:bodyPr/>
        <a:lstStyle/>
        <a:p>
          <a:endParaRPr lang="en-GB"/>
        </a:p>
      </dgm:t>
    </dgm:pt>
    <dgm:pt modelId="{D7942360-A620-4493-A606-5AD8D05001F9}" type="pres">
      <dgm:prSet presAssocID="{D146C4DC-278C-47B0-AB15-898371DCC092}" presName="parTrans" presStyleLbl="bgSibTrans2D1" presStyleIdx="3" presStyleCnt="6" custScaleX="62846" custLinFactNeighborX="604" custLinFactNeighborY="35518"/>
      <dgm:spPr/>
      <dgm:t>
        <a:bodyPr/>
        <a:lstStyle/>
        <a:p>
          <a:endParaRPr lang="en-GB"/>
        </a:p>
      </dgm:t>
    </dgm:pt>
    <dgm:pt modelId="{F0C0BCCF-B41F-4334-A8DC-FE9C9E6D1873}" type="pres">
      <dgm:prSet presAssocID="{0C2E6107-F256-412A-98B0-10974A96519A}" presName="node" presStyleLbl="node1" presStyleIdx="3" presStyleCnt="6" custRadScaleRad="98204" custRadScaleInc="-29051">
        <dgm:presLayoutVars>
          <dgm:bulletEnabled val="1"/>
        </dgm:presLayoutVars>
      </dgm:prSet>
      <dgm:spPr/>
      <dgm:t>
        <a:bodyPr/>
        <a:lstStyle/>
        <a:p>
          <a:endParaRPr lang="en-GB"/>
        </a:p>
      </dgm:t>
    </dgm:pt>
    <dgm:pt modelId="{B7AE3B1B-7829-42BB-9A91-EB77F848DE54}" type="pres">
      <dgm:prSet presAssocID="{20E5FA69-95B4-407D-B883-2BFB284750B9}" presName="parTrans" presStyleLbl="bgSibTrans2D1" presStyleIdx="4" presStyleCnt="6"/>
      <dgm:spPr/>
      <dgm:t>
        <a:bodyPr/>
        <a:lstStyle/>
        <a:p>
          <a:endParaRPr lang="en-GB"/>
        </a:p>
      </dgm:t>
    </dgm:pt>
    <dgm:pt modelId="{4309C4D8-E1CB-421C-920A-81E0145D1C5A}" type="pres">
      <dgm:prSet presAssocID="{3B2795C9-5677-433E-A4A9-980033EC5577}" presName="node" presStyleLbl="node1" presStyleIdx="4" presStyleCnt="6" custRadScaleRad="102364" custRadScaleInc="-2001">
        <dgm:presLayoutVars>
          <dgm:bulletEnabled val="1"/>
        </dgm:presLayoutVars>
      </dgm:prSet>
      <dgm:spPr/>
      <dgm:t>
        <a:bodyPr/>
        <a:lstStyle/>
        <a:p>
          <a:endParaRPr lang="en-GB"/>
        </a:p>
      </dgm:t>
    </dgm:pt>
    <dgm:pt modelId="{32EAEF59-EFD7-40BE-B5FC-CCCB8D9F6246}" type="pres">
      <dgm:prSet presAssocID="{6DFFAB54-7126-4572-B563-CE69BCBD58C1}" presName="parTrans" presStyleLbl="bgSibTrans2D1" presStyleIdx="5" presStyleCnt="6" custLinFactNeighborX="-10587" custLinFactNeighborY="-8006"/>
      <dgm:spPr/>
      <dgm:t>
        <a:bodyPr/>
        <a:lstStyle/>
        <a:p>
          <a:endParaRPr lang="en-GB"/>
        </a:p>
      </dgm:t>
    </dgm:pt>
    <dgm:pt modelId="{E2C50466-B61B-4C8C-8F9E-17F3206A82CF}" type="pres">
      <dgm:prSet presAssocID="{0370DEAB-A2E8-4A16-820D-62AB4B544CAE}" presName="node" presStyleLbl="node1" presStyleIdx="5" presStyleCnt="6" custRadScaleRad="100060" custRadScaleInc="21125">
        <dgm:presLayoutVars>
          <dgm:bulletEnabled val="1"/>
        </dgm:presLayoutVars>
      </dgm:prSet>
      <dgm:spPr/>
      <dgm:t>
        <a:bodyPr/>
        <a:lstStyle/>
        <a:p>
          <a:endParaRPr lang="en-GB"/>
        </a:p>
      </dgm:t>
    </dgm:pt>
  </dgm:ptLst>
  <dgm:cxnLst>
    <dgm:cxn modelId="{111E76A9-D008-4EBC-8FAC-161C718B5482}" type="presOf" srcId="{71177A7B-7DB5-4A09-AD0A-C6328F4D5113}" destId="{C02093E1-027F-487B-9A7D-AB9335FB059F}" srcOrd="0" destOrd="0" presId="urn:microsoft.com/office/officeart/2005/8/layout/radial4"/>
    <dgm:cxn modelId="{9A128E69-B7A9-402E-BF67-571416A5835D}" srcId="{684845F3-6DD3-4ABA-B893-C55C8AD3F904}" destId="{C61E73EF-E6FF-4D5B-8B53-2EC694B997BB}" srcOrd="5" destOrd="0" parTransId="{11969568-696B-4C82-B8B8-E817101B1B22}" sibTransId="{135DCA88-C6FF-4C6C-942B-D488AAD7C10F}"/>
    <dgm:cxn modelId="{6E023974-AF96-4883-A49D-80049689CDED}" srcId="{684845F3-6DD3-4ABA-B893-C55C8AD3F904}" destId="{229C59AA-6610-4B1A-85BA-F80DC4F2C9CB}" srcOrd="9" destOrd="0" parTransId="{6E93A22C-7985-4BCE-BF7B-C381F2942B20}" sibTransId="{7CEC54A2-0DA3-4DF3-9030-FA014DBF07C6}"/>
    <dgm:cxn modelId="{11DD4A4D-C64F-4CEA-939F-A4E32F22F6C8}" srcId="{684845F3-6DD3-4ABA-B893-C55C8AD3F904}" destId="{1BC80681-AF9B-43E8-810E-1060B16A6238}" srcOrd="6" destOrd="0" parTransId="{D1F6E399-EEA3-4DF0-B7D0-123B979B3099}" sibTransId="{93F48953-757C-41D7-9B95-55A3EC04045C}"/>
    <dgm:cxn modelId="{4A0C4DC0-04DF-4A4B-AC09-1A2033B88A03}" srcId="{684845F3-6DD3-4ABA-B893-C55C8AD3F904}" destId="{7C751B5E-A12F-4E4B-B5DC-EC28D6A9F1D2}" srcOrd="8" destOrd="0" parTransId="{293CCAF9-02AF-4CD0-A6A0-D585AD13BA8F}" sibTransId="{029DAF72-1016-414B-ABEC-AD6F8C4F8331}"/>
    <dgm:cxn modelId="{B74AA57F-1CE6-46A4-BCF5-3BE611EAD14D}" type="presOf" srcId="{59D7228E-4284-44CF-ACC9-89D7973F548C}" destId="{17AC3ECD-24BF-4AF6-86EB-DD827EC7D18F}" srcOrd="0" destOrd="0" presId="urn:microsoft.com/office/officeart/2005/8/layout/radial4"/>
    <dgm:cxn modelId="{C5AB8693-C528-4ACC-A93B-48600FAB393D}" type="presOf" srcId="{3B2795C9-5677-433E-A4A9-980033EC5577}" destId="{4309C4D8-E1CB-421C-920A-81E0145D1C5A}" srcOrd="0" destOrd="0" presId="urn:microsoft.com/office/officeart/2005/8/layout/radial4"/>
    <dgm:cxn modelId="{67C254E2-5B39-4C58-B110-00B399446E2B}" srcId="{684845F3-6DD3-4ABA-B893-C55C8AD3F904}" destId="{E305588A-CDF5-4962-ADB6-5A0A66F17983}" srcOrd="3" destOrd="0" parTransId="{7693B12D-FCBB-4EA4-AF36-ED97EA0BDACC}" sibTransId="{6EC7AC17-A1E8-49F6-B1A1-D31D29BF8168}"/>
    <dgm:cxn modelId="{BEA4AC4D-2394-4BB3-9C7A-E59C9037CD19}" type="presOf" srcId="{0C2E6107-F256-412A-98B0-10974A96519A}" destId="{F0C0BCCF-B41F-4334-A8DC-FE9C9E6D1873}" srcOrd="0" destOrd="0" presId="urn:microsoft.com/office/officeart/2005/8/layout/radial4"/>
    <dgm:cxn modelId="{299975B7-8916-4C6B-8736-66AF6BA33562}" type="presOf" srcId="{1A1E6B18-D117-4CC8-839F-F368B5156C7B}" destId="{CB7DEC31-B99A-4333-AC08-4F91CEDD76EE}" srcOrd="0" destOrd="0" presId="urn:microsoft.com/office/officeart/2005/8/layout/radial4"/>
    <dgm:cxn modelId="{3D9DDFD0-DC74-41F6-BC88-B1FB92E5554A}" type="presOf" srcId="{6DFFAB54-7126-4572-B563-CE69BCBD58C1}" destId="{32EAEF59-EFD7-40BE-B5FC-CCCB8D9F6246}" srcOrd="0" destOrd="0" presId="urn:microsoft.com/office/officeart/2005/8/layout/radial4"/>
    <dgm:cxn modelId="{71D3C1A8-3182-4DA0-A2DD-88181921CCF7}" type="presOf" srcId="{0370DEAB-A2E8-4A16-820D-62AB4B544CAE}" destId="{E2C50466-B61B-4C8C-8F9E-17F3206A82CF}" srcOrd="0" destOrd="0" presId="urn:microsoft.com/office/officeart/2005/8/layout/radial4"/>
    <dgm:cxn modelId="{52E2E296-0A75-4F7F-BC09-A1533BD47AD4}" srcId="{684845F3-6DD3-4ABA-B893-C55C8AD3F904}" destId="{5AF7FACE-A535-4A4D-A39E-BA744F779E42}" srcOrd="12" destOrd="0" parTransId="{32E5F92F-B1AF-4F57-85D6-EAFF0423B648}" sibTransId="{C7DF638A-79EF-43CE-973A-6F290459B8E0}"/>
    <dgm:cxn modelId="{DF548B2C-1E33-4794-900C-80A6C3D2CF40}" type="presOf" srcId="{20E5FA69-95B4-407D-B883-2BFB284750B9}" destId="{B7AE3B1B-7829-42BB-9A91-EB77F848DE54}" srcOrd="0" destOrd="0" presId="urn:microsoft.com/office/officeart/2005/8/layout/radial4"/>
    <dgm:cxn modelId="{D4D845AE-5E53-4AE4-8E8F-073D8F3C6819}" srcId="{684845F3-6DD3-4ABA-B893-C55C8AD3F904}" destId="{4413D308-324E-4F52-A7BB-AA291AB1BA35}" srcOrd="7" destOrd="0" parTransId="{B642101D-B549-4780-A69F-ADE78E29D51D}" sibTransId="{69BD73D3-8860-489F-B22B-8C4D2F116C89}"/>
    <dgm:cxn modelId="{168943A0-2F3F-43B1-B660-3F07D99DE997}" type="presOf" srcId="{D146C4DC-278C-47B0-AB15-898371DCC092}" destId="{D7942360-A620-4493-A606-5AD8D05001F9}" srcOrd="0" destOrd="0" presId="urn:microsoft.com/office/officeart/2005/8/layout/radial4"/>
    <dgm:cxn modelId="{81391A06-7C47-44B2-949E-2E4DAD573842}" type="presOf" srcId="{15D4810B-91A0-4499-82F9-A41F5E60C622}" destId="{4B0514C4-9FA0-44E3-8248-AEBB9A61134F}" srcOrd="0" destOrd="0" presId="urn:microsoft.com/office/officeart/2005/8/layout/radial4"/>
    <dgm:cxn modelId="{8B1C0DDA-894E-48DE-BF05-7E12A44B840E}" type="presOf" srcId="{79509627-4604-4D11-99C6-DA167865BF1A}" destId="{42E914B6-E402-47B8-B9D0-56C84C50ABAE}" srcOrd="0" destOrd="0" presId="urn:microsoft.com/office/officeart/2005/8/layout/radial4"/>
    <dgm:cxn modelId="{73546F45-9413-4163-8577-11F4D3EB62E4}" srcId="{1A1E6B18-D117-4CC8-839F-F368B5156C7B}" destId="{0C2E6107-F256-412A-98B0-10974A96519A}" srcOrd="3" destOrd="0" parTransId="{D146C4DC-278C-47B0-AB15-898371DCC092}" sibTransId="{15BEB7BF-B0B9-461D-B08B-A30DCD2AC4A1}"/>
    <dgm:cxn modelId="{09A3AB8A-6BAA-4F0D-B09C-DC35A0F1093C}" srcId="{684845F3-6DD3-4ABA-B893-C55C8AD3F904}" destId="{DBD41871-130C-4267-B629-8599ABB70864}" srcOrd="4" destOrd="0" parTransId="{DB5AF1DD-885D-4A7E-8175-ED26F34294A0}" sibTransId="{D77E0046-1474-4DC2-8D86-3C3B780E6466}"/>
    <dgm:cxn modelId="{7169D61F-50F2-43D3-902F-934E4E2FEB27}" srcId="{1A1E6B18-D117-4CC8-839F-F368B5156C7B}" destId="{59D7228E-4284-44CF-ACC9-89D7973F548C}" srcOrd="2" destOrd="0" parTransId="{79509627-4604-4D11-99C6-DA167865BF1A}" sibTransId="{647DA89C-B908-48F3-B70A-5DD8B785D818}"/>
    <dgm:cxn modelId="{24840AC4-0346-4E2A-8D40-3803F5FFDB41}" srcId="{1A1E6B18-D117-4CC8-839F-F368B5156C7B}" destId="{0370DEAB-A2E8-4A16-820D-62AB4B544CAE}" srcOrd="5" destOrd="0" parTransId="{6DFFAB54-7126-4572-B563-CE69BCBD58C1}" sibTransId="{AFC53983-D852-485E-9700-DB4115824E9E}"/>
    <dgm:cxn modelId="{6F330CC3-DD11-44C8-AFD6-C2D5C6B0F008}" srcId="{684845F3-6DD3-4ABA-B893-C55C8AD3F904}" destId="{6E147267-8030-4520-8E12-BE47CC27A469}" srcOrd="10" destOrd="0" parTransId="{4D62E86F-1E32-455B-898D-7864636693BD}" sibTransId="{24973398-06E0-4421-95AC-362DF6F265F4}"/>
    <dgm:cxn modelId="{1117BC09-71DD-44A3-A236-3160B0F04D5D}" type="presOf" srcId="{684845F3-6DD3-4ABA-B893-C55C8AD3F904}" destId="{D259A92B-CAA6-4153-8969-BC418C829F03}" srcOrd="0" destOrd="0" presId="urn:microsoft.com/office/officeart/2005/8/layout/radial4"/>
    <dgm:cxn modelId="{247B5E5E-C21E-46FF-86B8-818ECB9A4D03}" srcId="{1A1E6B18-D117-4CC8-839F-F368B5156C7B}" destId="{71177A7B-7DB5-4A09-AD0A-C6328F4D5113}" srcOrd="0" destOrd="0" parTransId="{1537BC1B-E924-46E9-99F8-61EA0442C658}" sibTransId="{83D0CEDC-F330-4645-8A5A-0A19A72687C5}"/>
    <dgm:cxn modelId="{8AB0E39D-3F05-40E5-ABF7-ADD9EDF55344}" srcId="{684845F3-6DD3-4ABA-B893-C55C8AD3F904}" destId="{1A1E6B18-D117-4CC8-839F-F368B5156C7B}" srcOrd="0" destOrd="0" parTransId="{C81B412E-6711-4FE5-8369-A1C7AAFF9218}" sibTransId="{BDA1DF92-7086-4E85-B736-CB26B355F13B}"/>
    <dgm:cxn modelId="{D360063C-FBB9-4AD0-AF22-AFAB37E7F686}" srcId="{684845F3-6DD3-4ABA-B893-C55C8AD3F904}" destId="{F779E99E-8FB8-4E08-85B0-D64BCEEE391C}" srcOrd="11" destOrd="0" parTransId="{ACBBE6B9-55FC-4B5A-BAD7-C80EE9B96658}" sibTransId="{84354CA7-A699-4EA5-9285-21144ECE5688}"/>
    <dgm:cxn modelId="{CBF0DC79-BACD-45CA-8C6C-BCE490C9BDEE}" srcId="{684845F3-6DD3-4ABA-B893-C55C8AD3F904}" destId="{67894D61-2092-454E-88AA-63684641B983}" srcOrd="1" destOrd="0" parTransId="{B98A7885-FD8E-4907-B8B7-593DEF187277}" sibTransId="{AF96DFC7-B040-440D-A2BF-B9D522885E61}"/>
    <dgm:cxn modelId="{30BD0FBD-4035-451B-98B2-4E83232A966F}" srcId="{1A1E6B18-D117-4CC8-839F-F368B5156C7B}" destId="{B2AF921F-147E-44E2-AEB0-B9D5B3DB71E6}" srcOrd="1" destOrd="0" parTransId="{15D4810B-91A0-4499-82F9-A41F5E60C622}" sibTransId="{954E0C06-B61F-4346-8C13-3CBEC7F7998E}"/>
    <dgm:cxn modelId="{0BD431EC-6EC1-47B3-92BA-166E1ACB0197}" srcId="{1A1E6B18-D117-4CC8-839F-F368B5156C7B}" destId="{3B2795C9-5677-433E-A4A9-980033EC5577}" srcOrd="4" destOrd="0" parTransId="{20E5FA69-95B4-407D-B883-2BFB284750B9}" sibTransId="{0CCFDB68-6493-4738-8FB7-ABD32D548906}"/>
    <dgm:cxn modelId="{53FD3D25-5828-4764-B7EC-03F417761B3B}" type="presOf" srcId="{B2AF921F-147E-44E2-AEB0-B9D5B3DB71E6}" destId="{9F262CA7-85FD-4390-9390-95B465D0ACA3}" srcOrd="0" destOrd="0" presId="urn:microsoft.com/office/officeart/2005/8/layout/radial4"/>
    <dgm:cxn modelId="{9A1C3893-4867-4291-B3A8-B4D1CBF670A9}" srcId="{684845F3-6DD3-4ABA-B893-C55C8AD3F904}" destId="{6433FBC4-848F-4E76-846C-5B1DC0CFA548}" srcOrd="2" destOrd="0" parTransId="{CA089B05-F965-4534-87F4-E360672E23D6}" sibTransId="{E4CB0EC4-A3D1-4452-85DD-BD442FB2E313}"/>
    <dgm:cxn modelId="{0662C71E-C4A0-4CE1-90C0-418051453DBE}" type="presOf" srcId="{1537BC1B-E924-46E9-99F8-61EA0442C658}" destId="{75BB300B-873E-4756-9691-1E1AD9589903}" srcOrd="0" destOrd="0" presId="urn:microsoft.com/office/officeart/2005/8/layout/radial4"/>
    <dgm:cxn modelId="{792FBBF2-CCD4-4946-8868-AF3EA5218D44}" type="presParOf" srcId="{D259A92B-CAA6-4153-8969-BC418C829F03}" destId="{CB7DEC31-B99A-4333-AC08-4F91CEDD76EE}" srcOrd="0" destOrd="0" presId="urn:microsoft.com/office/officeart/2005/8/layout/radial4"/>
    <dgm:cxn modelId="{5B3E4C28-98E2-4573-8BD8-05B90C716E38}" type="presParOf" srcId="{D259A92B-CAA6-4153-8969-BC418C829F03}" destId="{75BB300B-873E-4756-9691-1E1AD9589903}" srcOrd="1" destOrd="0" presId="urn:microsoft.com/office/officeart/2005/8/layout/radial4"/>
    <dgm:cxn modelId="{C4C6DD7B-675B-4498-924E-2A981131555C}" type="presParOf" srcId="{D259A92B-CAA6-4153-8969-BC418C829F03}" destId="{C02093E1-027F-487B-9A7D-AB9335FB059F}" srcOrd="2" destOrd="0" presId="urn:microsoft.com/office/officeart/2005/8/layout/radial4"/>
    <dgm:cxn modelId="{C4250482-4C74-4AA0-87DF-EAA19435C4E1}" type="presParOf" srcId="{D259A92B-CAA6-4153-8969-BC418C829F03}" destId="{4B0514C4-9FA0-44E3-8248-AEBB9A61134F}" srcOrd="3" destOrd="0" presId="urn:microsoft.com/office/officeart/2005/8/layout/radial4"/>
    <dgm:cxn modelId="{6EB754AD-4DCC-4779-A18A-F893168BF550}" type="presParOf" srcId="{D259A92B-CAA6-4153-8969-BC418C829F03}" destId="{9F262CA7-85FD-4390-9390-95B465D0ACA3}" srcOrd="4" destOrd="0" presId="urn:microsoft.com/office/officeart/2005/8/layout/radial4"/>
    <dgm:cxn modelId="{8C8C3501-7692-47F7-9EB2-BDE267016F04}" type="presParOf" srcId="{D259A92B-CAA6-4153-8969-BC418C829F03}" destId="{42E914B6-E402-47B8-B9D0-56C84C50ABAE}" srcOrd="5" destOrd="0" presId="urn:microsoft.com/office/officeart/2005/8/layout/radial4"/>
    <dgm:cxn modelId="{9B61FE01-D7E9-487F-B177-2C46F19FE328}" type="presParOf" srcId="{D259A92B-CAA6-4153-8969-BC418C829F03}" destId="{17AC3ECD-24BF-4AF6-86EB-DD827EC7D18F}" srcOrd="6" destOrd="0" presId="urn:microsoft.com/office/officeart/2005/8/layout/radial4"/>
    <dgm:cxn modelId="{D2A3AEC2-E087-4F05-A360-B8F4831BD219}" type="presParOf" srcId="{D259A92B-CAA6-4153-8969-BC418C829F03}" destId="{D7942360-A620-4493-A606-5AD8D05001F9}" srcOrd="7" destOrd="0" presId="urn:microsoft.com/office/officeart/2005/8/layout/radial4"/>
    <dgm:cxn modelId="{A1552782-5935-4941-B308-5EFF4F68F5F5}" type="presParOf" srcId="{D259A92B-CAA6-4153-8969-BC418C829F03}" destId="{F0C0BCCF-B41F-4334-A8DC-FE9C9E6D1873}" srcOrd="8" destOrd="0" presId="urn:microsoft.com/office/officeart/2005/8/layout/radial4"/>
    <dgm:cxn modelId="{FFFF8BB5-3296-49B3-B0A1-D3719911A816}" type="presParOf" srcId="{D259A92B-CAA6-4153-8969-BC418C829F03}" destId="{B7AE3B1B-7829-42BB-9A91-EB77F848DE54}" srcOrd="9" destOrd="0" presId="urn:microsoft.com/office/officeart/2005/8/layout/radial4"/>
    <dgm:cxn modelId="{6189CDED-9180-4A06-9D6F-BE68C910B6BB}" type="presParOf" srcId="{D259A92B-CAA6-4153-8969-BC418C829F03}" destId="{4309C4D8-E1CB-421C-920A-81E0145D1C5A}" srcOrd="10" destOrd="0" presId="urn:microsoft.com/office/officeart/2005/8/layout/radial4"/>
    <dgm:cxn modelId="{0EA9892F-30C1-4F63-A3C6-3DF4624ED833}" type="presParOf" srcId="{D259A92B-CAA6-4153-8969-BC418C829F03}" destId="{32EAEF59-EFD7-40BE-B5FC-CCCB8D9F6246}" srcOrd="11" destOrd="0" presId="urn:microsoft.com/office/officeart/2005/8/layout/radial4"/>
    <dgm:cxn modelId="{02269FA5-BB75-4B84-997D-3E113F7AFCDD}" type="presParOf" srcId="{D259A92B-CAA6-4153-8969-BC418C829F03}" destId="{E2C50466-B61B-4C8C-8F9E-17F3206A82CF}" srcOrd="12" destOrd="0" presId="urn:microsoft.com/office/officeart/2005/8/layout/radial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245D9B-C281-4AA0-A380-A304DF324C2C}"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7DB69-5D28-4567-A831-A98C2E778269}" type="slidenum">
              <a:rPr lang="en-US" smtClean="0"/>
              <a:t>‹#›</a:t>
            </a:fld>
            <a:endParaRPr lang="en-US"/>
          </a:p>
        </p:txBody>
      </p:sp>
    </p:spTree>
    <p:extLst>
      <p:ext uri="{BB962C8B-B14F-4D97-AF65-F5344CB8AC3E}">
        <p14:creationId xmlns:p14="http://schemas.microsoft.com/office/powerpoint/2010/main" val="513576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18</a:t>
            </a:fld>
            <a:endParaRPr lang="en-US"/>
          </a:p>
        </p:txBody>
      </p:sp>
    </p:spTree>
    <p:extLst>
      <p:ext uri="{BB962C8B-B14F-4D97-AF65-F5344CB8AC3E}">
        <p14:creationId xmlns:p14="http://schemas.microsoft.com/office/powerpoint/2010/main" val="110069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21</a:t>
            </a:fld>
            <a:endParaRPr lang="en-US"/>
          </a:p>
        </p:txBody>
      </p:sp>
    </p:spTree>
    <p:extLst>
      <p:ext uri="{BB962C8B-B14F-4D97-AF65-F5344CB8AC3E}">
        <p14:creationId xmlns:p14="http://schemas.microsoft.com/office/powerpoint/2010/main" val="144370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F85F0A-524D-47EE-ABAA-1C22DD7CC603}" type="slidenum">
              <a:rPr lang="en-GB" smtClean="0"/>
              <a:pPr/>
              <a:t>22</a:t>
            </a:fld>
            <a:endParaRPr lang="en-GB"/>
          </a:p>
        </p:txBody>
      </p:sp>
    </p:spTree>
    <p:extLst>
      <p:ext uri="{BB962C8B-B14F-4D97-AF65-F5344CB8AC3E}">
        <p14:creationId xmlns:p14="http://schemas.microsoft.com/office/powerpoint/2010/main" val="1552026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25</a:t>
            </a:fld>
            <a:endParaRPr lang="en-US"/>
          </a:p>
        </p:txBody>
      </p:sp>
    </p:spTree>
    <p:extLst>
      <p:ext uri="{BB962C8B-B14F-4D97-AF65-F5344CB8AC3E}">
        <p14:creationId xmlns:p14="http://schemas.microsoft.com/office/powerpoint/2010/main" val="223688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26</a:t>
            </a:fld>
            <a:endParaRPr lang="en-US"/>
          </a:p>
        </p:txBody>
      </p:sp>
    </p:spTree>
    <p:extLst>
      <p:ext uri="{BB962C8B-B14F-4D97-AF65-F5344CB8AC3E}">
        <p14:creationId xmlns:p14="http://schemas.microsoft.com/office/powerpoint/2010/main" val="2083376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331647-CEC3-4B4E-9E1F-0923458209DF}" type="slidenum">
              <a:rPr lang="en-US" smtClean="0"/>
              <a:pPr/>
              <a:t>27</a:t>
            </a:fld>
            <a:endParaRPr lang="en-US"/>
          </a:p>
        </p:txBody>
      </p:sp>
    </p:spTree>
    <p:extLst>
      <p:ext uri="{BB962C8B-B14F-4D97-AF65-F5344CB8AC3E}">
        <p14:creationId xmlns:p14="http://schemas.microsoft.com/office/powerpoint/2010/main" val="353414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787326"/>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176614"/>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40701"/>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1216563638"/>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1805044217"/>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053D9-B52E-48E7-AB35-EBBEE9A09C5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939977804"/>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053D9-B52E-48E7-AB35-EBBEE9A09C55}"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1324264828"/>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053D9-B52E-48E7-AB35-EBBEE9A09C55}" type="datetimeFigureOut">
              <a:rPr lang="en-US" smtClean="0"/>
              <a:pPr/>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3137489546"/>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053D9-B52E-48E7-AB35-EBBEE9A09C55}" type="datetimeFigureOut">
              <a:rPr lang="en-US" smtClean="0"/>
              <a:pPr/>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2823404232"/>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053D9-B52E-48E7-AB35-EBBEE9A09C55}" type="datetimeFigureOut">
              <a:rPr lang="en-US" smtClean="0"/>
              <a:pPr/>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2683423404"/>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53D9-B52E-48E7-AB35-EBBEE9A09C55}"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3526996009"/>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835924"/>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53D9-B52E-48E7-AB35-EBBEE9A09C55}" type="datetimeFigureOut">
              <a:rPr lang="en-US" smtClean="0"/>
              <a:pPr/>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658347726"/>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1923777734"/>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pPr/>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C3254F-07AF-4D69-B720-F68088B968FC}" type="slidenum">
              <a:rPr lang="en-US" smtClean="0"/>
              <a:pPr/>
              <a:t>‹#›</a:t>
            </a:fld>
            <a:endParaRPr lang="en-US"/>
          </a:p>
        </p:txBody>
      </p:sp>
    </p:spTree>
    <p:extLst>
      <p:ext uri="{BB962C8B-B14F-4D97-AF65-F5344CB8AC3E}">
        <p14:creationId xmlns:p14="http://schemas.microsoft.com/office/powerpoint/2010/main" val="2695842784"/>
      </p:ext>
    </p:extLst>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41152"/>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811034"/>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915876"/>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140497"/>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181848"/>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69744"/>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7/13/2020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290785"/>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53D9-B52E-48E7-AB35-EBBEE9A09C55}" type="datetimeFigureOut">
              <a:rPr lang="en-US" smtClean="0"/>
              <a:pPr/>
              <a:t>7/13/2020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3254F-07AF-4D69-B720-F68088B968FC}" type="slidenum">
              <a:rPr lang="en-US" smtClean="0"/>
              <a:pPr/>
              <a:t>‹#›</a:t>
            </a:fld>
            <a:endParaRPr lang="en-US"/>
          </a:p>
        </p:txBody>
      </p:sp>
    </p:spTree>
    <p:extLst>
      <p:ext uri="{BB962C8B-B14F-4D97-AF65-F5344CB8AC3E}">
        <p14:creationId xmlns:p14="http://schemas.microsoft.com/office/powerpoint/2010/main" val="2986738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53D9-B52E-48E7-AB35-EBBEE9A09C55}" type="datetimeFigureOut">
              <a:rPr lang="en-US" smtClean="0"/>
              <a:pPr/>
              <a:t>7/13/2020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3254F-07AF-4D69-B720-F68088B968FC}" type="slidenum">
              <a:rPr lang="en-US" smtClean="0"/>
              <a:pPr/>
              <a:t>‹#›</a:t>
            </a:fld>
            <a:endParaRPr lang="en-US"/>
          </a:p>
        </p:txBody>
      </p:sp>
    </p:spTree>
    <p:extLst>
      <p:ext uri="{BB962C8B-B14F-4D97-AF65-F5344CB8AC3E}">
        <p14:creationId xmlns:p14="http://schemas.microsoft.com/office/powerpoint/2010/main" val="15485983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jpg"/><Relationship Id="rId4" Type="http://schemas.openxmlformats.org/officeDocument/2006/relationships/image" Target="../media/image40.png"/><Relationship Id="rId9" Type="http://schemas.openxmlformats.org/officeDocument/2006/relationships/image" Target="../media/image45.jp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taslima.afroz1@gmail.com" TargetMode="Externa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55.jpeg"/><Relationship Id="rId4" Type="http://schemas.openxmlformats.org/officeDocument/2006/relationships/image" Target="../media/image54.jpeg"/></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18.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31.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eg"/><Relationship Id="rId1" Type="http://schemas.openxmlformats.org/officeDocument/2006/relationships/slideLayout" Target="../slideLayouts/slideLayout18.xml"/><Relationship Id="rId4" Type="http://schemas.openxmlformats.org/officeDocument/2006/relationships/image" Target="../media/image74.JP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gif"/><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eg"/><Relationship Id="rId10" Type="http://schemas.openxmlformats.org/officeDocument/2006/relationships/image" Target="../media/image23.gif"/><Relationship Id="rId4" Type="http://schemas.openxmlformats.org/officeDocument/2006/relationships/image" Target="../media/image17.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hawon\Downloads\Connective tissue\conjunto-organos-internos_74855-218.jpg"/>
          <p:cNvPicPr>
            <a:picLocks noChangeAspect="1" noChangeArrowheads="1"/>
          </p:cNvPicPr>
          <p:nvPr/>
        </p:nvPicPr>
        <p:blipFill>
          <a:blip r:embed="rId2" cstate="print"/>
          <a:srcRect/>
          <a:stretch>
            <a:fillRect/>
          </a:stretch>
        </p:blipFill>
        <p:spPr bwMode="auto">
          <a:xfrm>
            <a:off x="493038" y="581383"/>
            <a:ext cx="5350549" cy="5884251"/>
          </a:xfrm>
          <a:prstGeom prst="rect">
            <a:avLst/>
          </a:prstGeom>
          <a:noFill/>
        </p:spPr>
      </p:pic>
      <p:pic>
        <p:nvPicPr>
          <p:cNvPr id="3" name="Picture 2" descr="C:\Users\Shawon\Downloads\Connective tissue\principal-clipart-32728800.gif"/>
          <p:cNvPicPr>
            <a:picLocks noChangeAspect="1" noChangeArrowheads="1" noCrop="1"/>
          </p:cNvPicPr>
          <p:nvPr/>
        </p:nvPicPr>
        <p:blipFill>
          <a:blip r:embed="rId3" cstate="print"/>
          <a:srcRect/>
          <a:stretch>
            <a:fillRect/>
          </a:stretch>
        </p:blipFill>
        <p:spPr bwMode="auto">
          <a:xfrm>
            <a:off x="9696450" y="3024187"/>
            <a:ext cx="2495550" cy="3562350"/>
          </a:xfrm>
          <a:prstGeom prst="rect">
            <a:avLst/>
          </a:prstGeom>
          <a:noFill/>
        </p:spPr>
      </p:pic>
      <p:sp>
        <p:nvSpPr>
          <p:cNvPr id="4" name="TextBox 3"/>
          <p:cNvSpPr txBox="1"/>
          <p:nvPr/>
        </p:nvSpPr>
        <p:spPr>
          <a:xfrm>
            <a:off x="5457825" y="1454527"/>
            <a:ext cx="5686426" cy="1569660"/>
          </a:xfrm>
          <a:prstGeom prst="rect">
            <a:avLst/>
          </a:prstGeom>
          <a:noFill/>
        </p:spPr>
        <p:txBody>
          <a:bodyPr wrap="square" rtlCol="0">
            <a:spAutoFit/>
          </a:bodyPr>
          <a:lstStyle/>
          <a:p>
            <a:pPr algn="ctr"/>
            <a:r>
              <a:rPr lang="en-US" sz="9600" b="1" i="1" dirty="0">
                <a:solidFill>
                  <a:srgbClr val="0070C0"/>
                </a:solidFill>
                <a:effectLst>
                  <a:outerShdw blurRad="38100" dist="38100" dir="2700000" algn="tl">
                    <a:srgbClr val="000000">
                      <a:alpha val="43137"/>
                    </a:srgbClr>
                  </a:outerShdw>
                </a:effectLst>
                <a:cs typeface="NikoshBAN" pitchFamily="2" charset="0"/>
              </a:rPr>
              <a:t>WELCOME</a:t>
            </a:r>
          </a:p>
        </p:txBody>
      </p:sp>
    </p:spTree>
    <p:extLst>
      <p:ext uri="{BB962C8B-B14F-4D97-AF65-F5344CB8AC3E}">
        <p14:creationId xmlns:p14="http://schemas.microsoft.com/office/powerpoint/2010/main" val="217397055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17291522"/>
              </p:ext>
            </p:extLst>
          </p:nvPr>
        </p:nvGraphicFramePr>
        <p:xfrm>
          <a:off x="381000" y="381000"/>
          <a:ext cx="7162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54167" r="4759"/>
          <a:stretch/>
        </p:blipFill>
        <p:spPr>
          <a:xfrm>
            <a:off x="7700962" y="1228725"/>
            <a:ext cx="4319587" cy="4371975"/>
          </a:xfrm>
          <a:prstGeom prst="rect">
            <a:avLst/>
          </a:prstGeom>
        </p:spPr>
      </p:pic>
    </p:spTree>
    <p:extLst>
      <p:ext uri="{BB962C8B-B14F-4D97-AF65-F5344CB8AC3E}">
        <p14:creationId xmlns:p14="http://schemas.microsoft.com/office/powerpoint/2010/main" val="2425972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graphicEl>
                                              <a:dgm id="{CB7DEC31-B99A-4333-AC08-4F91CEDD76EE}"/>
                                            </p:graphicEl>
                                          </p:spTgt>
                                        </p:tgtEl>
                                        <p:attrNameLst>
                                          <p:attrName>style.visibility</p:attrName>
                                        </p:attrNameLst>
                                      </p:cBhvr>
                                      <p:to>
                                        <p:strVal val="visible"/>
                                      </p:to>
                                    </p:set>
                                    <p:animEffect transition="in" filter="wheel(1)">
                                      <p:cBhvr>
                                        <p:cTn id="7" dur="2000"/>
                                        <p:tgtEl>
                                          <p:spTgt spid="2">
                                            <p:graphicEl>
                                              <a:dgm id="{CB7DEC31-B99A-4333-AC08-4F91CEDD76E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graphicEl>
                                              <a:dgm id="{75BB300B-873E-4756-9691-1E1AD9589903}"/>
                                            </p:graphicEl>
                                          </p:spTgt>
                                        </p:tgtEl>
                                        <p:attrNameLst>
                                          <p:attrName>style.visibility</p:attrName>
                                        </p:attrNameLst>
                                      </p:cBhvr>
                                      <p:to>
                                        <p:strVal val="visible"/>
                                      </p:to>
                                    </p:set>
                                    <p:animEffect transition="in" filter="wheel(1)">
                                      <p:cBhvr>
                                        <p:cTn id="12" dur="2000"/>
                                        <p:tgtEl>
                                          <p:spTgt spid="2">
                                            <p:graphicEl>
                                              <a:dgm id="{75BB300B-873E-4756-9691-1E1AD9589903}"/>
                                            </p:graphic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
                                            <p:graphicEl>
                                              <a:dgm id="{C02093E1-027F-487B-9A7D-AB9335FB059F}"/>
                                            </p:graphicEl>
                                          </p:spTgt>
                                        </p:tgtEl>
                                        <p:attrNameLst>
                                          <p:attrName>style.visibility</p:attrName>
                                        </p:attrNameLst>
                                      </p:cBhvr>
                                      <p:to>
                                        <p:strVal val="visible"/>
                                      </p:to>
                                    </p:set>
                                    <p:animEffect transition="in" filter="wheel(1)">
                                      <p:cBhvr>
                                        <p:cTn id="15" dur="2000"/>
                                        <p:tgtEl>
                                          <p:spTgt spid="2">
                                            <p:graphicEl>
                                              <a:dgm id="{C02093E1-027F-487B-9A7D-AB9335FB059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graphicEl>
                                              <a:dgm id="{4B0514C4-9FA0-44E3-8248-AEBB9A61134F}"/>
                                            </p:graphicEl>
                                          </p:spTgt>
                                        </p:tgtEl>
                                        <p:attrNameLst>
                                          <p:attrName>style.visibility</p:attrName>
                                        </p:attrNameLst>
                                      </p:cBhvr>
                                      <p:to>
                                        <p:strVal val="visible"/>
                                      </p:to>
                                    </p:set>
                                    <p:animEffect transition="in" filter="wheel(1)">
                                      <p:cBhvr>
                                        <p:cTn id="20" dur="2000"/>
                                        <p:tgtEl>
                                          <p:spTgt spid="2">
                                            <p:graphicEl>
                                              <a:dgm id="{4B0514C4-9FA0-44E3-8248-AEBB9A61134F}"/>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
                                            <p:graphicEl>
                                              <a:dgm id="{9F262CA7-85FD-4390-9390-95B465D0ACA3}"/>
                                            </p:graphicEl>
                                          </p:spTgt>
                                        </p:tgtEl>
                                        <p:attrNameLst>
                                          <p:attrName>style.visibility</p:attrName>
                                        </p:attrNameLst>
                                      </p:cBhvr>
                                      <p:to>
                                        <p:strVal val="visible"/>
                                      </p:to>
                                    </p:set>
                                    <p:animEffect transition="in" filter="wheel(1)">
                                      <p:cBhvr>
                                        <p:cTn id="23" dur="2000"/>
                                        <p:tgtEl>
                                          <p:spTgt spid="2">
                                            <p:graphicEl>
                                              <a:dgm id="{9F262CA7-85FD-4390-9390-95B465D0ACA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graphicEl>
                                              <a:dgm id="{42E914B6-E402-47B8-B9D0-56C84C50ABAE}"/>
                                            </p:graphicEl>
                                          </p:spTgt>
                                        </p:tgtEl>
                                        <p:attrNameLst>
                                          <p:attrName>style.visibility</p:attrName>
                                        </p:attrNameLst>
                                      </p:cBhvr>
                                      <p:to>
                                        <p:strVal val="visible"/>
                                      </p:to>
                                    </p:set>
                                    <p:animEffect transition="in" filter="wheel(1)">
                                      <p:cBhvr>
                                        <p:cTn id="28" dur="2000"/>
                                        <p:tgtEl>
                                          <p:spTgt spid="2">
                                            <p:graphicEl>
                                              <a:dgm id="{42E914B6-E402-47B8-B9D0-56C84C50ABAE}"/>
                                            </p:graphicEl>
                                          </p:spTgt>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
                                            <p:graphicEl>
                                              <a:dgm id="{17AC3ECD-24BF-4AF6-86EB-DD827EC7D18F}"/>
                                            </p:graphicEl>
                                          </p:spTgt>
                                        </p:tgtEl>
                                        <p:attrNameLst>
                                          <p:attrName>style.visibility</p:attrName>
                                        </p:attrNameLst>
                                      </p:cBhvr>
                                      <p:to>
                                        <p:strVal val="visible"/>
                                      </p:to>
                                    </p:set>
                                    <p:animEffect transition="in" filter="wheel(1)">
                                      <p:cBhvr>
                                        <p:cTn id="31" dur="2000"/>
                                        <p:tgtEl>
                                          <p:spTgt spid="2">
                                            <p:graphicEl>
                                              <a:dgm id="{17AC3ECD-24BF-4AF6-86EB-DD827EC7D18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
                                            <p:graphicEl>
                                              <a:dgm id="{D7942360-A620-4493-A606-5AD8D05001F9}"/>
                                            </p:graphicEl>
                                          </p:spTgt>
                                        </p:tgtEl>
                                        <p:attrNameLst>
                                          <p:attrName>style.visibility</p:attrName>
                                        </p:attrNameLst>
                                      </p:cBhvr>
                                      <p:to>
                                        <p:strVal val="visible"/>
                                      </p:to>
                                    </p:set>
                                    <p:animEffect transition="in" filter="wheel(1)">
                                      <p:cBhvr>
                                        <p:cTn id="36" dur="2000"/>
                                        <p:tgtEl>
                                          <p:spTgt spid="2">
                                            <p:graphicEl>
                                              <a:dgm id="{D7942360-A620-4493-A606-5AD8D05001F9}"/>
                                            </p:graphicEl>
                                          </p:spTgt>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
                                            <p:graphicEl>
                                              <a:dgm id="{F0C0BCCF-B41F-4334-A8DC-FE9C9E6D1873}"/>
                                            </p:graphicEl>
                                          </p:spTgt>
                                        </p:tgtEl>
                                        <p:attrNameLst>
                                          <p:attrName>style.visibility</p:attrName>
                                        </p:attrNameLst>
                                      </p:cBhvr>
                                      <p:to>
                                        <p:strVal val="visible"/>
                                      </p:to>
                                    </p:set>
                                    <p:animEffect transition="in" filter="wheel(1)">
                                      <p:cBhvr>
                                        <p:cTn id="39" dur="2000"/>
                                        <p:tgtEl>
                                          <p:spTgt spid="2">
                                            <p:graphicEl>
                                              <a:dgm id="{F0C0BCCF-B41F-4334-A8DC-FE9C9E6D187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2">
                                            <p:graphicEl>
                                              <a:dgm id="{B7AE3B1B-7829-42BB-9A91-EB77F848DE54}"/>
                                            </p:graphicEl>
                                          </p:spTgt>
                                        </p:tgtEl>
                                        <p:attrNameLst>
                                          <p:attrName>style.visibility</p:attrName>
                                        </p:attrNameLst>
                                      </p:cBhvr>
                                      <p:to>
                                        <p:strVal val="visible"/>
                                      </p:to>
                                    </p:set>
                                    <p:animEffect transition="in" filter="wheel(1)">
                                      <p:cBhvr>
                                        <p:cTn id="44" dur="2000"/>
                                        <p:tgtEl>
                                          <p:spTgt spid="2">
                                            <p:graphicEl>
                                              <a:dgm id="{B7AE3B1B-7829-42BB-9A91-EB77F848DE54}"/>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
                                            <p:graphicEl>
                                              <a:dgm id="{4309C4D8-E1CB-421C-920A-81E0145D1C5A}"/>
                                            </p:graphicEl>
                                          </p:spTgt>
                                        </p:tgtEl>
                                        <p:attrNameLst>
                                          <p:attrName>style.visibility</p:attrName>
                                        </p:attrNameLst>
                                      </p:cBhvr>
                                      <p:to>
                                        <p:strVal val="visible"/>
                                      </p:to>
                                    </p:set>
                                    <p:animEffect transition="in" filter="wheel(1)">
                                      <p:cBhvr>
                                        <p:cTn id="47" dur="2000"/>
                                        <p:tgtEl>
                                          <p:spTgt spid="2">
                                            <p:graphicEl>
                                              <a:dgm id="{4309C4D8-E1CB-421C-920A-81E0145D1C5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
                                            <p:graphicEl>
                                              <a:dgm id="{32EAEF59-EFD7-40BE-B5FC-CCCB8D9F6246}"/>
                                            </p:graphicEl>
                                          </p:spTgt>
                                        </p:tgtEl>
                                        <p:attrNameLst>
                                          <p:attrName>style.visibility</p:attrName>
                                        </p:attrNameLst>
                                      </p:cBhvr>
                                      <p:to>
                                        <p:strVal val="visible"/>
                                      </p:to>
                                    </p:set>
                                    <p:animEffect transition="in" filter="wheel(1)">
                                      <p:cBhvr>
                                        <p:cTn id="52" dur="2000"/>
                                        <p:tgtEl>
                                          <p:spTgt spid="2">
                                            <p:graphicEl>
                                              <a:dgm id="{32EAEF59-EFD7-40BE-B5FC-CCCB8D9F6246}"/>
                                            </p:graphicEl>
                                          </p:spTgt>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
                                            <p:graphicEl>
                                              <a:dgm id="{E2C50466-B61B-4C8C-8F9E-17F3206A82CF}"/>
                                            </p:graphicEl>
                                          </p:spTgt>
                                        </p:tgtEl>
                                        <p:attrNameLst>
                                          <p:attrName>style.visibility</p:attrName>
                                        </p:attrNameLst>
                                      </p:cBhvr>
                                      <p:to>
                                        <p:strVal val="visible"/>
                                      </p:to>
                                    </p:set>
                                    <p:animEffect transition="in" filter="wheel(1)">
                                      <p:cBhvr>
                                        <p:cTn id="55" dur="2000"/>
                                        <p:tgtEl>
                                          <p:spTgt spid="2">
                                            <p:graphicEl>
                                              <a:dgm id="{E2C50466-B61B-4C8C-8F9E-17F3206A82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4789"/>
          <a:stretch/>
        </p:blipFill>
        <p:spPr>
          <a:xfrm>
            <a:off x="457200" y="223225"/>
            <a:ext cx="11277600" cy="4738083"/>
          </a:xfrm>
          <a:prstGeom prst="rect">
            <a:avLst/>
          </a:prstGeom>
        </p:spPr>
      </p:pic>
      <p:sp>
        <p:nvSpPr>
          <p:cNvPr id="3" name="Rectangle 2"/>
          <p:cNvSpPr/>
          <p:nvPr/>
        </p:nvSpPr>
        <p:spPr>
          <a:xfrm>
            <a:off x="715628" y="5181600"/>
            <a:ext cx="1093569" cy="535531"/>
          </a:xfrm>
          <a:prstGeom prst="rect">
            <a:avLst/>
          </a:prstGeom>
        </p:spPr>
        <p:txBody>
          <a:bodyPr wrap="none">
            <a:spAutoFit/>
          </a:bodyPr>
          <a:lstStyle/>
          <a:p>
            <a:pPr algn="ctr" defTabSz="1422400">
              <a:lnSpc>
                <a:spcPct val="90000"/>
              </a:lnSpc>
              <a:spcBef>
                <a:spcPct val="0"/>
              </a:spcBef>
              <a:spcAft>
                <a:spcPct val="35000"/>
              </a:spcAft>
            </a:pPr>
            <a:r>
              <a:rPr lang="bn-BD" sz="3200" b="1" dirty="0">
                <a:latin typeface="NikoshBAN" pitchFamily="2" charset="0"/>
                <a:cs typeface="NikoshBAN" pitchFamily="2" charset="0"/>
              </a:rPr>
              <a:t>স্নায়ুতন্ত্র</a:t>
            </a:r>
            <a:endParaRPr lang="en-GB" sz="3200" b="1" dirty="0">
              <a:latin typeface="NikoshBAN" pitchFamily="2" charset="0"/>
              <a:cs typeface="NikoshBAN" pitchFamily="2" charset="0"/>
            </a:endParaRPr>
          </a:p>
        </p:txBody>
      </p:sp>
      <p:sp>
        <p:nvSpPr>
          <p:cNvPr id="4" name="Rectangle 3"/>
          <p:cNvSpPr/>
          <p:nvPr/>
        </p:nvSpPr>
        <p:spPr>
          <a:xfrm>
            <a:off x="10231859" y="5130817"/>
            <a:ext cx="1212191" cy="584775"/>
          </a:xfrm>
          <a:prstGeom prst="rect">
            <a:avLst/>
          </a:prstGeom>
        </p:spPr>
        <p:txBody>
          <a:bodyPr wrap="none">
            <a:spAutoFit/>
          </a:bodyPr>
          <a:lstStyle/>
          <a:p>
            <a:r>
              <a:rPr lang="bn-BD" sz="3200" b="1" dirty="0">
                <a:latin typeface="NikoshBAN" pitchFamily="2" charset="0"/>
                <a:cs typeface="NikoshBAN" pitchFamily="2" charset="0"/>
              </a:rPr>
              <a:t>শ্বসনতন্ত্র</a:t>
            </a:r>
            <a:endParaRPr lang="en-US" sz="3200" b="1" dirty="0"/>
          </a:p>
        </p:txBody>
      </p:sp>
      <p:sp>
        <p:nvSpPr>
          <p:cNvPr id="5" name="Rectangle 4"/>
          <p:cNvSpPr/>
          <p:nvPr/>
        </p:nvSpPr>
        <p:spPr>
          <a:xfrm>
            <a:off x="4096276" y="5209076"/>
            <a:ext cx="1648208" cy="535531"/>
          </a:xfrm>
          <a:prstGeom prst="rect">
            <a:avLst/>
          </a:prstGeom>
        </p:spPr>
        <p:txBody>
          <a:bodyPr wrap="none">
            <a:spAutoFit/>
          </a:bodyPr>
          <a:lstStyle/>
          <a:p>
            <a:pPr algn="ctr" defTabSz="1244600">
              <a:lnSpc>
                <a:spcPct val="90000"/>
              </a:lnSpc>
              <a:spcBef>
                <a:spcPct val="0"/>
              </a:spcBef>
              <a:spcAft>
                <a:spcPct val="35000"/>
              </a:spcAft>
            </a:pPr>
            <a:r>
              <a:rPr lang="bn-BD" sz="3200" b="1" dirty="0">
                <a:latin typeface="NikoshBAN" pitchFamily="2" charset="0"/>
                <a:cs typeface="NikoshBAN" pitchFamily="2" charset="0"/>
              </a:rPr>
              <a:t>পরিপাকতন্ত্র</a:t>
            </a:r>
            <a:endParaRPr lang="en-GB" sz="3200" b="1" dirty="0">
              <a:latin typeface="NikoshBAN" pitchFamily="2" charset="0"/>
              <a:cs typeface="NikoshBAN" pitchFamily="2" charset="0"/>
            </a:endParaRPr>
          </a:p>
        </p:txBody>
      </p:sp>
      <p:sp>
        <p:nvSpPr>
          <p:cNvPr id="6" name="Rectangle 5"/>
          <p:cNvSpPr/>
          <p:nvPr/>
        </p:nvSpPr>
        <p:spPr>
          <a:xfrm>
            <a:off x="2384929" y="5153019"/>
            <a:ext cx="1527982" cy="584775"/>
          </a:xfrm>
          <a:prstGeom prst="rect">
            <a:avLst/>
          </a:prstGeom>
        </p:spPr>
        <p:txBody>
          <a:bodyPr wrap="none">
            <a:spAutoFit/>
          </a:bodyPr>
          <a:lstStyle/>
          <a:p>
            <a:r>
              <a:rPr lang="bn-BD" sz="3200" b="1" dirty="0" smtClean="0">
                <a:latin typeface="NikoshBAN" pitchFamily="2" charset="0"/>
                <a:cs typeface="NikoshBAN" pitchFamily="2" charset="0"/>
              </a:rPr>
              <a:t>সংবহনতন্ত্র</a:t>
            </a:r>
            <a:endParaRPr lang="en-US" sz="3200" b="1" dirty="0"/>
          </a:p>
        </p:txBody>
      </p:sp>
      <p:sp>
        <p:nvSpPr>
          <p:cNvPr id="7" name="Rectangle 6"/>
          <p:cNvSpPr/>
          <p:nvPr/>
        </p:nvSpPr>
        <p:spPr>
          <a:xfrm>
            <a:off x="6238851" y="5167750"/>
            <a:ext cx="1239442" cy="547842"/>
          </a:xfrm>
          <a:prstGeom prst="rect">
            <a:avLst/>
          </a:prstGeom>
        </p:spPr>
        <p:txBody>
          <a:bodyPr wrap="none">
            <a:spAutoFit/>
          </a:bodyPr>
          <a:lstStyle/>
          <a:p>
            <a:pPr algn="ctr" defTabSz="1244600">
              <a:lnSpc>
                <a:spcPct val="90000"/>
              </a:lnSpc>
              <a:spcBef>
                <a:spcPct val="0"/>
              </a:spcBef>
              <a:spcAft>
                <a:spcPct val="35000"/>
              </a:spcAft>
            </a:pPr>
            <a:r>
              <a:rPr lang="bn-BD" sz="3200" b="1" dirty="0" smtClean="0">
                <a:latin typeface="NikoshBAN" pitchFamily="2" charset="0"/>
                <a:cs typeface="NikoshBAN" pitchFamily="2" charset="0"/>
              </a:rPr>
              <a:t>পেশিতন্ত্র</a:t>
            </a:r>
            <a:endParaRPr lang="en-GB" sz="3200" b="1" dirty="0">
              <a:latin typeface="NikoshBAN" pitchFamily="2" charset="0"/>
              <a:cs typeface="NikoshBAN" pitchFamily="2" charset="0"/>
            </a:endParaRPr>
          </a:p>
        </p:txBody>
      </p:sp>
      <p:sp>
        <p:nvSpPr>
          <p:cNvPr id="8" name="Rectangle 7"/>
          <p:cNvSpPr/>
          <p:nvPr/>
        </p:nvSpPr>
        <p:spPr>
          <a:xfrm>
            <a:off x="8070424" y="5167750"/>
            <a:ext cx="1574470" cy="547842"/>
          </a:xfrm>
          <a:prstGeom prst="rect">
            <a:avLst/>
          </a:prstGeom>
        </p:spPr>
        <p:txBody>
          <a:bodyPr wrap="none">
            <a:spAutoFit/>
          </a:bodyPr>
          <a:lstStyle/>
          <a:p>
            <a:pPr algn="ctr" defTabSz="1244600">
              <a:lnSpc>
                <a:spcPct val="90000"/>
              </a:lnSpc>
              <a:spcBef>
                <a:spcPct val="0"/>
              </a:spcBef>
              <a:spcAft>
                <a:spcPct val="35000"/>
              </a:spcAft>
            </a:pPr>
            <a:r>
              <a:rPr lang="bn-BD" sz="3200" b="1" dirty="0" smtClean="0">
                <a:latin typeface="NikoshBAN" pitchFamily="2" charset="0"/>
                <a:cs typeface="NikoshBAN" pitchFamily="2" charset="0"/>
              </a:rPr>
              <a:t>কংকালতন্ত্র</a:t>
            </a:r>
            <a:endParaRPr lang="en-GB" sz="3200" b="1" dirty="0">
              <a:latin typeface="NikoshBAN" pitchFamily="2" charset="0"/>
              <a:cs typeface="NikoshBAN" pitchFamily="2" charset="0"/>
            </a:endParaRPr>
          </a:p>
        </p:txBody>
      </p:sp>
    </p:spTree>
    <p:extLst>
      <p:ext uri="{BB962C8B-B14F-4D97-AF65-F5344CB8AC3E}">
        <p14:creationId xmlns:p14="http://schemas.microsoft.com/office/powerpoint/2010/main" val="273281133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795" y="648568"/>
            <a:ext cx="2971800" cy="621253"/>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4400" b="1" dirty="0"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একক </a:t>
            </a:r>
            <a:r>
              <a:rPr lang="en-US" sz="4400" b="1" dirty="0" err="1" smtClean="0">
                <a:solidFill>
                  <a:srgbClr val="002060"/>
                </a:solidFill>
                <a:effectLst>
                  <a:outerShdw blurRad="38100" dist="38100" dir="2700000" algn="tl">
                    <a:srgbClr val="000000">
                      <a:alpha val="43137"/>
                    </a:srgbClr>
                  </a:outerShdw>
                </a:effectLst>
                <a:latin typeface="NikoshBAN" pitchFamily="2" charset="0"/>
                <a:cs typeface="NikoshBAN" pitchFamily="2" charset="0"/>
              </a:rPr>
              <a:t>কাজ</a:t>
            </a:r>
            <a:endParaRPr lang="en-US" sz="4400" b="1" dirty="0">
              <a:solidFill>
                <a:srgbClr val="00206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1026" name="Picture 2" descr="C:\Users\Shawon\Downloads\Connective tissue\teacher_reading_with_student_lg_wht.gif"/>
          <p:cNvPicPr>
            <a:picLocks noChangeAspect="1" noChangeArrowheads="1" noCrop="1"/>
          </p:cNvPicPr>
          <p:nvPr/>
        </p:nvPicPr>
        <p:blipFill>
          <a:blip r:embed="rId2" cstate="print"/>
          <a:srcRect/>
          <a:stretch>
            <a:fillRect/>
          </a:stretch>
        </p:blipFill>
        <p:spPr bwMode="auto">
          <a:xfrm>
            <a:off x="7824644" y="826523"/>
            <a:ext cx="3733944" cy="2560537"/>
          </a:xfrm>
          <a:prstGeom prst="rect">
            <a:avLst/>
          </a:prstGeom>
          <a:ln>
            <a:noFill/>
          </a:ln>
          <a:effectLst>
            <a:softEdge rad="112500"/>
          </a:effectLst>
        </p:spPr>
      </p:pic>
      <p:sp>
        <p:nvSpPr>
          <p:cNvPr id="5" name="TextBox 4"/>
          <p:cNvSpPr txBox="1"/>
          <p:nvPr/>
        </p:nvSpPr>
        <p:spPr>
          <a:xfrm>
            <a:off x="1943704" y="3603355"/>
            <a:ext cx="8601588" cy="707886"/>
          </a:xfrm>
          <a:prstGeom prst="rect">
            <a:avLst/>
          </a:prstGeom>
          <a:noFill/>
          <a:ln>
            <a:noFill/>
          </a:ln>
        </p:spPr>
        <p:txBody>
          <a:bodyPr wrap="square" rtlCol="0">
            <a:spAutoFit/>
          </a:bodyPr>
          <a:lstStyle/>
          <a:p>
            <a:pPr algn="ctr"/>
            <a:r>
              <a:rPr lang="en-US" sz="2800" dirty="0" smtClean="0">
                <a:solidFill>
                  <a:schemeClr val="accent2">
                    <a:lumMod val="50000"/>
                  </a:schemeClr>
                </a:solidFill>
                <a:latin typeface="NikoshBAN" pitchFamily="2" charset="0"/>
                <a:cs typeface="NikoshBAN" pitchFamily="2" charset="0"/>
              </a:rPr>
              <a:t>      </a:t>
            </a:r>
            <a:r>
              <a:rPr lang="bn-IN" sz="4000" b="1" dirty="0" smtClean="0">
                <a:latin typeface="NikoshBAN" pitchFamily="2" charset="0"/>
                <a:cs typeface="NikoshBAN" pitchFamily="2" charset="0"/>
              </a:rPr>
              <a:t>প্রত্যেকে ৫টি করে অঙ্গের নাম লিখ</a:t>
            </a:r>
            <a:endParaRPr lang="en-US" sz="4000" b="1" dirty="0">
              <a:latin typeface="NikoshBAN" pitchFamily="2" charset="0"/>
              <a:cs typeface="NikoshBAN" pitchFamily="2" charset="0"/>
            </a:endParaRPr>
          </a:p>
        </p:txBody>
      </p:sp>
      <p:sp>
        <p:nvSpPr>
          <p:cNvPr id="3" name="TextBox 2"/>
          <p:cNvSpPr txBox="1"/>
          <p:nvPr/>
        </p:nvSpPr>
        <p:spPr>
          <a:xfrm>
            <a:off x="9066906" y="256710"/>
            <a:ext cx="1848744" cy="461665"/>
          </a:xfrm>
          <a:prstGeom prst="rect">
            <a:avLst/>
          </a:prstGeom>
          <a:noFill/>
        </p:spPr>
        <p:txBody>
          <a:bodyPr wrap="square" rtlCol="0">
            <a:spAutoFit/>
          </a:bodyPr>
          <a:lstStyle/>
          <a:p>
            <a:r>
              <a:rPr lang="bn-IN" sz="2400" dirty="0" smtClean="0">
                <a:latin typeface="NikoshBAN" panose="02000000000000000000" pitchFamily="2" charset="0"/>
                <a:cs typeface="NikoshBAN" panose="02000000000000000000" pitchFamily="2" charset="0"/>
              </a:rPr>
              <a:t>সময়ঃ ৩ মিনিট </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55239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4879"/>
            <a:ext cx="1431802" cy="769441"/>
          </a:xfrm>
          <a:prstGeom prst="rect">
            <a:avLst/>
          </a:prstGeom>
        </p:spPr>
        <p:txBody>
          <a:bodyPr wrap="none">
            <a:spAutoFit/>
          </a:bodyPr>
          <a:lstStyle/>
          <a:p>
            <a:r>
              <a:rPr lang="bn-BD" sz="4400" b="1" dirty="0">
                <a:latin typeface="NikoshBAN" pitchFamily="2" charset="0"/>
                <a:cs typeface="NikoshBAN" pitchFamily="2" charset="0"/>
              </a:rPr>
              <a:t>স্নায়ুতন্ত্র</a:t>
            </a:r>
            <a:endParaRPr lang="en-GB" sz="4400" b="1" dirty="0">
              <a:latin typeface="NikoshBAN" pitchFamily="2" charset="0"/>
              <a:cs typeface="NikoshBAN" pitchFamily="2" charset="0"/>
            </a:endParaRPr>
          </a:p>
        </p:txBody>
      </p:sp>
      <p:sp>
        <p:nvSpPr>
          <p:cNvPr id="4" name="Rectangle 3"/>
          <p:cNvSpPr/>
          <p:nvPr/>
        </p:nvSpPr>
        <p:spPr>
          <a:xfrm>
            <a:off x="2286000" y="609600"/>
            <a:ext cx="3124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stretch>
            <a:fillRect/>
          </a:stretch>
        </p:blipFill>
        <p:spPr>
          <a:xfrm>
            <a:off x="304800" y="1066800"/>
            <a:ext cx="6437934" cy="4937502"/>
          </a:xfrm>
          <a:prstGeom prst="rect">
            <a:avLst/>
          </a:prstGeom>
        </p:spPr>
      </p:pic>
      <p:sp>
        <p:nvSpPr>
          <p:cNvPr id="13" name="Rectangle 12"/>
          <p:cNvSpPr/>
          <p:nvPr/>
        </p:nvSpPr>
        <p:spPr>
          <a:xfrm>
            <a:off x="3523767" y="1767673"/>
            <a:ext cx="1055097" cy="584775"/>
          </a:xfrm>
          <a:prstGeom prst="rect">
            <a:avLst/>
          </a:prstGeom>
        </p:spPr>
        <p:txBody>
          <a:bodyPr wrap="none">
            <a:spAutoFit/>
          </a:bodyPr>
          <a:lstStyle/>
          <a:p>
            <a:r>
              <a:rPr lang="bn-BD" sz="3200" b="1" dirty="0" smtClean="0">
                <a:latin typeface="NikoshBAN" pitchFamily="2" charset="0"/>
                <a:cs typeface="NikoshBAN" pitchFamily="2" charset="0"/>
              </a:rPr>
              <a:t>মস্তিস্ক </a:t>
            </a:r>
            <a:endParaRPr lang="en-GB" sz="3200" b="1" dirty="0">
              <a:latin typeface="NikoshBAN" pitchFamily="2" charset="0"/>
              <a:cs typeface="NikoshBAN" pitchFamily="2" charset="0"/>
            </a:endParaRPr>
          </a:p>
        </p:txBody>
      </p:sp>
      <p:sp>
        <p:nvSpPr>
          <p:cNvPr id="14" name="Rectangle 13"/>
          <p:cNvSpPr/>
          <p:nvPr/>
        </p:nvSpPr>
        <p:spPr>
          <a:xfrm>
            <a:off x="3657601" y="3053321"/>
            <a:ext cx="1524000" cy="584775"/>
          </a:xfrm>
          <a:prstGeom prst="rect">
            <a:avLst/>
          </a:prstGeom>
        </p:spPr>
        <p:txBody>
          <a:bodyPr wrap="square">
            <a:spAutoFit/>
          </a:bodyPr>
          <a:lstStyle/>
          <a:p>
            <a:r>
              <a:rPr lang="bn-BD" sz="3200" b="1" dirty="0" smtClean="0">
                <a:latin typeface="NikoshBAN" pitchFamily="2" charset="0"/>
                <a:cs typeface="NikoshBAN" pitchFamily="2" charset="0"/>
              </a:rPr>
              <a:t>সুষুম্নাকাণ্ড  </a:t>
            </a:r>
            <a:endParaRPr lang="en-GB" sz="3200" b="1" dirty="0">
              <a:latin typeface="NikoshBAN" pitchFamily="2" charset="0"/>
              <a:cs typeface="NikoshBAN" pitchFamily="2" charset="0"/>
            </a:endParaRPr>
          </a:p>
        </p:txBody>
      </p:sp>
      <p:sp>
        <p:nvSpPr>
          <p:cNvPr id="16" name="Rectangle 15"/>
          <p:cNvSpPr/>
          <p:nvPr/>
        </p:nvSpPr>
        <p:spPr>
          <a:xfrm>
            <a:off x="3678265" y="4396875"/>
            <a:ext cx="1524000" cy="584775"/>
          </a:xfrm>
          <a:prstGeom prst="rect">
            <a:avLst/>
          </a:prstGeom>
        </p:spPr>
        <p:txBody>
          <a:bodyPr wrap="square">
            <a:spAutoFit/>
          </a:bodyPr>
          <a:lstStyle/>
          <a:p>
            <a:r>
              <a:rPr lang="bn-BD" sz="3200" b="1" dirty="0" smtClean="0">
                <a:latin typeface="NikoshBAN" pitchFamily="2" charset="0"/>
                <a:cs typeface="NikoshBAN" pitchFamily="2" charset="0"/>
              </a:rPr>
              <a:t>স্নায়ুসমূহ    </a:t>
            </a:r>
            <a:endParaRPr lang="en-GB" sz="3200" b="1" dirty="0">
              <a:latin typeface="NikoshBAN" pitchFamily="2" charset="0"/>
              <a:cs typeface="NikoshBAN" pitchFamily="2" charset="0"/>
            </a:endParaRPr>
          </a:p>
        </p:txBody>
      </p:sp>
      <p:sp>
        <p:nvSpPr>
          <p:cNvPr id="17" name="Rectangle 16"/>
          <p:cNvSpPr/>
          <p:nvPr/>
        </p:nvSpPr>
        <p:spPr>
          <a:xfrm>
            <a:off x="5434619" y="2468546"/>
            <a:ext cx="2383986"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bn-BD" sz="3200" b="1" dirty="0" smtClean="0">
                <a:latin typeface="NikoshBAN" pitchFamily="2" charset="0"/>
                <a:cs typeface="NikoshBAN" pitchFamily="2" charset="0"/>
              </a:rPr>
              <a:t>কেন্দ্রীয়  স্নায়ুতন্ত্র  </a:t>
            </a:r>
            <a:endParaRPr lang="en-GB" sz="3200" b="1" dirty="0">
              <a:latin typeface="NikoshBAN" pitchFamily="2" charset="0"/>
              <a:cs typeface="NikoshBAN" pitchFamily="2" charset="0"/>
            </a:endParaRPr>
          </a:p>
        </p:txBody>
      </p:sp>
      <p:sp>
        <p:nvSpPr>
          <p:cNvPr id="18" name="Rectangle 17"/>
          <p:cNvSpPr/>
          <p:nvPr/>
        </p:nvSpPr>
        <p:spPr>
          <a:xfrm>
            <a:off x="5464324" y="4396875"/>
            <a:ext cx="2358338"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bn-BD" sz="3200" b="1" dirty="0">
                <a:latin typeface="NikoshBAN" pitchFamily="2" charset="0"/>
                <a:cs typeface="NikoshBAN" pitchFamily="2" charset="0"/>
              </a:rPr>
              <a:t> </a:t>
            </a:r>
            <a:r>
              <a:rPr lang="bn-BD" sz="3200" b="1" dirty="0" smtClean="0">
                <a:latin typeface="NikoshBAN" pitchFamily="2" charset="0"/>
                <a:cs typeface="NikoshBAN" pitchFamily="2" charset="0"/>
              </a:rPr>
              <a:t>প্রান্তীয়  স্নায়ুতন্ত্র  </a:t>
            </a:r>
            <a:endParaRPr lang="en-GB" sz="3200" b="1" dirty="0">
              <a:latin typeface="NikoshBAN" pitchFamily="2" charset="0"/>
              <a:cs typeface="NikoshBAN" pitchFamily="2" charset="0"/>
            </a:endParaRPr>
          </a:p>
        </p:txBody>
      </p:sp>
      <p:sp>
        <p:nvSpPr>
          <p:cNvPr id="20" name="Rectangular Callout 19"/>
          <p:cNvSpPr/>
          <p:nvPr/>
        </p:nvSpPr>
        <p:spPr>
          <a:xfrm>
            <a:off x="8723934" y="612337"/>
            <a:ext cx="3148619" cy="2410142"/>
          </a:xfrm>
          <a:prstGeom prst="wedgeRectCallout">
            <a:avLst>
              <a:gd name="adj1" fmla="val -260424"/>
              <a:gd name="adj2" fmla="val -51866"/>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b="1" dirty="0">
                <a:solidFill>
                  <a:schemeClr val="tx1"/>
                </a:solidFill>
                <a:latin typeface="NikoshBAN" pitchFamily="2" charset="0"/>
                <a:cs typeface="NikoshBAN" pitchFamily="2" charset="0"/>
              </a:rPr>
              <a:t>দেহের বাইরে ও ভেতরের উদ্দীপনা গ্রহণ করা ও সে অনুযায়ী উপযুক্ত প্রতিক্রিয়া সৃষ্টি করা এই তন্ত্রের কাজ।</a:t>
            </a:r>
            <a:endParaRPr lang="en-GB" sz="32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1565174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animBg="1"/>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6073"/>
          <a:stretch/>
        </p:blipFill>
        <p:spPr>
          <a:xfrm>
            <a:off x="883921" y="304800"/>
            <a:ext cx="7044812" cy="5818239"/>
          </a:xfrm>
          <a:prstGeom prst="rect">
            <a:avLst/>
          </a:prstGeom>
          <a:ln>
            <a:noFill/>
          </a:ln>
          <a:effectLst>
            <a:softEdge rad="112500"/>
          </a:effectLst>
        </p:spPr>
      </p:pic>
      <p:sp>
        <p:nvSpPr>
          <p:cNvPr id="4" name="Rectangle 3"/>
          <p:cNvSpPr/>
          <p:nvPr/>
        </p:nvSpPr>
        <p:spPr>
          <a:xfrm>
            <a:off x="101600" y="2057400"/>
            <a:ext cx="1524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65200" y="3488828"/>
            <a:ext cx="913673" cy="329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1601" y="6228246"/>
            <a:ext cx="3533039" cy="184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600" y="6228246"/>
            <a:ext cx="1219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 y="914400"/>
            <a:ext cx="152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79925" y="5943600"/>
            <a:ext cx="1856876" cy="2846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9"/>
          <p:cNvGrpSpPr/>
          <p:nvPr/>
        </p:nvGrpSpPr>
        <p:grpSpPr>
          <a:xfrm>
            <a:off x="4262283" y="1474841"/>
            <a:ext cx="5840361" cy="584775"/>
            <a:chOff x="2868572" y="1342104"/>
            <a:chExt cx="4723883" cy="584775"/>
          </a:xfrm>
        </p:grpSpPr>
        <p:cxnSp>
          <p:nvCxnSpPr>
            <p:cNvPr id="17" name="Straight Arrow Connector 16"/>
            <p:cNvCxnSpPr/>
            <p:nvPr/>
          </p:nvCxnSpPr>
          <p:spPr>
            <a:xfrm flipV="1">
              <a:off x="2868572" y="1474838"/>
              <a:ext cx="3363978" cy="129666"/>
            </a:xfrm>
            <a:prstGeom prst="straightConnector1">
              <a:avLst/>
            </a:prstGeom>
            <a:ln w="19050">
              <a:no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16055" y="1342104"/>
              <a:ext cx="1676400" cy="584775"/>
            </a:xfrm>
            <a:prstGeom prst="rect">
              <a:avLst/>
            </a:prstGeom>
            <a:noFill/>
            <a:ln w="19050">
              <a:noFill/>
            </a:ln>
          </p:spPr>
          <p:txBody>
            <a:bodyPr wrap="square" rtlCol="0">
              <a:spAutoFit/>
            </a:bodyPr>
            <a:lstStyle/>
            <a:p>
              <a:r>
                <a:rPr lang="bn-BD" sz="3200" b="1" dirty="0" smtClean="0">
                  <a:latin typeface="NikoshBAN" pitchFamily="2" charset="0"/>
                  <a:cs typeface="NikoshBAN" pitchFamily="2" charset="0"/>
                </a:rPr>
                <a:t>নাসারন্ধ্র</a:t>
              </a:r>
              <a:endParaRPr lang="en-US" sz="3200" b="1" dirty="0">
                <a:latin typeface="NikoshBAN" pitchFamily="2" charset="0"/>
                <a:cs typeface="NikoshBAN" pitchFamily="2" charset="0"/>
              </a:endParaRPr>
            </a:p>
          </p:txBody>
        </p:sp>
      </p:grpSp>
      <p:grpSp>
        <p:nvGrpSpPr>
          <p:cNvPr id="15" name="Group 21"/>
          <p:cNvGrpSpPr/>
          <p:nvPr/>
        </p:nvGrpSpPr>
        <p:grpSpPr>
          <a:xfrm>
            <a:off x="4418760" y="1991425"/>
            <a:ext cx="5553588" cy="584775"/>
            <a:chOff x="3124200" y="2519515"/>
            <a:chExt cx="4165190" cy="584775"/>
          </a:xfrm>
        </p:grpSpPr>
        <p:cxnSp>
          <p:nvCxnSpPr>
            <p:cNvPr id="19" name="Straight Arrow Connector 18"/>
            <p:cNvCxnSpPr/>
            <p:nvPr/>
          </p:nvCxnSpPr>
          <p:spPr>
            <a:xfrm flipV="1">
              <a:off x="3124200" y="2622361"/>
              <a:ext cx="2791762" cy="26219"/>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917790" y="2519515"/>
              <a:ext cx="1371600" cy="584775"/>
            </a:xfrm>
            <a:prstGeom prst="rect">
              <a:avLst/>
            </a:prstGeom>
            <a:noFill/>
            <a:ln>
              <a:noFill/>
            </a:ln>
          </p:spPr>
          <p:txBody>
            <a:bodyPr wrap="square" rtlCol="0">
              <a:spAutoFit/>
            </a:bodyPr>
            <a:lstStyle/>
            <a:p>
              <a:r>
                <a:rPr lang="bn-BD" sz="3200" b="1" dirty="0" smtClean="0">
                  <a:latin typeface="NikoshBAN" pitchFamily="2" charset="0"/>
                  <a:cs typeface="NikoshBAN" pitchFamily="2" charset="0"/>
                </a:rPr>
                <a:t>গলবিল</a:t>
              </a:r>
              <a:endParaRPr lang="en-US" sz="3200" b="1" dirty="0">
                <a:latin typeface="NikoshBAN" pitchFamily="2" charset="0"/>
                <a:cs typeface="NikoshBAN" pitchFamily="2" charset="0"/>
              </a:endParaRPr>
            </a:p>
          </p:txBody>
        </p:sp>
      </p:grpSp>
      <p:cxnSp>
        <p:nvCxnSpPr>
          <p:cNvPr id="23" name="Straight Arrow Connector 22"/>
          <p:cNvCxnSpPr/>
          <p:nvPr/>
        </p:nvCxnSpPr>
        <p:spPr>
          <a:xfrm>
            <a:off x="4513006" y="2713704"/>
            <a:ext cx="3333136" cy="58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903599" y="2667001"/>
            <a:ext cx="2282620" cy="584775"/>
          </a:xfrm>
          <a:prstGeom prst="rect">
            <a:avLst/>
          </a:prstGeom>
          <a:noFill/>
        </p:spPr>
        <p:txBody>
          <a:bodyPr wrap="square" rtlCol="0">
            <a:spAutoFit/>
          </a:bodyPr>
          <a:lstStyle/>
          <a:p>
            <a:r>
              <a:rPr lang="bn-BD" sz="3200" b="1" dirty="0" smtClean="0">
                <a:latin typeface="NikoshBAN" pitchFamily="2" charset="0"/>
                <a:cs typeface="NikoshBAN" pitchFamily="2" charset="0"/>
              </a:rPr>
              <a:t>শ্বাসনালি</a:t>
            </a:r>
            <a:endParaRPr lang="en-US" sz="3200" b="1" dirty="0">
              <a:latin typeface="NikoshBAN" pitchFamily="2" charset="0"/>
              <a:cs typeface="NikoshBAN" pitchFamily="2" charset="0"/>
            </a:endParaRPr>
          </a:p>
        </p:txBody>
      </p:sp>
      <p:cxnSp>
        <p:nvCxnSpPr>
          <p:cNvPr id="26" name="Straight Arrow Connector 25"/>
          <p:cNvCxnSpPr/>
          <p:nvPr/>
        </p:nvCxnSpPr>
        <p:spPr>
          <a:xfrm flipV="1">
            <a:off x="4247535" y="3451123"/>
            <a:ext cx="3790336" cy="4719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33032" y="3156156"/>
            <a:ext cx="1591187" cy="584775"/>
          </a:xfrm>
          <a:prstGeom prst="rect">
            <a:avLst/>
          </a:prstGeom>
          <a:noFill/>
        </p:spPr>
        <p:txBody>
          <a:bodyPr wrap="square" rtlCol="0">
            <a:spAutoFit/>
          </a:bodyPr>
          <a:lstStyle/>
          <a:p>
            <a:r>
              <a:rPr lang="en-US" sz="3200" dirty="0" smtClean="0">
                <a:latin typeface="NikoshBAN" pitchFamily="2" charset="0"/>
                <a:cs typeface="NikoshBAN" pitchFamily="2" charset="0"/>
              </a:rPr>
              <a:t> </a:t>
            </a:r>
            <a:r>
              <a:rPr lang="bn-BD" sz="3200" b="1" dirty="0" smtClean="0">
                <a:latin typeface="NikoshBAN" pitchFamily="2" charset="0"/>
                <a:cs typeface="NikoshBAN" pitchFamily="2" charset="0"/>
              </a:rPr>
              <a:t>ব্রংকাস</a:t>
            </a:r>
            <a:endParaRPr lang="en-US" sz="3200" b="1" dirty="0">
              <a:latin typeface="NikoshBAN" pitchFamily="2" charset="0"/>
              <a:cs typeface="NikoshBAN" pitchFamily="2" charset="0"/>
            </a:endParaRPr>
          </a:p>
        </p:txBody>
      </p:sp>
      <p:cxnSp>
        <p:nvCxnSpPr>
          <p:cNvPr id="32" name="Straight Arrow Connector 31"/>
          <p:cNvCxnSpPr/>
          <p:nvPr/>
        </p:nvCxnSpPr>
        <p:spPr>
          <a:xfrm>
            <a:off x="5252785" y="4648200"/>
            <a:ext cx="282779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080804" y="4375188"/>
            <a:ext cx="1741622" cy="584775"/>
          </a:xfrm>
          <a:prstGeom prst="rect">
            <a:avLst/>
          </a:prstGeom>
          <a:noFill/>
        </p:spPr>
        <p:txBody>
          <a:bodyPr wrap="square" rtlCol="0">
            <a:spAutoFit/>
          </a:bodyPr>
          <a:lstStyle/>
          <a:p>
            <a:r>
              <a:rPr lang="bn-BD" sz="3200" b="1" dirty="0" smtClean="0">
                <a:latin typeface="NikoshBAN" pitchFamily="2" charset="0"/>
                <a:cs typeface="NikoshBAN" pitchFamily="2" charset="0"/>
              </a:rPr>
              <a:t>ফুসফুস</a:t>
            </a:r>
            <a:endParaRPr lang="en-US" sz="3200" b="1" dirty="0">
              <a:latin typeface="NikoshBAN" pitchFamily="2" charset="0"/>
              <a:cs typeface="NikoshBAN" pitchFamily="2" charset="0"/>
            </a:endParaRPr>
          </a:p>
        </p:txBody>
      </p:sp>
      <p:grpSp>
        <p:nvGrpSpPr>
          <p:cNvPr id="16" name="Group 27"/>
          <p:cNvGrpSpPr/>
          <p:nvPr/>
        </p:nvGrpSpPr>
        <p:grpSpPr>
          <a:xfrm>
            <a:off x="3295446" y="3677323"/>
            <a:ext cx="6624688" cy="584775"/>
            <a:chOff x="2471584" y="3677322"/>
            <a:chExt cx="4968515" cy="584775"/>
          </a:xfrm>
        </p:grpSpPr>
        <p:cxnSp>
          <p:nvCxnSpPr>
            <p:cNvPr id="35" name="Straight Arrow Connector 34"/>
            <p:cNvCxnSpPr/>
            <p:nvPr/>
          </p:nvCxnSpPr>
          <p:spPr>
            <a:xfrm flipV="1">
              <a:off x="2471584" y="3923958"/>
              <a:ext cx="3383281" cy="267042"/>
            </a:xfrm>
            <a:prstGeom prst="straightConnector1">
              <a:avLst/>
            </a:prstGeom>
            <a:ln>
              <a:no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105126" y="3677322"/>
              <a:ext cx="1334973" cy="584775"/>
            </a:xfrm>
            <a:prstGeom prst="rect">
              <a:avLst/>
            </a:prstGeom>
            <a:noFill/>
            <a:ln>
              <a:noFill/>
            </a:ln>
          </p:spPr>
          <p:txBody>
            <a:bodyPr wrap="square" rtlCol="0">
              <a:spAutoFit/>
            </a:bodyPr>
            <a:lstStyle/>
            <a:p>
              <a:r>
                <a:rPr lang="bn-BD" sz="3200" b="1" dirty="0" smtClean="0">
                  <a:latin typeface="NikoshBAN" pitchFamily="2" charset="0"/>
                  <a:cs typeface="NikoshBAN" pitchFamily="2" charset="0"/>
                </a:rPr>
                <a:t>ব্রংকিওল</a:t>
              </a:r>
              <a:endParaRPr lang="en-US" sz="3200" b="1" dirty="0">
                <a:latin typeface="NikoshBAN" pitchFamily="2" charset="0"/>
                <a:cs typeface="NikoshBAN" pitchFamily="2" charset="0"/>
              </a:endParaRPr>
            </a:p>
          </p:txBody>
        </p:sp>
      </p:grpSp>
      <p:sp>
        <p:nvSpPr>
          <p:cNvPr id="39" name="TextBox 38"/>
          <p:cNvSpPr txBox="1"/>
          <p:nvPr/>
        </p:nvSpPr>
        <p:spPr>
          <a:xfrm>
            <a:off x="5791201" y="265442"/>
            <a:ext cx="3312028" cy="369332"/>
          </a:xfrm>
          <a:prstGeom prst="rect">
            <a:avLst/>
          </a:prstGeom>
          <a:noFill/>
        </p:spPr>
        <p:txBody>
          <a:bodyPr wrap="square" rtlCol="0">
            <a:spAutoFit/>
          </a:bodyPr>
          <a:lstStyle/>
          <a:p>
            <a:endParaRPr lang="en-US" dirty="0"/>
          </a:p>
        </p:txBody>
      </p:sp>
      <p:sp>
        <p:nvSpPr>
          <p:cNvPr id="2" name="TextBox 1"/>
          <p:cNvSpPr txBox="1"/>
          <p:nvPr/>
        </p:nvSpPr>
        <p:spPr>
          <a:xfrm>
            <a:off x="5524254" y="368899"/>
            <a:ext cx="7257844" cy="584775"/>
          </a:xfrm>
          <a:prstGeom prst="rect">
            <a:avLst/>
          </a:prstGeom>
          <a:noFill/>
        </p:spPr>
        <p:txBody>
          <a:bodyPr wrap="square" rtlCol="0">
            <a:spAutoFit/>
          </a:bodyPr>
          <a:lstStyle/>
          <a:p>
            <a:pPr algn="ctr"/>
            <a:r>
              <a:rPr lang="bn-BD" sz="3200" b="1" dirty="0" smtClean="0">
                <a:latin typeface="NikoshBAN" pitchFamily="2" charset="0"/>
                <a:cs typeface="NikoshBAN" pitchFamily="2" charset="0"/>
              </a:rPr>
              <a:t>শ্বসনতন্ত্রের সাথে সম্পৃক্ত অঙ্গগুলোর নাম</a:t>
            </a:r>
            <a:endParaRPr lang="en-US" sz="3200" b="1" dirty="0">
              <a:latin typeface="NikoshBAN" pitchFamily="2" charset="0"/>
              <a:cs typeface="NikoshBAN" pitchFamily="2" charset="0"/>
            </a:endParaRPr>
          </a:p>
        </p:txBody>
      </p:sp>
      <p:grpSp>
        <p:nvGrpSpPr>
          <p:cNvPr id="20" name="Group 10"/>
          <p:cNvGrpSpPr/>
          <p:nvPr/>
        </p:nvGrpSpPr>
        <p:grpSpPr>
          <a:xfrm rot="10367010">
            <a:off x="701808" y="1469779"/>
            <a:ext cx="3313865" cy="1077218"/>
            <a:chOff x="4430903" y="647120"/>
            <a:chExt cx="1953665" cy="3945045"/>
          </a:xfrm>
        </p:grpSpPr>
        <p:cxnSp>
          <p:nvCxnSpPr>
            <p:cNvPr id="8" name="Straight Arrow Connector 7"/>
            <p:cNvCxnSpPr/>
            <p:nvPr/>
          </p:nvCxnSpPr>
          <p:spPr>
            <a:xfrm rot="11232990" flipH="1" flipV="1">
              <a:off x="4430903" y="3319740"/>
              <a:ext cx="939038" cy="1620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1232990">
              <a:off x="5341192" y="647120"/>
              <a:ext cx="1043376" cy="3945045"/>
            </a:xfrm>
            <a:prstGeom prst="rect">
              <a:avLst/>
            </a:prstGeom>
            <a:noFill/>
            <a:ln w="38100">
              <a:solidFill>
                <a:schemeClr val="tx1"/>
              </a:solidFill>
            </a:ln>
          </p:spPr>
          <p:txBody>
            <a:bodyPr wrap="square" rtlCol="0">
              <a:spAutoFit/>
            </a:bodyPr>
            <a:lstStyle/>
            <a:p>
              <a:pPr algn="ctr"/>
              <a:r>
                <a:rPr lang="bn-BD" sz="3200" dirty="0" smtClean="0">
                  <a:latin typeface="NikoshBAN" pitchFamily="2" charset="0"/>
                  <a:cs typeface="NikoshBAN" pitchFamily="2" charset="0"/>
                </a:rPr>
                <a:t> </a:t>
              </a:r>
              <a:r>
                <a:rPr lang="bn-BD" sz="3200" b="1" dirty="0" smtClean="0">
                  <a:latin typeface="NikoshBAN" pitchFamily="2" charset="0"/>
                  <a:cs typeface="NikoshBAN" pitchFamily="2" charset="0"/>
                </a:rPr>
                <a:t>নাসিকা</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গহ্বর</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grpSp>
      <p:cxnSp>
        <p:nvCxnSpPr>
          <p:cNvPr id="42" name="Straight Arrow Connector 41"/>
          <p:cNvCxnSpPr/>
          <p:nvPr/>
        </p:nvCxnSpPr>
        <p:spPr>
          <a:xfrm flipV="1">
            <a:off x="3141406" y="5294671"/>
            <a:ext cx="5029200" cy="22122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129965" y="5132272"/>
            <a:ext cx="2046422"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বায়ুথলি</a:t>
            </a:r>
            <a:endParaRPr lang="en-US" sz="3200" b="1" dirty="0">
              <a:latin typeface="NikoshBAN" pitchFamily="2" charset="0"/>
              <a:cs typeface="NikoshBAN" pitchFamily="2" charset="0"/>
            </a:endParaRPr>
          </a:p>
        </p:txBody>
      </p:sp>
      <p:cxnSp>
        <p:nvCxnSpPr>
          <p:cNvPr id="50" name="Straight Arrow Connector 49"/>
          <p:cNvCxnSpPr>
            <a:endCxn id="18" idx="1"/>
          </p:cNvCxnSpPr>
          <p:nvPr/>
        </p:nvCxnSpPr>
        <p:spPr>
          <a:xfrm flipV="1">
            <a:off x="3156155" y="1767229"/>
            <a:ext cx="4873876" cy="173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381909" y="2002340"/>
            <a:ext cx="3744452" cy="13617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539613" y="3878826"/>
            <a:ext cx="4645742" cy="1179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52178" y="6123039"/>
            <a:ext cx="4361177" cy="646331"/>
          </a:xfrm>
          <a:prstGeom prst="rect">
            <a:avLst/>
          </a:prstGeom>
          <a:solidFill>
            <a:schemeClr val="accent2"/>
          </a:solidFill>
        </p:spPr>
        <p:txBody>
          <a:bodyPr wrap="square" rtlCol="0">
            <a:spAutoFit/>
          </a:bodyPr>
          <a:lstStyle/>
          <a:p>
            <a:pPr algn="ctr"/>
            <a:r>
              <a:rPr lang="en-US" sz="3600" b="1" dirty="0" err="1" smtClean="0">
                <a:latin typeface="NikoshBAN" panose="02000000000000000000" pitchFamily="2" charset="0"/>
                <a:cs typeface="NikoshBAN" panose="02000000000000000000" pitchFamily="2" charset="0"/>
              </a:rPr>
              <a:t>শ্বসনতন্ত্র</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649663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left)">
                                      <p:cBhvr>
                                        <p:cTn id="50" dur="500"/>
                                        <p:tgtEl>
                                          <p:spTgt spid="32"/>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33"/>
                                        </p:tgtEl>
                                        <p:attrNameLst>
                                          <p:attrName>fillcolor</p:attrName>
                                        </p:attrNameLst>
                                      </p:cBhvr>
                                      <p:to>
                                        <a:schemeClr val="accent2"/>
                                      </p:to>
                                    </p:animClr>
                                    <p:set>
                                      <p:cBhvr>
                                        <p:cTn id="58" dur="2000" fill="hold"/>
                                        <p:tgtEl>
                                          <p:spTgt spid="33"/>
                                        </p:tgtEl>
                                        <p:attrNameLst>
                                          <p:attrName>fill.type</p:attrName>
                                        </p:attrNameLst>
                                      </p:cBhvr>
                                      <p:to>
                                        <p:strVal val="solid"/>
                                      </p:to>
                                    </p:set>
                                    <p:set>
                                      <p:cBhvr>
                                        <p:cTn id="59" dur="2000" fill="hold"/>
                                        <p:tgtEl>
                                          <p:spTgt spid="33"/>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mph" presetSubtype="2" fill="hold" nodeType="clickEffect">
                                  <p:stCondLst>
                                    <p:cond delay="0"/>
                                  </p:stCondLst>
                                  <p:childTnLst>
                                    <p:animClr clrSpc="rgb" dir="cw">
                                      <p:cBhvr>
                                        <p:cTn id="71" dur="2000" fill="hold"/>
                                        <p:tgtEl>
                                          <p:spTgt spid="44"/>
                                        </p:tgtEl>
                                        <p:attrNameLst>
                                          <p:attrName>fillcolor</p:attrName>
                                        </p:attrNameLst>
                                      </p:cBhvr>
                                      <p:to>
                                        <a:schemeClr val="accent2"/>
                                      </p:to>
                                    </p:animClr>
                                    <p:set>
                                      <p:cBhvr>
                                        <p:cTn id="72" dur="2000" fill="hold"/>
                                        <p:tgtEl>
                                          <p:spTgt spid="44"/>
                                        </p:tgtEl>
                                        <p:attrNameLst>
                                          <p:attrName>fill.type</p:attrName>
                                        </p:attrNameLst>
                                      </p:cBhvr>
                                      <p:to>
                                        <p:strVal val="solid"/>
                                      </p:to>
                                    </p:set>
                                    <p:set>
                                      <p:cBhvr>
                                        <p:cTn id="73" dur="2000" fill="hold"/>
                                        <p:tgtEl>
                                          <p:spTgt spid="44"/>
                                        </p:tgtEl>
                                        <p:attrNameLst>
                                          <p:attrName>fill.on</p:attrName>
                                        </p:attrNameLst>
                                      </p:cBhvr>
                                      <p:to>
                                        <p:strVal val="true"/>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left)">
                                      <p:cBhvr>
                                        <p:cTn id="83" dur="500"/>
                                        <p:tgtEl>
                                          <p:spTgt spid="5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left)">
                                      <p:cBhvr>
                                        <p:cTn id="8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3" grpId="0"/>
      <p:bldP spid="2"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48719"/>
            <a:ext cx="5553075" cy="5010150"/>
          </a:xfrm>
          <a:prstGeom prst="rect">
            <a:avLst/>
          </a:prstGeom>
        </p:spPr>
      </p:pic>
      <p:sp>
        <p:nvSpPr>
          <p:cNvPr id="4" name="Rectangle 3"/>
          <p:cNvSpPr/>
          <p:nvPr/>
        </p:nvSpPr>
        <p:spPr>
          <a:xfrm>
            <a:off x="4495800" y="201143"/>
            <a:ext cx="1598515" cy="769441"/>
          </a:xfrm>
          <a:prstGeom prst="rect">
            <a:avLst/>
          </a:prstGeom>
        </p:spPr>
        <p:txBody>
          <a:bodyPr wrap="none">
            <a:spAutoFit/>
          </a:bodyPr>
          <a:lstStyle/>
          <a:p>
            <a:r>
              <a:rPr lang="bn-BD" sz="4400" b="1" dirty="0" smtClean="0">
                <a:latin typeface="NikoshBAN" pitchFamily="2" charset="0"/>
                <a:cs typeface="NikoshBAN" pitchFamily="2" charset="0"/>
              </a:rPr>
              <a:t>শ্বসনতন্ত্র</a:t>
            </a:r>
            <a:endParaRPr lang="en-GB" sz="4400" b="1" dirty="0">
              <a:latin typeface="NikoshBAN" pitchFamily="2" charset="0"/>
              <a:cs typeface="NikoshBAN" pitchFamily="2" charset="0"/>
            </a:endParaRPr>
          </a:p>
        </p:txBody>
      </p:sp>
      <p:cxnSp>
        <p:nvCxnSpPr>
          <p:cNvPr id="6" name="Straight Connector 5"/>
          <p:cNvCxnSpPr/>
          <p:nvPr/>
        </p:nvCxnSpPr>
        <p:spPr>
          <a:xfrm flipH="1">
            <a:off x="5577735" y="1563069"/>
            <a:ext cx="7104" cy="449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6600" y="5315919"/>
            <a:ext cx="2301135"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28937" y="3553794"/>
            <a:ext cx="2648798"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00375" y="4125294"/>
            <a:ext cx="2543175" cy="4762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71137" y="4854596"/>
            <a:ext cx="2113702"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67050" y="2496519"/>
            <a:ext cx="2476500"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39660" y="2234909"/>
            <a:ext cx="1423140" cy="584775"/>
          </a:xfrm>
          <a:prstGeom prst="rect">
            <a:avLst/>
          </a:prstGeom>
          <a:noFill/>
        </p:spPr>
        <p:txBody>
          <a:bodyPr wrap="square" rtlCol="0">
            <a:spAutoFit/>
          </a:bodyPr>
          <a:lstStyle/>
          <a:p>
            <a:r>
              <a:rPr lang="bn-BD" sz="3200" dirty="0">
                <a:latin typeface="NikoshBAN" pitchFamily="2" charset="0"/>
                <a:cs typeface="NikoshBAN" pitchFamily="2" charset="0"/>
              </a:rPr>
              <a:t>স্বরযন্ত্র</a:t>
            </a:r>
            <a:endParaRPr lang="en-US" sz="3200" dirty="0">
              <a:latin typeface="NikoshBAN" pitchFamily="2" charset="0"/>
              <a:cs typeface="NikoshBAN" pitchFamily="2" charset="0"/>
            </a:endParaRPr>
          </a:p>
        </p:txBody>
      </p:sp>
      <p:sp>
        <p:nvSpPr>
          <p:cNvPr id="24" name="TextBox 23"/>
          <p:cNvSpPr txBox="1"/>
          <p:nvPr/>
        </p:nvSpPr>
        <p:spPr>
          <a:xfrm>
            <a:off x="5705475" y="3261406"/>
            <a:ext cx="1423140" cy="584775"/>
          </a:xfrm>
          <a:prstGeom prst="rect">
            <a:avLst/>
          </a:prstGeom>
          <a:noFill/>
        </p:spPr>
        <p:txBody>
          <a:bodyPr wrap="square" rtlCol="0">
            <a:spAutoFit/>
          </a:bodyPr>
          <a:lstStyle/>
          <a:p>
            <a:r>
              <a:rPr lang="bn-BD" sz="3200" dirty="0" smtClean="0">
                <a:latin typeface="NikoshBAN" pitchFamily="2" charset="0"/>
                <a:cs typeface="NikoshBAN" pitchFamily="2" charset="0"/>
              </a:rPr>
              <a:t>ট্রাকিয়া </a:t>
            </a:r>
            <a:endParaRPr lang="en-US" sz="3200" dirty="0">
              <a:latin typeface="NikoshBAN" pitchFamily="2" charset="0"/>
              <a:cs typeface="NikoshBAN" pitchFamily="2" charset="0"/>
            </a:endParaRPr>
          </a:p>
        </p:txBody>
      </p:sp>
      <p:sp>
        <p:nvSpPr>
          <p:cNvPr id="25" name="TextBox 24"/>
          <p:cNvSpPr txBox="1"/>
          <p:nvPr/>
        </p:nvSpPr>
        <p:spPr>
          <a:xfrm>
            <a:off x="5705475" y="3864262"/>
            <a:ext cx="1423140" cy="584775"/>
          </a:xfrm>
          <a:prstGeom prst="rect">
            <a:avLst/>
          </a:prstGeom>
          <a:noFill/>
        </p:spPr>
        <p:txBody>
          <a:bodyPr wrap="square" rtlCol="0">
            <a:spAutoFit/>
          </a:bodyPr>
          <a:lstStyle/>
          <a:p>
            <a:r>
              <a:rPr lang="bn-BD" sz="3200" dirty="0" smtClean="0">
                <a:latin typeface="NikoshBAN" pitchFamily="2" charset="0"/>
                <a:cs typeface="NikoshBAN" pitchFamily="2" charset="0"/>
              </a:rPr>
              <a:t>ব্রঙ্কাস  </a:t>
            </a:r>
            <a:endParaRPr lang="en-US" sz="3200" dirty="0">
              <a:latin typeface="NikoshBAN" pitchFamily="2" charset="0"/>
              <a:cs typeface="NikoshBAN" pitchFamily="2" charset="0"/>
            </a:endParaRPr>
          </a:p>
        </p:txBody>
      </p:sp>
      <p:sp>
        <p:nvSpPr>
          <p:cNvPr id="26" name="TextBox 25"/>
          <p:cNvSpPr txBox="1"/>
          <p:nvPr/>
        </p:nvSpPr>
        <p:spPr>
          <a:xfrm>
            <a:off x="5739660" y="4580290"/>
            <a:ext cx="1423140" cy="584775"/>
          </a:xfrm>
          <a:prstGeom prst="rect">
            <a:avLst/>
          </a:prstGeom>
          <a:noFill/>
        </p:spPr>
        <p:txBody>
          <a:bodyPr wrap="square" rtlCol="0">
            <a:spAutoFit/>
          </a:bodyPr>
          <a:lstStyle/>
          <a:p>
            <a:r>
              <a:rPr lang="bn-BD" sz="3200" dirty="0" smtClean="0">
                <a:latin typeface="NikoshBAN" pitchFamily="2" charset="0"/>
                <a:cs typeface="NikoshBAN" pitchFamily="2" charset="0"/>
              </a:rPr>
              <a:t>ব্রঙ্কিওল   </a:t>
            </a:r>
            <a:endParaRPr lang="en-US" sz="3200" dirty="0">
              <a:latin typeface="NikoshBAN" pitchFamily="2" charset="0"/>
              <a:cs typeface="NikoshBAN" pitchFamily="2" charset="0"/>
            </a:endParaRPr>
          </a:p>
        </p:txBody>
      </p:sp>
      <p:sp>
        <p:nvSpPr>
          <p:cNvPr id="27" name="TextBox 26"/>
          <p:cNvSpPr txBox="1"/>
          <p:nvPr/>
        </p:nvSpPr>
        <p:spPr>
          <a:xfrm>
            <a:off x="5705475" y="5032371"/>
            <a:ext cx="1423140" cy="584775"/>
          </a:xfrm>
          <a:prstGeom prst="rect">
            <a:avLst/>
          </a:prstGeom>
          <a:noFill/>
        </p:spPr>
        <p:txBody>
          <a:bodyPr wrap="square" rtlCol="0">
            <a:spAutoFit/>
          </a:bodyPr>
          <a:lstStyle/>
          <a:p>
            <a:r>
              <a:rPr lang="bn-BD" sz="3200" dirty="0" smtClean="0">
                <a:latin typeface="NikoshBAN" pitchFamily="2" charset="0"/>
                <a:cs typeface="NikoshBAN" pitchFamily="2" charset="0"/>
              </a:rPr>
              <a:t>ডায়াফ্রাম   </a:t>
            </a:r>
            <a:endParaRPr lang="en-US" sz="3200" dirty="0">
              <a:latin typeface="NikoshBAN" pitchFamily="2" charset="0"/>
              <a:cs typeface="NikoshBAN" pitchFamily="2" charset="0"/>
            </a:endParaRPr>
          </a:p>
        </p:txBody>
      </p:sp>
      <p:sp>
        <p:nvSpPr>
          <p:cNvPr id="28" name="Rectangular Callout 27"/>
          <p:cNvSpPr/>
          <p:nvPr/>
        </p:nvSpPr>
        <p:spPr>
          <a:xfrm>
            <a:off x="8354272" y="612337"/>
            <a:ext cx="3151928" cy="3836700"/>
          </a:xfrm>
          <a:prstGeom prst="wedgeRectCallout">
            <a:avLst>
              <a:gd name="adj1" fmla="val -128015"/>
              <a:gd name="adj2" fmla="val -51223"/>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b="1" dirty="0">
                <a:solidFill>
                  <a:schemeClr val="tx1"/>
                </a:solidFill>
                <a:latin typeface="NikoshBAN" pitchFamily="2" charset="0"/>
                <a:cs typeface="NikoshBAN" pitchFamily="2" charset="0"/>
              </a:rPr>
              <a:t>এই তন্ত্র মানুষের দেহের সঞ্চিত খাদ্যকে পরিবেশ থেকে গৃহিত  অক্সিজেনের সাহায্যে জারণ প্রক্রিয়ায় শক্তি উৎপাদন করে। </a:t>
            </a:r>
          </a:p>
        </p:txBody>
      </p:sp>
    </p:spTree>
    <p:extLst>
      <p:ext uri="{BB962C8B-B14F-4D97-AF65-F5344CB8AC3E}">
        <p14:creationId xmlns:p14="http://schemas.microsoft.com/office/powerpoint/2010/main" val="2989061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1975" y="202261"/>
            <a:ext cx="2900362" cy="769441"/>
          </a:xfrm>
          <a:prstGeom prst="rect">
            <a:avLst/>
          </a:prstGeom>
          <a:solidFill>
            <a:schemeClr val="accent2"/>
          </a:solidFill>
        </p:spPr>
        <p:txBody>
          <a:bodyPr wrap="square">
            <a:spAutoFit/>
          </a:bodyPr>
          <a:lstStyle/>
          <a:p>
            <a:pPr algn="ctr"/>
            <a:r>
              <a:rPr lang="bn-BD" sz="4400" b="1" dirty="0" smtClean="0">
                <a:solidFill>
                  <a:srgbClr val="7030A0"/>
                </a:solidFill>
                <a:latin typeface="NikoshBAN" pitchFamily="2" charset="0"/>
                <a:cs typeface="NikoshBAN" pitchFamily="2" charset="0"/>
              </a:rPr>
              <a:t>পরিপাকতন্ত্র</a:t>
            </a:r>
            <a:endParaRPr lang="en-GB" sz="4400" b="1" dirty="0">
              <a:solidFill>
                <a:srgbClr val="7030A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70584"/>
            <a:ext cx="2922353" cy="5105400"/>
          </a:xfrm>
          <a:prstGeom prst="rect">
            <a:avLst/>
          </a:prstGeom>
        </p:spPr>
      </p:pic>
      <p:cxnSp>
        <p:nvCxnSpPr>
          <p:cNvPr id="4" name="Straight Connector 3"/>
          <p:cNvCxnSpPr/>
          <p:nvPr/>
        </p:nvCxnSpPr>
        <p:spPr>
          <a:xfrm flipH="1">
            <a:off x="4191000" y="1546604"/>
            <a:ext cx="7104" cy="4495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680315" y="2480054"/>
            <a:ext cx="2476500"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268452" y="2187666"/>
            <a:ext cx="1979948" cy="584775"/>
          </a:xfrm>
          <a:prstGeom prst="rect">
            <a:avLst/>
          </a:prstGeom>
          <a:noFill/>
        </p:spPr>
        <p:txBody>
          <a:bodyPr wrap="square" rtlCol="0">
            <a:spAutoFit/>
          </a:bodyPr>
          <a:lstStyle/>
          <a:p>
            <a:r>
              <a:rPr lang="bn-BD" sz="3200" dirty="0" smtClean="0">
                <a:latin typeface="NikoshBAN" pitchFamily="2" charset="0"/>
                <a:cs typeface="NikoshBAN" pitchFamily="2" charset="0"/>
              </a:rPr>
              <a:t>পরিপাক নালী</a:t>
            </a:r>
            <a:endParaRPr lang="en-US" sz="3200" dirty="0">
              <a:latin typeface="NikoshBAN" pitchFamily="2" charset="0"/>
              <a:cs typeface="NikoshBAN" pitchFamily="2" charset="0"/>
            </a:endParaRPr>
          </a:p>
        </p:txBody>
      </p:sp>
      <p:cxnSp>
        <p:nvCxnSpPr>
          <p:cNvPr id="7" name="Straight Arrow Connector 6"/>
          <p:cNvCxnSpPr/>
          <p:nvPr/>
        </p:nvCxnSpPr>
        <p:spPr>
          <a:xfrm flipV="1">
            <a:off x="1524000" y="3057525"/>
            <a:ext cx="2667000" cy="75247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68452" y="2826605"/>
            <a:ext cx="1979948" cy="584775"/>
          </a:xfrm>
          <a:prstGeom prst="rect">
            <a:avLst/>
          </a:prstGeom>
          <a:noFill/>
        </p:spPr>
        <p:txBody>
          <a:bodyPr wrap="square" rtlCol="0">
            <a:spAutoFit/>
          </a:bodyPr>
          <a:lstStyle/>
          <a:p>
            <a:r>
              <a:rPr lang="bn-BD" sz="3200" dirty="0" smtClean="0">
                <a:latin typeface="NikoshBAN" pitchFamily="2" charset="0"/>
                <a:cs typeface="NikoshBAN" pitchFamily="2" charset="0"/>
              </a:rPr>
              <a:t>পরিপাক গ্রন্থি  </a:t>
            </a:r>
            <a:endParaRPr lang="en-US" sz="3200" dirty="0">
              <a:latin typeface="NikoshBAN" pitchFamily="2" charset="0"/>
              <a:cs typeface="NikoshBAN" pitchFamily="2" charset="0"/>
            </a:endParaRPr>
          </a:p>
        </p:txBody>
      </p:sp>
      <p:sp>
        <p:nvSpPr>
          <p:cNvPr id="10" name="Rectangular Callout 9"/>
          <p:cNvSpPr/>
          <p:nvPr/>
        </p:nvSpPr>
        <p:spPr>
          <a:xfrm>
            <a:off x="7272337" y="2703469"/>
            <a:ext cx="4495800" cy="1639630"/>
          </a:xfrm>
          <a:prstGeom prst="wedgeRectCallout">
            <a:avLst>
              <a:gd name="adj1" fmla="val -176253"/>
              <a:gd name="adj2" fmla="val 50378"/>
            </a:avLst>
          </a:prstGeom>
          <a:noFill/>
          <a:ln w="38100">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44600">
              <a:lnSpc>
                <a:spcPct val="90000"/>
              </a:lnSpc>
              <a:spcBef>
                <a:spcPct val="0"/>
              </a:spcBef>
              <a:spcAft>
                <a:spcPct val="35000"/>
              </a:spcAft>
            </a:pPr>
            <a:r>
              <a:rPr lang="bn-BD" sz="3200" b="1" dirty="0" smtClean="0">
                <a:solidFill>
                  <a:schemeClr val="tx1"/>
                </a:solidFill>
                <a:latin typeface="NikoshBAN" pitchFamily="2" charset="0"/>
                <a:cs typeface="NikoshBAN" pitchFamily="2" charset="0"/>
              </a:rPr>
              <a:t>এই তন্ত্র </a:t>
            </a:r>
            <a:r>
              <a:rPr lang="bn-BD" sz="3200" b="1" dirty="0">
                <a:solidFill>
                  <a:schemeClr val="tx1"/>
                </a:solidFill>
                <a:latin typeface="NikoshBAN" pitchFamily="2" charset="0"/>
                <a:cs typeface="NikoshBAN" pitchFamily="2" charset="0"/>
              </a:rPr>
              <a:t>খাদ্যগ্রহণ,পরিপাক,শোষণ এবং অপাচ্য খাদ্যাংশ নিষ্কাশনের সাথে জড়িত।</a:t>
            </a:r>
            <a:endParaRPr lang="en-GB" sz="32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569755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a14:imgEffect>
                      <a14:backgroundRemoval t="1273" b="100000" l="10000" r="90000"/>
                    </a14:imgEffect>
                  </a14:imgLayer>
                </a14:imgProps>
              </a:ext>
              <a:ext uri="{28A0092B-C50C-407E-A947-70E740481C1C}">
                <a14:useLocalDpi xmlns:a14="http://schemas.microsoft.com/office/drawing/2010/main" val="0"/>
              </a:ext>
            </a:extLst>
          </a:blip>
          <a:srcRect l="18948" r="30592"/>
          <a:stretch/>
        </p:blipFill>
        <p:spPr>
          <a:xfrm>
            <a:off x="1919180" y="258820"/>
            <a:ext cx="1981200" cy="6169968"/>
          </a:xfrm>
          <a:prstGeom prst="rect">
            <a:avLst/>
          </a:prstGeom>
          <a:noFill/>
        </p:spPr>
      </p:pic>
      <p:grpSp>
        <p:nvGrpSpPr>
          <p:cNvPr id="30" name="Group 29"/>
          <p:cNvGrpSpPr/>
          <p:nvPr/>
        </p:nvGrpSpPr>
        <p:grpSpPr>
          <a:xfrm>
            <a:off x="1007392" y="493058"/>
            <a:ext cx="10817895" cy="6089119"/>
            <a:chOff x="993105" y="93008"/>
            <a:chExt cx="10817895" cy="6089119"/>
          </a:xfrm>
        </p:grpSpPr>
        <p:sp>
          <p:nvSpPr>
            <p:cNvPr id="2" name="Rectangle 1"/>
            <p:cNvSpPr/>
            <p:nvPr/>
          </p:nvSpPr>
          <p:spPr>
            <a:xfrm>
              <a:off x="993105" y="5597352"/>
              <a:ext cx="980952" cy="584775"/>
            </a:xfrm>
            <a:prstGeom prst="rect">
              <a:avLst/>
            </a:prstGeom>
            <a:noFill/>
          </p:spPr>
          <p:txBody>
            <a:bodyPr wrap="square">
              <a:spAutoFit/>
            </a:bodyPr>
            <a:lstStyle/>
            <a:p>
              <a:r>
                <a:rPr lang="bn-IN" sz="3200" b="1" dirty="0">
                  <a:solidFill>
                    <a:prstClr val="black"/>
                  </a:solidFill>
                  <a:latin typeface="NikoshBAN" pitchFamily="2" charset="0"/>
                  <a:cs typeface="NikoshBAN" pitchFamily="2" charset="0"/>
                </a:rPr>
                <a:t>পায়ু</a:t>
              </a:r>
              <a:endParaRPr lang="en-US" sz="3200" b="1" dirty="0"/>
            </a:p>
          </p:txBody>
        </p:sp>
        <p:sp>
          <p:nvSpPr>
            <p:cNvPr id="3" name="Rectangle 2"/>
            <p:cNvSpPr/>
            <p:nvPr/>
          </p:nvSpPr>
          <p:spPr>
            <a:xfrm>
              <a:off x="3491851" y="93008"/>
              <a:ext cx="1886199" cy="523220"/>
            </a:xfrm>
            <a:prstGeom prst="rect">
              <a:avLst/>
            </a:prstGeom>
            <a:noFill/>
          </p:spPr>
          <p:txBody>
            <a:bodyPr wrap="square">
              <a:spAutoFit/>
            </a:bodyPr>
            <a:lstStyle/>
            <a:p>
              <a:pPr algn="ctr"/>
              <a:r>
                <a:rPr lang="bn-IN" sz="2800" b="1" dirty="0">
                  <a:solidFill>
                    <a:prstClr val="black"/>
                  </a:solidFill>
                  <a:latin typeface="NikoshBAN" pitchFamily="2" charset="0"/>
                  <a:cs typeface="NikoshBAN" pitchFamily="2" charset="0"/>
                </a:rPr>
                <a:t>পৌষ্টিকনালি</a:t>
              </a:r>
              <a:endParaRPr lang="en-US" sz="2800" b="1" dirty="0"/>
            </a:p>
          </p:txBody>
        </p:sp>
        <p:cxnSp>
          <p:nvCxnSpPr>
            <p:cNvPr id="5" name="Straight Arrow Connector 4"/>
            <p:cNvCxnSpPr/>
            <p:nvPr/>
          </p:nvCxnSpPr>
          <p:spPr>
            <a:xfrm flipH="1">
              <a:off x="2021682" y="646584"/>
              <a:ext cx="79771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p:nvPr/>
          </p:nvCxnSpPr>
          <p:spPr>
            <a:xfrm flipH="1">
              <a:off x="2021681" y="5828184"/>
              <a:ext cx="797719"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Rectangle 6"/>
            <p:cNvSpPr/>
            <p:nvPr/>
          </p:nvSpPr>
          <p:spPr>
            <a:xfrm>
              <a:off x="1343023" y="415752"/>
              <a:ext cx="661988" cy="584775"/>
            </a:xfrm>
            <a:prstGeom prst="rect">
              <a:avLst/>
            </a:prstGeom>
            <a:noFill/>
          </p:spPr>
          <p:txBody>
            <a:bodyPr wrap="square">
              <a:spAutoFit/>
            </a:bodyPr>
            <a:lstStyle/>
            <a:p>
              <a:r>
                <a:rPr lang="bn-IN" sz="3200" b="1" dirty="0">
                  <a:solidFill>
                    <a:prstClr val="black"/>
                  </a:solidFill>
                  <a:latin typeface="NikoshBAN" pitchFamily="2" charset="0"/>
                  <a:cs typeface="NikoshBAN" pitchFamily="2" charset="0"/>
                </a:rPr>
                <a:t>মুখ</a:t>
              </a:r>
              <a:endParaRPr lang="en-US" sz="3200" b="1" dirty="0"/>
            </a:p>
          </p:txBody>
        </p:sp>
        <p:cxnSp>
          <p:nvCxnSpPr>
            <p:cNvPr id="8" name="Straight Arrow Connector 7"/>
            <p:cNvCxnSpPr/>
            <p:nvPr/>
          </p:nvCxnSpPr>
          <p:spPr>
            <a:xfrm flipV="1">
              <a:off x="2725340" y="2455038"/>
              <a:ext cx="1640680" cy="133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340648" y="2170584"/>
              <a:ext cx="10253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3030140" y="1560984"/>
              <a:ext cx="133588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2647704" y="5294784"/>
              <a:ext cx="160496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3633296" y="4151784"/>
              <a:ext cx="61937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3314926" y="3161184"/>
              <a:ext cx="10253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4345533" y="2322527"/>
              <a:ext cx="1338983" cy="461665"/>
            </a:xfrm>
            <a:prstGeom prst="rect">
              <a:avLst/>
            </a:prstGeom>
            <a:noFill/>
          </p:spPr>
          <p:txBody>
            <a:bodyPr wrap="square">
              <a:spAutoFit/>
            </a:bodyPr>
            <a:lstStyle/>
            <a:p>
              <a:r>
                <a:rPr lang="bn-IN" sz="2400" b="1" dirty="0">
                  <a:solidFill>
                    <a:prstClr val="black"/>
                  </a:solidFill>
                  <a:latin typeface="NikoshBAN" pitchFamily="2" charset="0"/>
                  <a:cs typeface="NikoshBAN" pitchFamily="2" charset="0"/>
                </a:rPr>
                <a:t>ডিওডেনাম</a:t>
              </a:r>
              <a:endParaRPr lang="en-US" sz="2400" b="1" dirty="0"/>
            </a:p>
          </p:txBody>
        </p:sp>
        <p:sp>
          <p:nvSpPr>
            <p:cNvPr id="15" name="Rectangle 14"/>
            <p:cNvSpPr/>
            <p:nvPr/>
          </p:nvSpPr>
          <p:spPr>
            <a:xfrm>
              <a:off x="4366021" y="1911953"/>
              <a:ext cx="1491850" cy="523220"/>
            </a:xfrm>
            <a:prstGeom prst="rect">
              <a:avLst/>
            </a:prstGeom>
            <a:noFill/>
          </p:spPr>
          <p:txBody>
            <a:bodyPr wrap="square">
              <a:spAutoFit/>
            </a:bodyPr>
            <a:lstStyle/>
            <a:p>
              <a:r>
                <a:rPr lang="bn-IN" sz="2800" b="1" dirty="0">
                  <a:solidFill>
                    <a:prstClr val="black"/>
                  </a:solidFill>
                  <a:latin typeface="NikoshBAN" pitchFamily="2" charset="0"/>
                  <a:cs typeface="NikoshBAN" pitchFamily="2" charset="0"/>
                </a:rPr>
                <a:t>পাকস্থলী</a:t>
              </a:r>
              <a:endParaRPr lang="en-US" sz="2800" b="1" dirty="0"/>
            </a:p>
          </p:txBody>
        </p:sp>
        <p:sp>
          <p:nvSpPr>
            <p:cNvPr id="16" name="Rectangle 15"/>
            <p:cNvSpPr/>
            <p:nvPr/>
          </p:nvSpPr>
          <p:spPr>
            <a:xfrm>
              <a:off x="4438652" y="1341954"/>
              <a:ext cx="1419219" cy="523220"/>
            </a:xfrm>
            <a:prstGeom prst="rect">
              <a:avLst/>
            </a:prstGeom>
            <a:noFill/>
          </p:spPr>
          <p:txBody>
            <a:bodyPr wrap="square">
              <a:spAutoFit/>
            </a:bodyPr>
            <a:lstStyle/>
            <a:p>
              <a:r>
                <a:rPr lang="bn-IN" sz="2800" b="1" dirty="0" smtClean="0">
                  <a:solidFill>
                    <a:prstClr val="black"/>
                  </a:solidFill>
                  <a:latin typeface="NikoshBAN" pitchFamily="2" charset="0"/>
                  <a:cs typeface="NikoshBAN" pitchFamily="2" charset="0"/>
                </a:rPr>
                <a:t>অন্ন</a:t>
              </a:r>
              <a:r>
                <a:rPr lang="bn-BD" sz="2800" b="1" dirty="0" smtClean="0">
                  <a:solidFill>
                    <a:prstClr val="black"/>
                  </a:solidFill>
                  <a:latin typeface="NikoshBAN" pitchFamily="2" charset="0"/>
                  <a:cs typeface="NikoshBAN" pitchFamily="2" charset="0"/>
                </a:rPr>
                <a:t>নালী </a:t>
              </a:r>
              <a:endParaRPr lang="en-US" sz="2800" b="1" dirty="0"/>
            </a:p>
          </p:txBody>
        </p:sp>
        <p:sp>
          <p:nvSpPr>
            <p:cNvPr id="17" name="Rectangle 16"/>
            <p:cNvSpPr/>
            <p:nvPr/>
          </p:nvSpPr>
          <p:spPr>
            <a:xfrm>
              <a:off x="4340299" y="2949805"/>
              <a:ext cx="1012029" cy="584775"/>
            </a:xfrm>
            <a:prstGeom prst="rect">
              <a:avLst/>
            </a:prstGeom>
            <a:noFill/>
          </p:spPr>
          <p:txBody>
            <a:bodyPr wrap="square">
              <a:spAutoFit/>
            </a:bodyPr>
            <a:lstStyle/>
            <a:p>
              <a:r>
                <a:rPr lang="bn-IN" sz="3200" b="1" dirty="0">
                  <a:solidFill>
                    <a:prstClr val="black"/>
                  </a:solidFill>
                  <a:latin typeface="NikoshBAN" pitchFamily="2" charset="0"/>
                  <a:cs typeface="NikoshBAN" pitchFamily="2" charset="0"/>
                </a:rPr>
                <a:t>ক্ষুদ্রান্ত</a:t>
              </a:r>
              <a:endParaRPr lang="en-US" sz="3200" b="1" dirty="0"/>
            </a:p>
          </p:txBody>
        </p:sp>
        <p:sp>
          <p:nvSpPr>
            <p:cNvPr id="18" name="Rectangle 17"/>
            <p:cNvSpPr/>
            <p:nvPr/>
          </p:nvSpPr>
          <p:spPr>
            <a:xfrm>
              <a:off x="4294581" y="3912841"/>
              <a:ext cx="1012029" cy="584775"/>
            </a:xfrm>
            <a:prstGeom prst="rect">
              <a:avLst/>
            </a:prstGeom>
            <a:noFill/>
          </p:spPr>
          <p:txBody>
            <a:bodyPr wrap="square">
              <a:spAutoFit/>
            </a:bodyPr>
            <a:lstStyle/>
            <a:p>
              <a:r>
                <a:rPr lang="bn-IN" sz="3200" b="1" dirty="0">
                  <a:solidFill>
                    <a:prstClr val="black"/>
                  </a:solidFill>
                  <a:latin typeface="NikoshBAN" pitchFamily="2" charset="0"/>
                  <a:cs typeface="NikoshBAN" pitchFamily="2" charset="0"/>
                </a:rPr>
                <a:t>বৃহদান্ত্র</a:t>
              </a:r>
              <a:endParaRPr lang="en-US" sz="3200" b="1" dirty="0"/>
            </a:p>
          </p:txBody>
        </p:sp>
        <p:sp>
          <p:nvSpPr>
            <p:cNvPr id="19" name="Rectangle 18"/>
            <p:cNvSpPr/>
            <p:nvPr/>
          </p:nvSpPr>
          <p:spPr>
            <a:xfrm>
              <a:off x="4303749" y="4956884"/>
              <a:ext cx="1943102" cy="584775"/>
            </a:xfrm>
            <a:prstGeom prst="rect">
              <a:avLst/>
            </a:prstGeom>
            <a:noFill/>
          </p:spPr>
          <p:txBody>
            <a:bodyPr wrap="square">
              <a:spAutoFit/>
            </a:bodyPr>
            <a:lstStyle/>
            <a:p>
              <a:r>
                <a:rPr lang="bn-IN" sz="3200" b="1" dirty="0">
                  <a:solidFill>
                    <a:prstClr val="black"/>
                  </a:solidFill>
                  <a:latin typeface="NikoshBAN" pitchFamily="2" charset="0"/>
                  <a:cs typeface="NikoshBAN" pitchFamily="2" charset="0"/>
                </a:rPr>
                <a:t>এপেনডিক্স</a:t>
              </a:r>
              <a:endParaRPr lang="en-US" sz="3200" b="1" dirty="0"/>
            </a:p>
          </p:txBody>
        </p:sp>
        <p:cxnSp>
          <p:nvCxnSpPr>
            <p:cNvPr id="20" name="Straight Arrow Connector 19"/>
            <p:cNvCxnSpPr/>
            <p:nvPr/>
          </p:nvCxnSpPr>
          <p:spPr>
            <a:xfrm>
              <a:off x="2916314" y="5585594"/>
              <a:ext cx="1336352" cy="22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10078976" y="2651367"/>
              <a:ext cx="1289976" cy="584775"/>
            </a:xfrm>
            <a:prstGeom prst="rect">
              <a:avLst/>
            </a:prstGeom>
            <a:noFill/>
          </p:spPr>
          <p:txBody>
            <a:bodyPr wrap="square">
              <a:spAutoFit/>
            </a:bodyPr>
            <a:lstStyle/>
            <a:p>
              <a:r>
                <a:rPr lang="bn-IN" sz="3200" b="1" dirty="0">
                  <a:solidFill>
                    <a:prstClr val="black"/>
                  </a:solidFill>
                  <a:latin typeface="NikoshBAN" pitchFamily="2" charset="0"/>
                  <a:cs typeface="NikoshBAN" pitchFamily="2" charset="0"/>
                </a:rPr>
                <a:t>লিভার</a:t>
              </a:r>
              <a:endParaRPr lang="en-US" sz="3200" b="1"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1539" t="17626" r="7692" b="19784"/>
            <a:stretch/>
          </p:blipFill>
          <p:spPr>
            <a:xfrm>
              <a:off x="7543800" y="2544469"/>
              <a:ext cx="2525289" cy="2092382"/>
            </a:xfrm>
            <a:prstGeom prst="rect">
              <a:avLst/>
            </a:prstGeom>
            <a:noFill/>
          </p:spPr>
        </p:pic>
        <p:cxnSp>
          <p:nvCxnSpPr>
            <p:cNvPr id="23" name="Straight Arrow Connector 22"/>
            <p:cNvCxnSpPr/>
            <p:nvPr/>
          </p:nvCxnSpPr>
          <p:spPr>
            <a:xfrm>
              <a:off x="9043716" y="2864308"/>
              <a:ext cx="10253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ctangle 23"/>
            <p:cNvSpPr/>
            <p:nvPr/>
          </p:nvSpPr>
          <p:spPr>
            <a:xfrm>
              <a:off x="4205396" y="5452063"/>
              <a:ext cx="1281833" cy="523220"/>
            </a:xfrm>
            <a:prstGeom prst="rect">
              <a:avLst/>
            </a:prstGeom>
            <a:noFill/>
          </p:spPr>
          <p:txBody>
            <a:bodyPr wrap="square">
              <a:spAutoFit/>
            </a:bodyPr>
            <a:lstStyle/>
            <a:p>
              <a:r>
                <a:rPr lang="bn-IN" sz="2800" b="1" dirty="0">
                  <a:solidFill>
                    <a:prstClr val="black"/>
                  </a:solidFill>
                  <a:latin typeface="NikoshBAN" pitchFamily="2" charset="0"/>
                  <a:cs typeface="NikoshBAN" pitchFamily="2" charset="0"/>
                </a:rPr>
                <a:t>মলাশয়</a:t>
              </a:r>
              <a:endParaRPr lang="en-US" sz="2800" b="1" dirty="0"/>
            </a:p>
          </p:txBody>
        </p:sp>
        <p:sp>
          <p:nvSpPr>
            <p:cNvPr id="25" name="Rectangle 24"/>
            <p:cNvSpPr/>
            <p:nvPr/>
          </p:nvSpPr>
          <p:spPr>
            <a:xfrm>
              <a:off x="10078976" y="3844882"/>
              <a:ext cx="1721536" cy="584775"/>
            </a:xfrm>
            <a:prstGeom prst="rect">
              <a:avLst/>
            </a:prstGeom>
            <a:noFill/>
          </p:spPr>
          <p:txBody>
            <a:bodyPr wrap="square">
              <a:spAutoFit/>
            </a:bodyPr>
            <a:lstStyle/>
            <a:p>
              <a:r>
                <a:rPr lang="bn-IN" sz="3200" b="1" dirty="0">
                  <a:solidFill>
                    <a:prstClr val="black"/>
                  </a:solidFill>
                  <a:latin typeface="NikoshBAN" pitchFamily="2" charset="0"/>
                  <a:cs typeface="NikoshBAN" pitchFamily="2" charset="0"/>
                </a:rPr>
                <a:t>অগ্নাশয়</a:t>
              </a:r>
              <a:endParaRPr lang="en-US" sz="3200" b="1" dirty="0"/>
            </a:p>
          </p:txBody>
        </p:sp>
        <p:sp>
          <p:nvSpPr>
            <p:cNvPr id="26" name="Rectangle 25"/>
            <p:cNvSpPr/>
            <p:nvPr/>
          </p:nvSpPr>
          <p:spPr>
            <a:xfrm>
              <a:off x="10089464" y="3231275"/>
              <a:ext cx="1721536" cy="584775"/>
            </a:xfrm>
            <a:prstGeom prst="rect">
              <a:avLst/>
            </a:prstGeom>
            <a:noFill/>
          </p:spPr>
          <p:txBody>
            <a:bodyPr wrap="square">
              <a:spAutoFit/>
            </a:bodyPr>
            <a:lstStyle/>
            <a:p>
              <a:r>
                <a:rPr lang="bn-IN" sz="3200" b="1" dirty="0">
                  <a:solidFill>
                    <a:prstClr val="black"/>
                  </a:solidFill>
                  <a:latin typeface="NikoshBAN" pitchFamily="2" charset="0"/>
                  <a:cs typeface="NikoshBAN" pitchFamily="2" charset="0"/>
                </a:rPr>
                <a:t>পিত্তথলি</a:t>
              </a:r>
              <a:endParaRPr lang="en-US" sz="3200" b="1" dirty="0"/>
            </a:p>
          </p:txBody>
        </p:sp>
        <p:cxnSp>
          <p:nvCxnSpPr>
            <p:cNvPr id="27" name="Straight Arrow Connector 26"/>
            <p:cNvCxnSpPr/>
            <p:nvPr/>
          </p:nvCxnSpPr>
          <p:spPr>
            <a:xfrm>
              <a:off x="9183354" y="4075713"/>
              <a:ext cx="885734"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8170744" y="3462107"/>
              <a:ext cx="1898344" cy="308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Rectangle 28"/>
            <p:cNvSpPr/>
            <p:nvPr/>
          </p:nvSpPr>
          <p:spPr>
            <a:xfrm>
              <a:off x="8584184" y="1428545"/>
              <a:ext cx="2217165" cy="523220"/>
            </a:xfrm>
            <a:prstGeom prst="rect">
              <a:avLst/>
            </a:prstGeom>
            <a:noFill/>
          </p:spPr>
          <p:txBody>
            <a:bodyPr wrap="square">
              <a:spAutoFit/>
            </a:bodyPr>
            <a:lstStyle/>
            <a:p>
              <a:r>
                <a:rPr lang="bn-IN" sz="2800" b="1" dirty="0">
                  <a:solidFill>
                    <a:prstClr val="black"/>
                  </a:solidFill>
                  <a:latin typeface="NikoshBAN" pitchFamily="2" charset="0"/>
                  <a:cs typeface="NikoshBAN" pitchFamily="2" charset="0"/>
                </a:rPr>
                <a:t>পৌষ্টিকগ্রন্থি সমূহ</a:t>
              </a:r>
              <a:endParaRPr lang="en-US" sz="2800" b="1" dirty="0"/>
            </a:p>
          </p:txBody>
        </p:sp>
        <p:cxnSp>
          <p:nvCxnSpPr>
            <p:cNvPr id="32" name="Straight Connector 31"/>
            <p:cNvCxnSpPr/>
            <p:nvPr/>
          </p:nvCxnSpPr>
          <p:spPr>
            <a:xfrm flipH="1">
              <a:off x="6444138" y="1306435"/>
              <a:ext cx="71086" cy="429091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9250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1" y="0"/>
            <a:ext cx="12192000" cy="6858000"/>
          </a:xfrm>
          <a:prstGeom prst="frame">
            <a:avLst>
              <a:gd name="adj1" fmla="val 1654"/>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371725" y="693223"/>
            <a:ext cx="6172200" cy="584775"/>
          </a:xfrm>
          <a:prstGeom prst="rect">
            <a:avLst/>
          </a:prstGeom>
          <a:noFill/>
        </p:spPr>
        <p:txBody>
          <a:bodyPr wrap="square" rtlCol="0">
            <a:spAutoFit/>
          </a:bodyPr>
          <a:lstStyle/>
          <a:p>
            <a:pPr algn="ctr"/>
            <a:r>
              <a:rPr lang="en-US" sz="3200" dirty="0" err="1">
                <a:latin typeface="NikoshBAN" pitchFamily="2" charset="0"/>
                <a:cs typeface="NikoshBAN" pitchFamily="2" charset="0"/>
              </a:rPr>
              <a:t>প্রধান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রেচন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অঙ্গ</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বৃক্কের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বিভিন্ন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অংশ</a:t>
            </a:r>
            <a:r>
              <a:rPr lang="bn-IN" sz="3200" dirty="0">
                <a:latin typeface="NikoshBAN" pitchFamily="2" charset="0"/>
                <a:cs typeface="NikoshBAN" pitchFamily="2" charset="0"/>
              </a:rPr>
              <a:t> ও তুলনা</a:t>
            </a:r>
            <a:endParaRPr lang="en-US" sz="3200" dirty="0">
              <a:latin typeface="NikoshBAN" pitchFamily="2" charset="0"/>
              <a:cs typeface="NikoshBAN" pitchFamily="2" charset="0"/>
            </a:endParaRPr>
          </a:p>
        </p:txBody>
      </p:sp>
      <p:pic>
        <p:nvPicPr>
          <p:cNvPr id="16" name="Content Placeholder 15" descr="Kidney 1.png"/>
          <p:cNvPicPr>
            <a:picLocks noChangeAspect="1"/>
          </p:cNvPicPr>
          <p:nvPr/>
        </p:nvPicPr>
        <p:blipFill>
          <a:blip r:embed="rId3"/>
          <a:srcRect t="8418" r="68752" b="68011"/>
          <a:stretch>
            <a:fillRect/>
          </a:stretch>
        </p:blipFill>
        <p:spPr>
          <a:xfrm>
            <a:off x="5486400" y="1590675"/>
            <a:ext cx="825500" cy="1066800"/>
          </a:xfrm>
          <a:prstGeom prst="rect">
            <a:avLst/>
          </a:prstGeom>
        </p:spPr>
      </p:pic>
      <p:pic>
        <p:nvPicPr>
          <p:cNvPr id="20" name="Content Placeholder 16" descr="Kidney 1.png"/>
          <p:cNvPicPr>
            <a:picLocks noChangeAspect="1"/>
          </p:cNvPicPr>
          <p:nvPr/>
        </p:nvPicPr>
        <p:blipFill>
          <a:blip r:embed="rId3"/>
          <a:srcRect l="71635" t="13469" b="61276"/>
          <a:stretch>
            <a:fillRect/>
          </a:stretch>
        </p:blipFill>
        <p:spPr>
          <a:xfrm>
            <a:off x="7607300" y="1895475"/>
            <a:ext cx="749300" cy="1143000"/>
          </a:xfrm>
          <a:prstGeom prst="rect">
            <a:avLst/>
          </a:prstGeom>
        </p:spPr>
      </p:pic>
      <p:pic>
        <p:nvPicPr>
          <p:cNvPr id="22" name="Picture 2" descr="C:\Users\Salahuddin\Desktop\Uretor 2.png"/>
          <p:cNvPicPr>
            <a:picLocks noChangeAspect="1" noChangeArrowheads="1"/>
          </p:cNvPicPr>
          <p:nvPr/>
        </p:nvPicPr>
        <p:blipFill>
          <a:blip r:embed="rId4"/>
          <a:srcRect l="14328" t="20906" r="21194" b="14983"/>
          <a:stretch>
            <a:fillRect/>
          </a:stretch>
        </p:blipFill>
        <p:spPr bwMode="auto">
          <a:xfrm>
            <a:off x="5778500" y="2124075"/>
            <a:ext cx="2057400" cy="3505200"/>
          </a:xfrm>
          <a:prstGeom prst="rect">
            <a:avLst/>
          </a:prstGeom>
          <a:noFill/>
          <a:ln w="9525">
            <a:noFill/>
            <a:miter lim="800000"/>
            <a:headEnd/>
            <a:tailEnd/>
          </a:ln>
        </p:spPr>
      </p:pic>
      <p:pic>
        <p:nvPicPr>
          <p:cNvPr id="23" name="Picture 3" descr="C:\Users\Salahuddin\Desktop\Bladder 3.png"/>
          <p:cNvPicPr>
            <a:picLocks noChangeAspect="1" noChangeArrowheads="1"/>
          </p:cNvPicPr>
          <p:nvPr/>
        </p:nvPicPr>
        <p:blipFill>
          <a:blip r:embed="rId5"/>
          <a:srcRect l="26118" t="80663" r="35672" b="4007"/>
          <a:stretch>
            <a:fillRect/>
          </a:stretch>
        </p:blipFill>
        <p:spPr bwMode="auto">
          <a:xfrm>
            <a:off x="6159500" y="5400675"/>
            <a:ext cx="1219200" cy="838200"/>
          </a:xfrm>
          <a:prstGeom prst="rect">
            <a:avLst/>
          </a:prstGeom>
          <a:noFill/>
          <a:ln w="9525">
            <a:noFill/>
            <a:miter lim="800000"/>
            <a:headEnd/>
            <a:tailEnd/>
          </a:ln>
        </p:spPr>
      </p:pic>
      <p:pic>
        <p:nvPicPr>
          <p:cNvPr id="24" name="Picture 4" descr="C:\Users\Salahuddin\Desktop\Urethra 4.png"/>
          <p:cNvPicPr>
            <a:picLocks noChangeAspect="1" noChangeArrowheads="1"/>
          </p:cNvPicPr>
          <p:nvPr/>
        </p:nvPicPr>
        <p:blipFill>
          <a:blip r:embed="rId6"/>
          <a:srcRect l="42836" t="95993" r="52388" b="-1569"/>
          <a:stretch>
            <a:fillRect/>
          </a:stretch>
        </p:blipFill>
        <p:spPr bwMode="auto">
          <a:xfrm>
            <a:off x="6616700" y="6162675"/>
            <a:ext cx="304800" cy="609600"/>
          </a:xfrm>
          <a:prstGeom prst="rect">
            <a:avLst/>
          </a:prstGeom>
          <a:noFill/>
          <a:ln w="9525">
            <a:noFill/>
            <a:miter lim="800000"/>
            <a:headEnd/>
            <a:tailEnd/>
          </a:ln>
        </p:spPr>
      </p:pic>
      <p:pic>
        <p:nvPicPr>
          <p:cNvPr id="25" name="Picture 5" descr="C:\Users\Salahuddin\Desktop\Blood Vessel 5.png"/>
          <p:cNvPicPr>
            <a:picLocks noChangeAspect="1" noChangeArrowheads="1"/>
          </p:cNvPicPr>
          <p:nvPr/>
        </p:nvPicPr>
        <p:blipFill>
          <a:blip r:embed="rId7"/>
          <a:srcRect l="20000" r="24445" b="37631"/>
          <a:stretch>
            <a:fillRect/>
          </a:stretch>
        </p:blipFill>
        <p:spPr bwMode="auto">
          <a:xfrm>
            <a:off x="5930900" y="1130849"/>
            <a:ext cx="1905000" cy="3409950"/>
          </a:xfrm>
          <a:prstGeom prst="rect">
            <a:avLst/>
          </a:prstGeom>
          <a:noFill/>
          <a:ln w="9525">
            <a:noFill/>
            <a:miter lim="800000"/>
            <a:headEnd/>
            <a:tailEnd/>
          </a:ln>
        </p:spPr>
      </p:pic>
      <p:cxnSp>
        <p:nvCxnSpPr>
          <p:cNvPr id="26" name="Straight Arrow Connector 25"/>
          <p:cNvCxnSpPr/>
          <p:nvPr/>
        </p:nvCxnSpPr>
        <p:spPr>
          <a:xfrm>
            <a:off x="8293100" y="2819400"/>
            <a:ext cx="50165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TextBox 26"/>
          <p:cNvSpPr txBox="1">
            <a:spLocks noChangeArrowheads="1"/>
          </p:cNvSpPr>
          <p:nvPr/>
        </p:nvSpPr>
        <p:spPr bwMode="auto">
          <a:xfrm>
            <a:off x="8629650" y="2999719"/>
            <a:ext cx="1765300" cy="523220"/>
          </a:xfrm>
          <a:prstGeom prst="rect">
            <a:avLst/>
          </a:prstGeom>
          <a:noFill/>
          <a:ln w="9525">
            <a:noFill/>
            <a:miter lim="800000"/>
            <a:headEnd/>
            <a:tailEnd/>
          </a:ln>
        </p:spPr>
        <p:txBody>
          <a:bodyPr wrap="square">
            <a:spAutoFit/>
          </a:bodyPr>
          <a:lstStyle/>
          <a:p>
            <a:pPr algn="ctr"/>
            <a:r>
              <a:rPr lang="en-US" sz="2800" dirty="0" err="1">
                <a:latin typeface="NikoshBAN" pitchFamily="2" charset="0"/>
                <a:cs typeface="NikoshBAN" pitchFamily="2" charset="0"/>
              </a:rPr>
              <a:t>বৃক্ক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কিডনি</a:t>
            </a:r>
            <a:endParaRPr lang="en-US" sz="2800" dirty="0">
              <a:latin typeface="NikoshBAN" pitchFamily="2" charset="0"/>
              <a:cs typeface="NikoshBAN" pitchFamily="2" charset="0"/>
            </a:endParaRPr>
          </a:p>
        </p:txBody>
      </p:sp>
      <p:sp>
        <p:nvSpPr>
          <p:cNvPr id="30" name="TextBox 29"/>
          <p:cNvSpPr txBox="1">
            <a:spLocks noChangeArrowheads="1"/>
          </p:cNvSpPr>
          <p:nvPr/>
        </p:nvSpPr>
        <p:spPr bwMode="auto">
          <a:xfrm>
            <a:off x="8680450" y="3929063"/>
            <a:ext cx="1219200" cy="523220"/>
          </a:xfrm>
          <a:prstGeom prst="rect">
            <a:avLst/>
          </a:prstGeom>
          <a:noFill/>
          <a:ln w="9525">
            <a:noFill/>
            <a:miter lim="800000"/>
            <a:headEnd/>
            <a:tailEnd/>
          </a:ln>
        </p:spPr>
        <p:txBody>
          <a:bodyPr>
            <a:spAutoFit/>
          </a:bodyPr>
          <a:lstStyle/>
          <a:p>
            <a:pPr algn="ctr"/>
            <a:r>
              <a:rPr lang="en-US" sz="2800" dirty="0" err="1">
                <a:latin typeface="NikoshBAN" pitchFamily="2" charset="0"/>
                <a:cs typeface="NikoshBAN" pitchFamily="2" charset="0"/>
              </a:rPr>
              <a:t>ইউরেটার</a:t>
            </a:r>
            <a:endParaRPr lang="en-US" sz="2800" dirty="0">
              <a:latin typeface="NikoshBAN" pitchFamily="2" charset="0"/>
              <a:cs typeface="NikoshBAN" pitchFamily="2" charset="0"/>
            </a:endParaRPr>
          </a:p>
        </p:txBody>
      </p:sp>
      <p:cxnSp>
        <p:nvCxnSpPr>
          <p:cNvPr id="31" name="Straight Arrow Connector 30"/>
          <p:cNvCxnSpPr/>
          <p:nvPr/>
        </p:nvCxnSpPr>
        <p:spPr>
          <a:xfrm flipV="1">
            <a:off x="7772400" y="4147810"/>
            <a:ext cx="990600" cy="43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p:cNvSpPr txBox="1">
            <a:spLocks noChangeArrowheads="1"/>
          </p:cNvSpPr>
          <p:nvPr/>
        </p:nvSpPr>
        <p:spPr bwMode="auto">
          <a:xfrm>
            <a:off x="8393112" y="5543877"/>
            <a:ext cx="1524000" cy="523220"/>
          </a:xfrm>
          <a:prstGeom prst="rect">
            <a:avLst/>
          </a:prstGeom>
          <a:noFill/>
          <a:ln w="9525">
            <a:noFill/>
            <a:miter lim="800000"/>
            <a:headEnd/>
            <a:tailEnd/>
          </a:ln>
        </p:spPr>
        <p:txBody>
          <a:bodyPr wrap="square">
            <a:spAutoFit/>
          </a:bodyPr>
          <a:lstStyle/>
          <a:p>
            <a:pPr algn="ctr"/>
            <a:r>
              <a:rPr lang="en-US" sz="2800" dirty="0" err="1">
                <a:latin typeface="NikoshBAN" pitchFamily="2" charset="0"/>
                <a:cs typeface="NikoshBAN" pitchFamily="2" charset="0"/>
              </a:rPr>
              <a:t>মূত্রথলি</a:t>
            </a:r>
            <a:endParaRPr lang="en-US" sz="2800" dirty="0">
              <a:latin typeface="NikoshBAN" pitchFamily="2" charset="0"/>
              <a:cs typeface="NikoshBAN" pitchFamily="2" charset="0"/>
            </a:endParaRPr>
          </a:p>
        </p:txBody>
      </p:sp>
      <p:cxnSp>
        <p:nvCxnSpPr>
          <p:cNvPr id="33" name="Straight Arrow Connector 32"/>
          <p:cNvCxnSpPr/>
          <p:nvPr/>
        </p:nvCxnSpPr>
        <p:spPr>
          <a:xfrm>
            <a:off x="7086600" y="5791201"/>
            <a:ext cx="1708150" cy="285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V="1">
            <a:off x="6705600" y="6357610"/>
            <a:ext cx="2089150" cy="43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5" name="TextBox 34"/>
          <p:cNvSpPr txBox="1">
            <a:spLocks noChangeArrowheads="1"/>
          </p:cNvSpPr>
          <p:nvPr/>
        </p:nvSpPr>
        <p:spPr bwMode="auto">
          <a:xfrm>
            <a:off x="8545512" y="6096000"/>
            <a:ext cx="1371600" cy="523220"/>
          </a:xfrm>
          <a:prstGeom prst="rect">
            <a:avLst/>
          </a:prstGeom>
          <a:noFill/>
          <a:ln w="9525">
            <a:noFill/>
            <a:miter lim="800000"/>
            <a:headEnd/>
            <a:tailEnd/>
          </a:ln>
        </p:spPr>
        <p:txBody>
          <a:bodyPr>
            <a:spAutoFit/>
          </a:bodyPr>
          <a:lstStyle/>
          <a:p>
            <a:pPr algn="ctr"/>
            <a:r>
              <a:rPr lang="en-US" sz="2800" dirty="0" err="1">
                <a:latin typeface="NikoshBAN" pitchFamily="2" charset="0"/>
                <a:cs typeface="NikoshBAN" pitchFamily="2" charset="0"/>
              </a:rPr>
              <a:t>মূত্রনালি</a:t>
            </a:r>
            <a:endParaRPr lang="en-US" sz="2800" dirty="0">
              <a:latin typeface="NikoshBAN" pitchFamily="2" charset="0"/>
              <a:cs typeface="NikoshBAN" pitchFamily="2" charset="0"/>
            </a:endParaRPr>
          </a:p>
        </p:txBody>
      </p:sp>
      <p:sp>
        <p:nvSpPr>
          <p:cNvPr id="36" name="TextBox 35"/>
          <p:cNvSpPr txBox="1">
            <a:spLocks noChangeArrowheads="1"/>
          </p:cNvSpPr>
          <p:nvPr/>
        </p:nvSpPr>
        <p:spPr bwMode="auto">
          <a:xfrm>
            <a:off x="9159875" y="1038757"/>
            <a:ext cx="1905000" cy="523220"/>
          </a:xfrm>
          <a:prstGeom prst="rect">
            <a:avLst/>
          </a:prstGeom>
          <a:noFill/>
          <a:ln w="9525">
            <a:noFill/>
            <a:miter lim="800000"/>
            <a:headEnd/>
            <a:tailEnd/>
          </a:ln>
        </p:spPr>
        <p:txBody>
          <a:bodyPr wrap="square">
            <a:spAutoFit/>
          </a:bodyPr>
          <a:lstStyle/>
          <a:p>
            <a:pPr algn="ctr"/>
            <a:r>
              <a:rPr lang="en-US" sz="2800" dirty="0" err="1">
                <a:latin typeface="NikoshBAN" pitchFamily="2" charset="0"/>
                <a:cs typeface="NikoshBAN" pitchFamily="2" charset="0"/>
              </a:rPr>
              <a:t>পৃষ্ঠীয়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মহাধমনি</a:t>
            </a:r>
            <a:endParaRPr lang="en-US" sz="2800" dirty="0">
              <a:latin typeface="NikoshBAN" pitchFamily="2" charset="0"/>
              <a:cs typeface="NikoshBAN" pitchFamily="2" charset="0"/>
            </a:endParaRPr>
          </a:p>
        </p:txBody>
      </p:sp>
      <p:cxnSp>
        <p:nvCxnSpPr>
          <p:cNvPr id="37" name="Straight Arrow Connector 36"/>
          <p:cNvCxnSpPr>
            <a:endCxn id="36" idx="1"/>
          </p:cNvCxnSpPr>
          <p:nvPr/>
        </p:nvCxnSpPr>
        <p:spPr>
          <a:xfrm>
            <a:off x="7324725" y="1300367"/>
            <a:ext cx="18351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V="1">
            <a:off x="7454900" y="2417385"/>
            <a:ext cx="1339850" cy="16750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TextBox 38"/>
          <p:cNvSpPr txBox="1">
            <a:spLocks noChangeArrowheads="1"/>
          </p:cNvSpPr>
          <p:nvPr/>
        </p:nvSpPr>
        <p:spPr bwMode="auto">
          <a:xfrm>
            <a:off x="9207910" y="2197510"/>
            <a:ext cx="1720440" cy="523220"/>
          </a:xfrm>
          <a:prstGeom prst="rect">
            <a:avLst/>
          </a:prstGeom>
          <a:noFill/>
          <a:ln w="9525">
            <a:noFill/>
            <a:miter lim="800000"/>
            <a:headEnd/>
            <a:tailEnd/>
          </a:ln>
        </p:spPr>
        <p:txBody>
          <a:bodyPr wrap="square">
            <a:spAutoFit/>
          </a:bodyPr>
          <a:lstStyle/>
          <a:p>
            <a:r>
              <a:rPr lang="en-US" sz="2800" dirty="0" err="1">
                <a:latin typeface="NikoshBAN" pitchFamily="2" charset="0"/>
                <a:cs typeface="NikoshBAN" pitchFamily="2" charset="0"/>
              </a:rPr>
              <a:t>বৃক্কীয়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শিরা</a:t>
            </a:r>
            <a:endParaRPr lang="en-US" sz="2800" dirty="0">
              <a:latin typeface="NikoshBAN" pitchFamily="2" charset="0"/>
              <a:cs typeface="NikoshBAN" pitchFamily="2" charset="0"/>
            </a:endParaRPr>
          </a:p>
        </p:txBody>
      </p:sp>
      <p:cxnSp>
        <p:nvCxnSpPr>
          <p:cNvPr id="47" name="Straight Arrow Connector 46"/>
          <p:cNvCxnSpPr/>
          <p:nvPr/>
        </p:nvCxnSpPr>
        <p:spPr>
          <a:xfrm flipV="1">
            <a:off x="7346950" y="1864905"/>
            <a:ext cx="1447800" cy="45919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TextBox 47"/>
          <p:cNvSpPr txBox="1">
            <a:spLocks noChangeArrowheads="1"/>
          </p:cNvSpPr>
          <p:nvPr/>
        </p:nvSpPr>
        <p:spPr bwMode="auto">
          <a:xfrm>
            <a:off x="8283575" y="1401660"/>
            <a:ext cx="1676400" cy="523220"/>
          </a:xfrm>
          <a:prstGeom prst="rect">
            <a:avLst/>
          </a:prstGeom>
          <a:noFill/>
          <a:ln w="9525">
            <a:noFill/>
            <a:miter lim="800000"/>
            <a:headEnd/>
            <a:tailEnd/>
          </a:ln>
        </p:spPr>
        <p:txBody>
          <a:bodyPr wrap="square">
            <a:spAutoFit/>
          </a:bodyPr>
          <a:lstStyle/>
          <a:p>
            <a:r>
              <a:rPr lang="en-US" sz="2800" dirty="0" err="1">
                <a:latin typeface="NikoshBAN" pitchFamily="2" charset="0"/>
                <a:cs typeface="NikoshBAN" pitchFamily="2" charset="0"/>
              </a:rPr>
              <a:t>বৃক্কীয়</a:t>
            </a:r>
            <a:r>
              <a:rPr lang="en-US" sz="2800" dirty="0">
                <a:latin typeface="NikoshBAN" pitchFamily="2" charset="0"/>
                <a:cs typeface="NikoshBAN" pitchFamily="2" charset="0"/>
              </a:rPr>
              <a:t> </a:t>
            </a:r>
            <a:r>
              <a:rPr lang="en-US" sz="2800" dirty="0" err="1">
                <a:latin typeface="NikoshBAN" pitchFamily="2" charset="0"/>
                <a:cs typeface="NikoshBAN" pitchFamily="2" charset="0"/>
              </a:rPr>
              <a:t>ধমনী</a:t>
            </a:r>
            <a:endParaRPr lang="en-US" sz="2800" dirty="0">
              <a:latin typeface="NikoshBAN" pitchFamily="2" charset="0"/>
              <a:cs typeface="NikoshBAN" pitchFamily="2" charset="0"/>
            </a:endParaRPr>
          </a:p>
        </p:txBody>
      </p:sp>
      <p:pic>
        <p:nvPicPr>
          <p:cNvPr id="40" name="Content Placeholder 4" descr="red balloon.jpg"/>
          <p:cNvPicPr>
            <a:picLocks noChangeAspect="1"/>
          </p:cNvPicPr>
          <p:nvPr/>
        </p:nvPicPr>
        <p:blipFill>
          <a:blip r:embed="rId8"/>
          <a:srcRect/>
          <a:stretch>
            <a:fillRect/>
          </a:stretch>
        </p:blipFill>
        <p:spPr>
          <a:xfrm>
            <a:off x="1241946" y="5400675"/>
            <a:ext cx="2953187" cy="1247120"/>
          </a:xfrm>
          <a:prstGeom prst="rect">
            <a:avLst/>
          </a:prstGeom>
          <a:ln>
            <a:noFill/>
          </a:ln>
          <a:effectLst>
            <a:outerShdw blurRad="292100" dist="139700" dir="2700000" algn="tl" rotWithShape="0">
              <a:srgbClr val="333333">
                <a:alpha val="65000"/>
              </a:srgbClr>
            </a:outerShdw>
          </a:effectLst>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1946" y="3608768"/>
            <a:ext cx="2915818" cy="1687029"/>
          </a:xfrm>
          <a:prstGeom prst="rect">
            <a:avLst/>
          </a:prstGeom>
          <a:ln w="9525">
            <a:solidFill>
              <a:schemeClr val="tx1"/>
            </a:solidFill>
          </a:ln>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41946" y="1585594"/>
            <a:ext cx="3075849" cy="1831088"/>
          </a:xfrm>
          <a:prstGeom prst="rect">
            <a:avLst/>
          </a:prstGeom>
        </p:spPr>
      </p:pic>
      <p:cxnSp>
        <p:nvCxnSpPr>
          <p:cNvPr id="43" name="Straight Arrow Connector 42"/>
          <p:cNvCxnSpPr/>
          <p:nvPr/>
        </p:nvCxnSpPr>
        <p:spPr>
          <a:xfrm flipH="1">
            <a:off x="4743450" y="2087760"/>
            <a:ext cx="74295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H="1">
            <a:off x="4743451" y="3733800"/>
            <a:ext cx="128587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H="1">
            <a:off x="4743451" y="5791200"/>
            <a:ext cx="1482725"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308521" y="348397"/>
            <a:ext cx="2206080" cy="584775"/>
          </a:xfrm>
          <a:prstGeom prst="rect">
            <a:avLst/>
          </a:prstGeom>
          <a:solidFill>
            <a:schemeClr val="accent2">
              <a:lumMod val="20000"/>
              <a:lumOff val="80000"/>
            </a:schemeClr>
          </a:solidFill>
        </p:spPr>
        <p:txBody>
          <a:bodyPr wrap="square" rtlCol="0">
            <a:spAutoFit/>
          </a:bodyPr>
          <a:lstStyle/>
          <a:p>
            <a:pPr algn="ctr"/>
            <a:r>
              <a:rPr lang="bn-IN" sz="3200" b="1" dirty="0" smtClean="0">
                <a:solidFill>
                  <a:srgbClr val="7030A0"/>
                </a:solidFill>
                <a:latin typeface="NikoshBAN" panose="02000000000000000000" pitchFamily="2" charset="0"/>
                <a:cs typeface="NikoshBAN" panose="02000000000000000000" pitchFamily="2" charset="0"/>
              </a:rPr>
              <a:t>রেচনতন্ত্র</a:t>
            </a:r>
            <a:r>
              <a:rPr lang="bn-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805214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ppt_x"/>
                                          </p:val>
                                        </p:tav>
                                        <p:tav tm="100000">
                                          <p:val>
                                            <p:strVal val="#ppt_x"/>
                                          </p:val>
                                        </p:tav>
                                      </p:tavLst>
                                    </p:anim>
                                    <p:anim calcmode="lin" valueType="num">
                                      <p:cBhvr additive="base">
                                        <p:cTn id="60" dur="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500" fill="hold"/>
                                        <p:tgtEl>
                                          <p:spTgt spid="32"/>
                                        </p:tgtEl>
                                        <p:attrNameLst>
                                          <p:attrName>ppt_x</p:attrName>
                                        </p:attrNameLst>
                                      </p:cBhvr>
                                      <p:tavLst>
                                        <p:tav tm="0">
                                          <p:val>
                                            <p:strVal val="#ppt_x"/>
                                          </p:val>
                                        </p:tav>
                                        <p:tav tm="100000">
                                          <p:val>
                                            <p:strVal val="#ppt_x"/>
                                          </p:val>
                                        </p:tav>
                                      </p:tavLst>
                                    </p:anim>
                                    <p:anim calcmode="lin" valueType="num">
                                      <p:cBhvr additive="base">
                                        <p:cTn id="6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ppt_x"/>
                                          </p:val>
                                        </p:tav>
                                        <p:tav tm="100000">
                                          <p:val>
                                            <p:strVal val="#ppt_x"/>
                                          </p:val>
                                        </p:tav>
                                      </p:tavLst>
                                    </p:anim>
                                    <p:anim calcmode="lin" valueType="num">
                                      <p:cBhvr additive="base">
                                        <p:cTn id="8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additive="base">
                                        <p:cTn id="91" dur="500" fill="hold"/>
                                        <p:tgtEl>
                                          <p:spTgt spid="25"/>
                                        </p:tgtEl>
                                        <p:attrNameLst>
                                          <p:attrName>ppt_x</p:attrName>
                                        </p:attrNameLst>
                                      </p:cBhvr>
                                      <p:tavLst>
                                        <p:tav tm="0">
                                          <p:val>
                                            <p:strVal val="#ppt_x"/>
                                          </p:val>
                                        </p:tav>
                                        <p:tav tm="100000">
                                          <p:val>
                                            <p:strVal val="#ppt_x"/>
                                          </p:val>
                                        </p:tav>
                                      </p:tavLst>
                                    </p:anim>
                                    <p:anim calcmode="lin" valueType="num">
                                      <p:cBhvr additive="base">
                                        <p:cTn id="92" dur="500" fill="hold"/>
                                        <p:tgtEl>
                                          <p:spTgt spid="25"/>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ppt_x"/>
                                          </p:val>
                                        </p:tav>
                                        <p:tav tm="100000">
                                          <p:val>
                                            <p:strVal val="#ppt_x"/>
                                          </p:val>
                                        </p:tav>
                                      </p:tavLst>
                                    </p:anim>
                                    <p:anim calcmode="lin" valueType="num">
                                      <p:cBhvr additive="base">
                                        <p:cTn id="96" dur="500" fill="hold"/>
                                        <p:tgtEl>
                                          <p:spTgt spid="3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fill="hold"/>
                                        <p:tgtEl>
                                          <p:spTgt spid="38"/>
                                        </p:tgtEl>
                                        <p:attrNameLst>
                                          <p:attrName>ppt_x</p:attrName>
                                        </p:attrNameLst>
                                      </p:cBhvr>
                                      <p:tavLst>
                                        <p:tav tm="0">
                                          <p:val>
                                            <p:strVal val="#ppt_x"/>
                                          </p:val>
                                        </p:tav>
                                        <p:tav tm="100000">
                                          <p:val>
                                            <p:strVal val="#ppt_x"/>
                                          </p:val>
                                        </p:tav>
                                      </p:tavLst>
                                    </p:anim>
                                    <p:anim calcmode="lin" valueType="num">
                                      <p:cBhvr additive="base">
                                        <p:cTn id="100" dur="500" fill="hold"/>
                                        <p:tgtEl>
                                          <p:spTgt spid="3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500" fill="hold"/>
                                        <p:tgtEl>
                                          <p:spTgt spid="39"/>
                                        </p:tgtEl>
                                        <p:attrNameLst>
                                          <p:attrName>ppt_x</p:attrName>
                                        </p:attrNameLst>
                                      </p:cBhvr>
                                      <p:tavLst>
                                        <p:tav tm="0">
                                          <p:val>
                                            <p:strVal val="#ppt_x"/>
                                          </p:val>
                                        </p:tav>
                                        <p:tav tm="100000">
                                          <p:val>
                                            <p:strVal val="#ppt_x"/>
                                          </p:val>
                                        </p:tav>
                                      </p:tavLst>
                                    </p:anim>
                                    <p:anim calcmode="lin" valueType="num">
                                      <p:cBhvr additive="base">
                                        <p:cTn id="108" dur="5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500" fill="hold"/>
                                        <p:tgtEl>
                                          <p:spTgt spid="47"/>
                                        </p:tgtEl>
                                        <p:attrNameLst>
                                          <p:attrName>ppt_x</p:attrName>
                                        </p:attrNameLst>
                                      </p:cBhvr>
                                      <p:tavLst>
                                        <p:tav tm="0">
                                          <p:val>
                                            <p:strVal val="#ppt_x"/>
                                          </p:val>
                                        </p:tav>
                                        <p:tav tm="100000">
                                          <p:val>
                                            <p:strVal val="#ppt_x"/>
                                          </p:val>
                                        </p:tav>
                                      </p:tavLst>
                                    </p:anim>
                                    <p:anim calcmode="lin" valueType="num">
                                      <p:cBhvr additive="base">
                                        <p:cTn id="112" dur="500" fill="hold"/>
                                        <p:tgtEl>
                                          <p:spTgt spid="4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500" fill="hold"/>
                                        <p:tgtEl>
                                          <p:spTgt spid="48"/>
                                        </p:tgtEl>
                                        <p:attrNameLst>
                                          <p:attrName>ppt_x</p:attrName>
                                        </p:attrNameLst>
                                      </p:cBhvr>
                                      <p:tavLst>
                                        <p:tav tm="0">
                                          <p:val>
                                            <p:strVal val="#ppt_x"/>
                                          </p:val>
                                        </p:tav>
                                        <p:tav tm="100000">
                                          <p:val>
                                            <p:strVal val="#ppt_x"/>
                                          </p:val>
                                        </p:tav>
                                      </p:tavLst>
                                    </p:anim>
                                    <p:anim calcmode="lin" valueType="num">
                                      <p:cBhvr additive="base">
                                        <p:cTn id="11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2" grpId="0"/>
      <p:bldP spid="35" grpId="0"/>
      <p:bldP spid="36" grpId="0"/>
      <p:bldP spid="39"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6818"/>
          <a:stretch/>
        </p:blipFill>
        <p:spPr>
          <a:xfrm rot="21236172">
            <a:off x="6457398" y="1106251"/>
            <a:ext cx="803563" cy="1069478"/>
          </a:xfrm>
          <a:prstGeom prst="rect">
            <a:avLst/>
          </a:prstGeom>
          <a:ln>
            <a:noFill/>
          </a:ln>
        </p:spPr>
        <p:style>
          <a:lnRef idx="2">
            <a:schemeClr val="dk1"/>
          </a:lnRef>
          <a:fillRef idx="1">
            <a:schemeClr val="lt1"/>
          </a:fillRef>
          <a:effectRef idx="0">
            <a:schemeClr val="dk1"/>
          </a:effectRef>
          <a:fontRef idx="minor">
            <a:schemeClr val="dk1"/>
          </a:fontRef>
        </p:style>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6818"/>
          <a:stretch/>
        </p:blipFill>
        <p:spPr>
          <a:xfrm rot="468359" flipH="1">
            <a:off x="4577169" y="1115803"/>
            <a:ext cx="804672" cy="1218369"/>
          </a:xfrm>
          <a:prstGeom prst="rect">
            <a:avLst/>
          </a:prstGeom>
          <a:ln>
            <a:noFill/>
          </a:ln>
        </p:spPr>
        <p:style>
          <a:lnRef idx="2">
            <a:schemeClr val="dk1"/>
          </a:lnRef>
          <a:fillRef idx="1">
            <a:schemeClr val="lt1"/>
          </a:fillRef>
          <a:effectRef idx="0">
            <a:schemeClr val="dk1"/>
          </a:effectRef>
          <a:fontRef idx="minor">
            <a:schemeClr val="dk1"/>
          </a:fontRef>
        </p:style>
      </p:pic>
      <p:grpSp>
        <p:nvGrpSpPr>
          <p:cNvPr id="4" name="Group 3"/>
          <p:cNvGrpSpPr/>
          <p:nvPr/>
        </p:nvGrpSpPr>
        <p:grpSpPr>
          <a:xfrm flipH="1">
            <a:off x="6174557" y="1600201"/>
            <a:ext cx="762554" cy="2362200"/>
            <a:chOff x="2612136" y="1752600"/>
            <a:chExt cx="609046" cy="2362200"/>
          </a:xfrm>
        </p:grpSpPr>
        <p:sp>
          <p:nvSpPr>
            <p:cNvPr id="5" name="Freeform 4"/>
            <p:cNvSpPr/>
            <p:nvPr/>
          </p:nvSpPr>
          <p:spPr>
            <a:xfrm>
              <a:off x="2612136" y="1828383"/>
              <a:ext cx="609046" cy="2286417"/>
            </a:xfrm>
            <a:custGeom>
              <a:avLst/>
              <a:gdLst>
                <a:gd name="connsiteX0" fmla="*/ 0 w 803564"/>
                <a:gd name="connsiteY0" fmla="*/ 0 h 2715491"/>
                <a:gd name="connsiteX1" fmla="*/ 207818 w 803564"/>
                <a:gd name="connsiteY1" fmla="*/ 193964 h 2715491"/>
                <a:gd name="connsiteX2" fmla="*/ 318655 w 803564"/>
                <a:gd name="connsiteY2" fmla="*/ 1108364 h 2715491"/>
                <a:gd name="connsiteX3" fmla="*/ 346364 w 803564"/>
                <a:gd name="connsiteY3" fmla="*/ 1745673 h 2715491"/>
                <a:gd name="connsiteX4" fmla="*/ 484909 w 803564"/>
                <a:gd name="connsiteY4" fmla="*/ 2244436 h 2715491"/>
                <a:gd name="connsiteX5" fmla="*/ 803564 w 803564"/>
                <a:gd name="connsiteY5" fmla="*/ 2715491 h 2715491"/>
                <a:gd name="connsiteX6" fmla="*/ 803564 w 803564"/>
                <a:gd name="connsiteY6"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64" h="2715491">
                  <a:moveTo>
                    <a:pt x="0" y="0"/>
                  </a:moveTo>
                  <a:cubicBezTo>
                    <a:pt x="77354" y="4618"/>
                    <a:pt x="154709" y="9237"/>
                    <a:pt x="207818" y="193964"/>
                  </a:cubicBezTo>
                  <a:cubicBezTo>
                    <a:pt x="260927" y="378691"/>
                    <a:pt x="295564" y="849746"/>
                    <a:pt x="318655" y="1108364"/>
                  </a:cubicBezTo>
                  <a:cubicBezTo>
                    <a:pt x="341746" y="1366982"/>
                    <a:pt x="318655" y="1556328"/>
                    <a:pt x="346364" y="1745673"/>
                  </a:cubicBezTo>
                  <a:cubicBezTo>
                    <a:pt x="374073" y="1935018"/>
                    <a:pt x="408709" y="2082800"/>
                    <a:pt x="484909" y="2244436"/>
                  </a:cubicBezTo>
                  <a:cubicBezTo>
                    <a:pt x="561109" y="2406072"/>
                    <a:pt x="803564" y="2715491"/>
                    <a:pt x="803564" y="2715491"/>
                  </a:cubicBezTo>
                  <a:lnTo>
                    <a:pt x="803564" y="2715491"/>
                  </a:lnTo>
                </a:path>
              </a:pathLst>
            </a:cu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Freeform 10"/>
            <p:cNvSpPr/>
            <p:nvPr/>
          </p:nvSpPr>
          <p:spPr>
            <a:xfrm>
              <a:off x="2667000" y="1752600"/>
              <a:ext cx="554182" cy="2362200"/>
            </a:xfrm>
            <a:custGeom>
              <a:avLst/>
              <a:gdLst>
                <a:gd name="connsiteX0" fmla="*/ 0 w 803564"/>
                <a:gd name="connsiteY0" fmla="*/ 0 h 2715491"/>
                <a:gd name="connsiteX1" fmla="*/ 207818 w 803564"/>
                <a:gd name="connsiteY1" fmla="*/ 193964 h 2715491"/>
                <a:gd name="connsiteX2" fmla="*/ 318655 w 803564"/>
                <a:gd name="connsiteY2" fmla="*/ 1108364 h 2715491"/>
                <a:gd name="connsiteX3" fmla="*/ 346364 w 803564"/>
                <a:gd name="connsiteY3" fmla="*/ 1745673 h 2715491"/>
                <a:gd name="connsiteX4" fmla="*/ 484909 w 803564"/>
                <a:gd name="connsiteY4" fmla="*/ 2244436 h 2715491"/>
                <a:gd name="connsiteX5" fmla="*/ 803564 w 803564"/>
                <a:gd name="connsiteY5" fmla="*/ 2715491 h 2715491"/>
                <a:gd name="connsiteX6" fmla="*/ 803564 w 803564"/>
                <a:gd name="connsiteY6"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64" h="2715491">
                  <a:moveTo>
                    <a:pt x="0" y="0"/>
                  </a:moveTo>
                  <a:cubicBezTo>
                    <a:pt x="77354" y="4618"/>
                    <a:pt x="154709" y="9237"/>
                    <a:pt x="207818" y="193964"/>
                  </a:cubicBezTo>
                  <a:cubicBezTo>
                    <a:pt x="260927" y="378691"/>
                    <a:pt x="295564" y="849746"/>
                    <a:pt x="318655" y="1108364"/>
                  </a:cubicBezTo>
                  <a:cubicBezTo>
                    <a:pt x="341746" y="1366982"/>
                    <a:pt x="318655" y="1556328"/>
                    <a:pt x="346364" y="1745673"/>
                  </a:cubicBezTo>
                  <a:cubicBezTo>
                    <a:pt x="374073" y="1935018"/>
                    <a:pt x="408709" y="2082800"/>
                    <a:pt x="484909" y="2244436"/>
                  </a:cubicBezTo>
                  <a:cubicBezTo>
                    <a:pt x="561109" y="2406072"/>
                    <a:pt x="803564" y="2715491"/>
                    <a:pt x="803564" y="2715491"/>
                  </a:cubicBezTo>
                  <a:lnTo>
                    <a:pt x="803564" y="2715491"/>
                  </a:lnTo>
                </a:path>
              </a:pathLst>
            </a:cu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6" name="Group 17"/>
          <p:cNvGrpSpPr/>
          <p:nvPr/>
        </p:nvGrpSpPr>
        <p:grpSpPr>
          <a:xfrm>
            <a:off x="4955357" y="1752601"/>
            <a:ext cx="609046" cy="2362200"/>
            <a:chOff x="2612136" y="1752600"/>
            <a:chExt cx="609046" cy="2362200"/>
          </a:xfrm>
        </p:grpSpPr>
        <p:sp>
          <p:nvSpPr>
            <p:cNvPr id="19" name="Freeform 18"/>
            <p:cNvSpPr/>
            <p:nvPr/>
          </p:nvSpPr>
          <p:spPr>
            <a:xfrm>
              <a:off x="2612136" y="1828383"/>
              <a:ext cx="609046" cy="2286417"/>
            </a:xfrm>
            <a:custGeom>
              <a:avLst/>
              <a:gdLst>
                <a:gd name="connsiteX0" fmla="*/ 0 w 803564"/>
                <a:gd name="connsiteY0" fmla="*/ 0 h 2715491"/>
                <a:gd name="connsiteX1" fmla="*/ 207818 w 803564"/>
                <a:gd name="connsiteY1" fmla="*/ 193964 h 2715491"/>
                <a:gd name="connsiteX2" fmla="*/ 318655 w 803564"/>
                <a:gd name="connsiteY2" fmla="*/ 1108364 h 2715491"/>
                <a:gd name="connsiteX3" fmla="*/ 346364 w 803564"/>
                <a:gd name="connsiteY3" fmla="*/ 1745673 h 2715491"/>
                <a:gd name="connsiteX4" fmla="*/ 484909 w 803564"/>
                <a:gd name="connsiteY4" fmla="*/ 2244436 h 2715491"/>
                <a:gd name="connsiteX5" fmla="*/ 803564 w 803564"/>
                <a:gd name="connsiteY5" fmla="*/ 2715491 h 2715491"/>
                <a:gd name="connsiteX6" fmla="*/ 803564 w 803564"/>
                <a:gd name="connsiteY6"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64" h="2715491">
                  <a:moveTo>
                    <a:pt x="0" y="0"/>
                  </a:moveTo>
                  <a:cubicBezTo>
                    <a:pt x="77354" y="4618"/>
                    <a:pt x="154709" y="9237"/>
                    <a:pt x="207818" y="193964"/>
                  </a:cubicBezTo>
                  <a:cubicBezTo>
                    <a:pt x="260927" y="378691"/>
                    <a:pt x="295564" y="849746"/>
                    <a:pt x="318655" y="1108364"/>
                  </a:cubicBezTo>
                  <a:cubicBezTo>
                    <a:pt x="341746" y="1366982"/>
                    <a:pt x="318655" y="1556328"/>
                    <a:pt x="346364" y="1745673"/>
                  </a:cubicBezTo>
                  <a:cubicBezTo>
                    <a:pt x="374073" y="1935018"/>
                    <a:pt x="408709" y="2082800"/>
                    <a:pt x="484909" y="2244436"/>
                  </a:cubicBezTo>
                  <a:cubicBezTo>
                    <a:pt x="561109" y="2406072"/>
                    <a:pt x="803564" y="2715491"/>
                    <a:pt x="803564" y="2715491"/>
                  </a:cubicBezTo>
                  <a:lnTo>
                    <a:pt x="803564" y="2715491"/>
                  </a:lnTo>
                </a:path>
              </a:pathLst>
            </a:cu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Freeform 19"/>
            <p:cNvSpPr/>
            <p:nvPr/>
          </p:nvSpPr>
          <p:spPr>
            <a:xfrm>
              <a:off x="2667000" y="1752600"/>
              <a:ext cx="554182" cy="2362200"/>
            </a:xfrm>
            <a:custGeom>
              <a:avLst/>
              <a:gdLst>
                <a:gd name="connsiteX0" fmla="*/ 0 w 803564"/>
                <a:gd name="connsiteY0" fmla="*/ 0 h 2715491"/>
                <a:gd name="connsiteX1" fmla="*/ 207818 w 803564"/>
                <a:gd name="connsiteY1" fmla="*/ 193964 h 2715491"/>
                <a:gd name="connsiteX2" fmla="*/ 318655 w 803564"/>
                <a:gd name="connsiteY2" fmla="*/ 1108364 h 2715491"/>
                <a:gd name="connsiteX3" fmla="*/ 346364 w 803564"/>
                <a:gd name="connsiteY3" fmla="*/ 1745673 h 2715491"/>
                <a:gd name="connsiteX4" fmla="*/ 484909 w 803564"/>
                <a:gd name="connsiteY4" fmla="*/ 2244436 h 2715491"/>
                <a:gd name="connsiteX5" fmla="*/ 803564 w 803564"/>
                <a:gd name="connsiteY5" fmla="*/ 2715491 h 2715491"/>
                <a:gd name="connsiteX6" fmla="*/ 803564 w 803564"/>
                <a:gd name="connsiteY6" fmla="*/ 2715491 h 271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564" h="2715491">
                  <a:moveTo>
                    <a:pt x="0" y="0"/>
                  </a:moveTo>
                  <a:cubicBezTo>
                    <a:pt x="77354" y="4618"/>
                    <a:pt x="154709" y="9237"/>
                    <a:pt x="207818" y="193964"/>
                  </a:cubicBezTo>
                  <a:cubicBezTo>
                    <a:pt x="260927" y="378691"/>
                    <a:pt x="295564" y="849746"/>
                    <a:pt x="318655" y="1108364"/>
                  </a:cubicBezTo>
                  <a:cubicBezTo>
                    <a:pt x="341746" y="1366982"/>
                    <a:pt x="318655" y="1556328"/>
                    <a:pt x="346364" y="1745673"/>
                  </a:cubicBezTo>
                  <a:cubicBezTo>
                    <a:pt x="374073" y="1935018"/>
                    <a:pt x="408709" y="2082800"/>
                    <a:pt x="484909" y="2244436"/>
                  </a:cubicBezTo>
                  <a:cubicBezTo>
                    <a:pt x="561109" y="2406072"/>
                    <a:pt x="803564" y="2715491"/>
                    <a:pt x="803564" y="2715491"/>
                  </a:cubicBezTo>
                  <a:lnTo>
                    <a:pt x="803564" y="2715491"/>
                  </a:lnTo>
                </a:path>
              </a:pathLst>
            </a:cu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7" name="Oval Callout 6"/>
          <p:cNvSpPr/>
          <p:nvPr/>
        </p:nvSpPr>
        <p:spPr>
          <a:xfrm>
            <a:off x="5412558" y="3505201"/>
            <a:ext cx="980209" cy="990600"/>
          </a:xfrm>
          <a:prstGeom prst="wedgeEllipseCallout">
            <a:avLst>
              <a:gd name="adj1" fmla="val -19180"/>
              <a:gd name="adj2" fmla="val 8068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 name="Straight Arrow Connector 16"/>
          <p:cNvCxnSpPr/>
          <p:nvPr/>
        </p:nvCxnSpPr>
        <p:spPr>
          <a:xfrm>
            <a:off x="6172200" y="3962400"/>
            <a:ext cx="1600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3" name="Straight Arrow Connector 22"/>
          <p:cNvCxnSpPr/>
          <p:nvPr/>
        </p:nvCxnSpPr>
        <p:spPr>
          <a:xfrm>
            <a:off x="7315200" y="1524000"/>
            <a:ext cx="9906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4" name="Straight Arrow Connector 23"/>
          <p:cNvCxnSpPr/>
          <p:nvPr/>
        </p:nvCxnSpPr>
        <p:spPr>
          <a:xfrm>
            <a:off x="6705600" y="2514600"/>
            <a:ext cx="12954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5" name="Rectangle 24"/>
          <p:cNvSpPr/>
          <p:nvPr/>
        </p:nvSpPr>
        <p:spPr>
          <a:xfrm>
            <a:off x="8382000" y="1027350"/>
            <a:ext cx="1828800" cy="8776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বৃক্ক</a:t>
            </a:r>
            <a:endParaRPr lang="en-US" sz="4000" dirty="0">
              <a:solidFill>
                <a:schemeClr val="tx1"/>
              </a:solidFill>
              <a:latin typeface="NikoshBAN" pitchFamily="2" charset="0"/>
              <a:cs typeface="NikoshBAN" pitchFamily="2" charset="0"/>
            </a:endParaRPr>
          </a:p>
        </p:txBody>
      </p:sp>
      <p:sp>
        <p:nvSpPr>
          <p:cNvPr id="26" name="Rectangle 25"/>
          <p:cNvSpPr/>
          <p:nvPr/>
        </p:nvSpPr>
        <p:spPr>
          <a:xfrm>
            <a:off x="8305800" y="2017950"/>
            <a:ext cx="1828800" cy="8776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ইউরেটার</a:t>
            </a:r>
            <a:endParaRPr lang="en-US" sz="4000" dirty="0">
              <a:solidFill>
                <a:schemeClr val="tx1"/>
              </a:solidFill>
              <a:latin typeface="NikoshBAN" pitchFamily="2" charset="0"/>
              <a:cs typeface="NikoshBAN" pitchFamily="2" charset="0"/>
            </a:endParaRPr>
          </a:p>
        </p:txBody>
      </p:sp>
      <p:sp>
        <p:nvSpPr>
          <p:cNvPr id="27" name="Rectangle 26"/>
          <p:cNvSpPr/>
          <p:nvPr/>
        </p:nvSpPr>
        <p:spPr>
          <a:xfrm>
            <a:off x="7924800" y="3237150"/>
            <a:ext cx="1676400" cy="87765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4000" dirty="0">
                <a:solidFill>
                  <a:schemeClr val="tx1"/>
                </a:solidFill>
                <a:latin typeface="NikoshBAN" pitchFamily="2" charset="0"/>
                <a:cs typeface="NikoshBAN" pitchFamily="2" charset="0"/>
              </a:rPr>
              <a:t>মূত্রথলি</a:t>
            </a:r>
            <a:endParaRPr lang="en-US" sz="4000" dirty="0">
              <a:solidFill>
                <a:schemeClr val="tx1"/>
              </a:solidFill>
              <a:latin typeface="NikoshBAN" pitchFamily="2" charset="0"/>
              <a:cs typeface="NikoshBAN" pitchFamily="2" charset="0"/>
            </a:endParaRPr>
          </a:p>
        </p:txBody>
      </p:sp>
      <p:sp>
        <p:nvSpPr>
          <p:cNvPr id="2" name="Rectangle 1"/>
          <p:cNvSpPr/>
          <p:nvPr/>
        </p:nvSpPr>
        <p:spPr>
          <a:xfrm>
            <a:off x="3343275" y="117828"/>
            <a:ext cx="3971925" cy="683588"/>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4800" dirty="0">
                <a:solidFill>
                  <a:srgbClr val="7030A0"/>
                </a:solidFill>
                <a:latin typeface="NikoshBAN" pitchFamily="2" charset="0"/>
                <a:cs typeface="NikoshBAN" pitchFamily="2" charset="0"/>
              </a:rPr>
              <a:t>মানব রেচনতন্ত্র</a:t>
            </a:r>
            <a:endParaRPr lang="en-US" sz="4800" dirty="0">
              <a:solidFill>
                <a:srgbClr val="7030A0"/>
              </a:solidFill>
            </a:endParaRPr>
          </a:p>
        </p:txBody>
      </p:sp>
      <p:grpSp>
        <p:nvGrpSpPr>
          <p:cNvPr id="18" name="Group 17"/>
          <p:cNvGrpSpPr/>
          <p:nvPr/>
        </p:nvGrpSpPr>
        <p:grpSpPr>
          <a:xfrm>
            <a:off x="535200" y="952393"/>
            <a:ext cx="3712655" cy="4467224"/>
            <a:chOff x="529070" y="762000"/>
            <a:chExt cx="4347730" cy="4158699"/>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70" y="762000"/>
              <a:ext cx="4347730" cy="4158699"/>
            </a:xfrm>
            <a:prstGeom prst="rect">
              <a:avLst/>
            </a:prstGeom>
            <a:ln>
              <a:noFill/>
            </a:ln>
          </p:spPr>
          <p:style>
            <a:lnRef idx="2">
              <a:schemeClr val="dk1"/>
            </a:lnRef>
            <a:fillRef idx="1">
              <a:schemeClr val="lt1"/>
            </a:fillRef>
            <a:effectRef idx="0">
              <a:schemeClr val="dk1"/>
            </a:effectRef>
            <a:fontRef idx="minor">
              <a:schemeClr val="dk1"/>
            </a:fontRef>
          </p:style>
        </p:pic>
        <p:sp>
          <p:nvSpPr>
            <p:cNvPr id="22" name="Rectangle 21"/>
            <p:cNvSpPr/>
            <p:nvPr/>
          </p:nvSpPr>
          <p:spPr>
            <a:xfrm>
              <a:off x="2070063" y="1676400"/>
              <a:ext cx="1349123" cy="457200"/>
            </a:xfrm>
            <a:prstGeom prst="rect">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8" name="TextBox 27"/>
          <p:cNvSpPr txBox="1"/>
          <p:nvPr/>
        </p:nvSpPr>
        <p:spPr>
          <a:xfrm>
            <a:off x="2700337" y="5786027"/>
            <a:ext cx="5257800" cy="58477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itchFamily="2" charset="0"/>
                <a:cs typeface="NikoshBAN" pitchFamily="2" charset="0"/>
              </a:rPr>
              <a:t>দেহ থেকে  </a:t>
            </a:r>
            <a:r>
              <a:rPr lang="bn-BD" sz="3200" dirty="0" smtClean="0">
                <a:latin typeface="NikoshBAN" pitchFamily="2" charset="0"/>
                <a:cs typeface="NikoshBAN" pitchFamily="2" charset="0"/>
              </a:rPr>
              <a:t>বর্জ্য পদার্থ নিষ্কাশন করে।  </a:t>
            </a:r>
            <a:endParaRPr lang="en-GB" sz="3200" dirty="0">
              <a:latin typeface="NikoshBAN" pitchFamily="2" charset="0"/>
              <a:cs typeface="NikoshBAN" pitchFamily="2" charset="0"/>
            </a:endParaRPr>
          </a:p>
        </p:txBody>
      </p:sp>
    </p:spTree>
    <p:extLst>
      <p:ext uri="{BB962C8B-B14F-4D97-AF65-F5344CB8AC3E}">
        <p14:creationId xmlns:p14="http://schemas.microsoft.com/office/powerpoint/2010/main" val="753603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circle(in)">
                                      <p:cBhvr>
                                        <p:cTn id="47" dur="20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2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circle(in)">
                                      <p:cBhvr>
                                        <p:cTn id="62" dur="2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barn(inVertical)">
                                      <p:cBhvr>
                                        <p:cTn id="67" dur="500"/>
                                        <p:tgtEl>
                                          <p:spTgt spid="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down)">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animBg="1"/>
      <p:bldP spid="26" grpId="0" animBg="1"/>
      <p:bldP spid="27" grpId="0" animBg="1"/>
      <p:bldP spid="2"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19075" y="4116926"/>
            <a:ext cx="2674444" cy="2062103"/>
          </a:xfrm>
          <a:prstGeom prst="rect">
            <a:avLst/>
          </a:prstGeom>
          <a:noFill/>
        </p:spPr>
        <p:txBody>
          <a:bodyPr wrap="square" rtlCol="0">
            <a:spAutoFit/>
          </a:bodyPr>
          <a:lstStyle/>
          <a:p>
            <a:pPr algn="ctr" defTabSz="914218"/>
            <a:r>
              <a:rPr lang="bn-BD" sz="3200" dirty="0">
                <a:solidFill>
                  <a:prstClr val="black"/>
                </a:solidFill>
                <a:effectLst>
                  <a:outerShdw blurRad="38100" dist="38100" dir="2700000" algn="tl">
                    <a:srgbClr val="000000">
                      <a:alpha val="43137"/>
                    </a:srgbClr>
                  </a:outerShdw>
                </a:effectLst>
                <a:latin typeface="NikoshBAN" pitchFamily="2" charset="0"/>
                <a:cs typeface="NikoshBAN" pitchFamily="2" charset="0"/>
              </a:rPr>
              <a:t>শ্রেণি</a:t>
            </a:r>
            <a:r>
              <a:rPr lang="en-US" sz="32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dirty="0">
                <a:solidFill>
                  <a:prstClr val="black"/>
                </a:solidFill>
                <a:effectLst>
                  <a:outerShdw blurRad="38100" dist="38100" dir="2700000" algn="tl">
                    <a:srgbClr val="000000">
                      <a:alpha val="43137"/>
                    </a:srgbClr>
                  </a:outerShdw>
                </a:effectLst>
                <a:latin typeface="NikoshBAN" pitchFamily="2" charset="0"/>
                <a:cs typeface="NikoshBAN" pitchFamily="2" charset="0"/>
              </a:rPr>
              <a:t>নবম-দশম </a:t>
            </a:r>
          </a:p>
          <a:p>
            <a:pPr algn="ctr" defTabSz="914218"/>
            <a:r>
              <a:rPr lang="bn-BD" sz="3200" dirty="0">
                <a:solidFill>
                  <a:prstClr val="black"/>
                </a:solidFill>
                <a:effectLst>
                  <a:outerShdw blurRad="38100" dist="38100" dir="2700000" algn="tl">
                    <a:srgbClr val="000000">
                      <a:alpha val="43137"/>
                    </a:srgbClr>
                  </a:outerShdw>
                </a:effectLst>
                <a:latin typeface="NikoshBAN" pitchFamily="2" charset="0"/>
                <a:cs typeface="NikoshBAN" pitchFamily="2" charset="0"/>
              </a:rPr>
              <a:t>বিষয়</a:t>
            </a:r>
            <a:r>
              <a:rPr lang="en-US" sz="3200" dirty="0">
                <a:solidFill>
                  <a:prstClr val="black"/>
                </a:solidFill>
                <a:effectLst>
                  <a:outerShdw blurRad="38100" dist="38100" dir="2700000" algn="tl">
                    <a:srgbClr val="000000">
                      <a:alpha val="43137"/>
                    </a:srgbClr>
                  </a:outerShdw>
                </a:effectLst>
                <a:latin typeface="NikoshBAN" pitchFamily="2" charset="0"/>
                <a:cs typeface="NikoshBAN" pitchFamily="2" charset="0"/>
              </a:rPr>
              <a:t>: </a:t>
            </a:r>
            <a:r>
              <a:rPr lang="bn-BD" sz="3200" dirty="0">
                <a:solidFill>
                  <a:prstClr val="black"/>
                </a:solidFill>
                <a:effectLst>
                  <a:outerShdw blurRad="38100" dist="38100" dir="2700000" algn="tl">
                    <a:srgbClr val="000000">
                      <a:alpha val="43137"/>
                    </a:srgbClr>
                  </a:outerShdw>
                </a:effectLst>
                <a:latin typeface="NikoshBAN" pitchFamily="2" charset="0"/>
                <a:cs typeface="NikoshBAN" pitchFamily="2" charset="0"/>
              </a:rPr>
              <a:t>জীববিজ্ঞান</a:t>
            </a:r>
          </a:p>
          <a:p>
            <a:pPr algn="ctr" defTabSz="914218"/>
            <a:r>
              <a:rPr lang="bn-BD" sz="3200" dirty="0">
                <a:solidFill>
                  <a:prstClr val="black"/>
                </a:solidFill>
                <a:effectLst>
                  <a:outerShdw blurRad="38100" dist="38100" dir="2700000" algn="tl">
                    <a:srgbClr val="000000">
                      <a:alpha val="43137"/>
                    </a:srgbClr>
                  </a:outerShdw>
                </a:effectLst>
                <a:latin typeface="NikoshBAN" pitchFamily="2" charset="0"/>
                <a:cs typeface="NikoshBAN" pitchFamily="2" charset="0"/>
              </a:rPr>
              <a:t>অধ্যায়- ২ (জীবকোষ ও টিস্যু)  </a:t>
            </a:r>
          </a:p>
        </p:txBody>
      </p:sp>
      <p:sp>
        <p:nvSpPr>
          <p:cNvPr id="7" name="TextBox 6"/>
          <p:cNvSpPr txBox="1"/>
          <p:nvPr/>
        </p:nvSpPr>
        <p:spPr>
          <a:xfrm>
            <a:off x="2133601" y="249754"/>
            <a:ext cx="7885643" cy="1015663"/>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lang="en-US" sz="6000" dirty="0">
              <a:solidFill>
                <a:srgbClr val="7030A0"/>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6" name="Group 5"/>
          <p:cNvGrpSpPr/>
          <p:nvPr/>
        </p:nvGrpSpPr>
        <p:grpSpPr>
          <a:xfrm>
            <a:off x="1828801" y="1447800"/>
            <a:ext cx="5515999" cy="5107138"/>
            <a:chOff x="304800" y="1447800"/>
            <a:chExt cx="5515999" cy="5107138"/>
          </a:xfrm>
        </p:grpSpPr>
        <p:sp>
          <p:nvSpPr>
            <p:cNvPr id="2" name="TextBox 1"/>
            <p:cNvSpPr txBox="1"/>
            <p:nvPr/>
          </p:nvSpPr>
          <p:spPr>
            <a:xfrm>
              <a:off x="304800" y="3631061"/>
              <a:ext cx="5515999" cy="2923877"/>
            </a:xfrm>
            <a:prstGeom prst="rect">
              <a:avLst/>
            </a:prstGeom>
            <a:noFill/>
          </p:spPr>
          <p:txBody>
            <a:bodyPr wrap="square" rtlCol="0">
              <a:spAutoFit/>
            </a:bodyPr>
            <a:lstStyle/>
            <a:p>
              <a:r>
                <a:rPr lang="bn-BD" sz="32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তাসলিমা আফরোজ</a:t>
              </a:r>
              <a:r>
                <a:rPr lang="en-US" sz="32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bn-BD" sz="3200" dirty="0">
                  <a:effectLst>
                    <a:outerShdw blurRad="38100" dist="38100" dir="2700000" algn="tl">
                      <a:srgbClr val="000000">
                        <a:alpha val="43137"/>
                      </a:srgbClr>
                    </a:outerShdw>
                  </a:effectLst>
                  <a:latin typeface="NikoshBAN" pitchFamily="2" charset="0"/>
                  <a:cs typeface="NikoshBAN" pitchFamily="2" charset="0"/>
                </a:rPr>
                <a:t>প্রভাষক</a:t>
              </a:r>
              <a:r>
                <a:rPr lang="en-US" sz="3200" dirty="0">
                  <a:effectLst>
                    <a:outerShdw blurRad="38100" dist="38100" dir="2700000" algn="tl">
                      <a:srgbClr val="000000">
                        <a:alpha val="43137"/>
                      </a:srgbClr>
                    </a:outerShdw>
                  </a:effectLst>
                  <a:latin typeface="NikoshBAN" pitchFamily="2" charset="0"/>
                  <a:cs typeface="NikoshBAN" pitchFamily="2" charset="0"/>
                </a:rPr>
                <a:t> </a:t>
              </a:r>
              <a:r>
                <a:rPr lang="bn-BD" sz="3200" dirty="0">
                  <a:effectLst>
                    <a:outerShdw blurRad="38100" dist="38100" dir="2700000" algn="tl">
                      <a:srgbClr val="000000">
                        <a:alpha val="43137"/>
                      </a:srgbClr>
                    </a:outerShdw>
                  </a:effectLst>
                  <a:latin typeface="NikoshBAN" pitchFamily="2" charset="0"/>
                  <a:cs typeface="NikoshBAN" pitchFamily="2" charset="0"/>
                </a:rPr>
                <a:t>(প্রাণিবিদ্যা)</a:t>
              </a:r>
              <a:endParaRPr lang="en-US" sz="3200" dirty="0">
                <a:effectLst>
                  <a:outerShdw blurRad="38100" dist="38100" dir="2700000" algn="tl">
                    <a:srgbClr val="000000">
                      <a:alpha val="43137"/>
                    </a:srgbClr>
                  </a:outerShdw>
                </a:effectLst>
                <a:latin typeface="NikoshBAN" pitchFamily="2" charset="0"/>
                <a:cs typeface="NikoshBAN" pitchFamily="2" charset="0"/>
              </a:endParaRPr>
            </a:p>
            <a:p>
              <a:pPr algn="just"/>
              <a:r>
                <a:rPr lang="bn-BD" sz="3200" dirty="0">
                  <a:effectLst>
                    <a:outerShdw blurRad="38100" dist="38100" dir="2700000" algn="tl">
                      <a:srgbClr val="000000">
                        <a:alpha val="43137"/>
                      </a:srgbClr>
                    </a:outerShdw>
                  </a:effectLst>
                  <a:latin typeface="NikoshBAN" pitchFamily="2" charset="0"/>
                  <a:cs typeface="NikoshBAN" pitchFamily="2" charset="0"/>
                </a:rPr>
                <a:t>এম</a:t>
              </a:r>
              <a:r>
                <a:rPr lang="en-US" sz="3200" dirty="0">
                  <a:effectLst>
                    <a:outerShdw blurRad="38100" dist="38100" dir="2700000" algn="tl">
                      <a:srgbClr val="000000">
                        <a:alpha val="43137"/>
                      </a:srgbClr>
                    </a:outerShdw>
                  </a:effectLst>
                  <a:latin typeface="NikoshBAN" pitchFamily="2" charset="0"/>
                  <a:cs typeface="NikoshBAN" pitchFamily="2" charset="0"/>
                </a:rPr>
                <a:t>.</a:t>
              </a:r>
              <a:r>
                <a:rPr lang="bn-BD" sz="3200" dirty="0">
                  <a:effectLst>
                    <a:outerShdw blurRad="38100" dist="38100" dir="2700000" algn="tl">
                      <a:srgbClr val="000000">
                        <a:alpha val="43137"/>
                      </a:srgbClr>
                    </a:outerShdw>
                  </a:effectLst>
                  <a:latin typeface="NikoshBAN" pitchFamily="2" charset="0"/>
                  <a:cs typeface="NikoshBAN" pitchFamily="2" charset="0"/>
                </a:rPr>
                <a:t>এস</a:t>
              </a:r>
              <a:r>
                <a:rPr lang="en-US" sz="3200" dirty="0">
                  <a:effectLst>
                    <a:outerShdw blurRad="38100" dist="38100" dir="2700000" algn="tl">
                      <a:srgbClr val="000000">
                        <a:alpha val="43137"/>
                      </a:srgbClr>
                    </a:outerShdw>
                  </a:effectLst>
                  <a:latin typeface="NikoshBAN" pitchFamily="2" charset="0"/>
                  <a:cs typeface="NikoshBAN" pitchFamily="2" charset="0"/>
                </a:rPr>
                <a:t>.</a:t>
              </a:r>
              <a:r>
                <a:rPr lang="bn-BD" sz="3200" dirty="0">
                  <a:effectLst>
                    <a:outerShdw blurRad="38100" dist="38100" dir="2700000" algn="tl">
                      <a:srgbClr val="000000">
                        <a:alpha val="43137"/>
                      </a:srgbClr>
                    </a:outerShdw>
                  </a:effectLst>
                  <a:latin typeface="NikoshBAN" pitchFamily="2" charset="0"/>
                  <a:cs typeface="NikoshBAN" pitchFamily="2" charset="0"/>
                </a:rPr>
                <a:t>সি</a:t>
              </a:r>
              <a:r>
                <a:rPr lang="en-US" sz="3200" dirty="0">
                  <a:effectLst>
                    <a:outerShdw blurRad="38100" dist="38100" dir="2700000" algn="tl">
                      <a:srgbClr val="000000">
                        <a:alpha val="43137"/>
                      </a:srgbClr>
                    </a:outerShdw>
                  </a:effectLst>
                  <a:latin typeface="NikoshBAN" pitchFamily="2" charset="0"/>
                  <a:cs typeface="NikoshBAN" pitchFamily="2" charset="0"/>
                </a:rPr>
                <a:t> </a:t>
              </a:r>
              <a:r>
                <a:rPr lang="bn-BD" sz="3200" dirty="0">
                  <a:effectLst>
                    <a:outerShdw blurRad="38100" dist="38100" dir="2700000" algn="tl">
                      <a:srgbClr val="000000">
                        <a:alpha val="43137"/>
                      </a:srgbClr>
                    </a:outerShdw>
                  </a:effectLst>
                  <a:latin typeface="NikoshBAN" pitchFamily="2" charset="0"/>
                  <a:cs typeface="NikoshBAN" pitchFamily="2" charset="0"/>
                </a:rPr>
                <a:t>ফাস্ট ক্লাশ (ফাস্ট)</a:t>
              </a:r>
              <a:endParaRPr lang="en-US" sz="3200" dirty="0">
                <a:effectLst>
                  <a:outerShdw blurRad="38100" dist="38100" dir="2700000" algn="tl">
                    <a:srgbClr val="000000">
                      <a:alpha val="43137"/>
                    </a:srgbClr>
                  </a:outerShdw>
                </a:effectLst>
                <a:latin typeface="NikoshBAN" pitchFamily="2" charset="0"/>
                <a:cs typeface="NikoshBAN" pitchFamily="2" charset="0"/>
              </a:endParaRPr>
            </a:p>
            <a:p>
              <a:pPr algn="just"/>
              <a:r>
                <a:rPr lang="en-US" sz="3200" dirty="0">
                  <a:effectLst>
                    <a:outerShdw blurRad="38100" dist="38100" dir="2700000" algn="tl">
                      <a:srgbClr val="000000">
                        <a:alpha val="43137"/>
                      </a:srgbClr>
                    </a:outerShdw>
                  </a:effectLst>
                  <a:latin typeface="NikoshBAN" pitchFamily="2" charset="0"/>
                  <a:cs typeface="NikoshBAN" pitchFamily="2" charset="0"/>
                </a:rPr>
                <a:t>সেরা শিক্ষক ও সেরা ক</a:t>
              </a:r>
              <a:r>
                <a:rPr lang="bn-BD" sz="3200" dirty="0">
                  <a:effectLst>
                    <a:outerShdw blurRad="38100" dist="38100" dir="2700000" algn="tl">
                      <a:srgbClr val="000000">
                        <a:alpha val="43137"/>
                      </a:srgbClr>
                    </a:outerShdw>
                  </a:effectLst>
                  <a:latin typeface="NikoshBAN" pitchFamily="2" charset="0"/>
                  <a:cs typeface="NikoshBAN" pitchFamily="2" charset="0"/>
                </a:rPr>
                <a:t>ন্টেন্ট নির্মাতা</a:t>
              </a:r>
            </a:p>
            <a:p>
              <a:pPr algn="just"/>
              <a:r>
                <a:rPr lang="bn-BD" sz="3200" dirty="0">
                  <a:effectLst>
                    <a:outerShdw blurRad="38100" dist="38100" dir="2700000" algn="tl">
                      <a:srgbClr val="000000">
                        <a:alpha val="43137"/>
                      </a:srgbClr>
                    </a:outerShdw>
                  </a:effectLst>
                  <a:latin typeface="NikoshBAN" pitchFamily="2" charset="0"/>
                  <a:cs typeface="NikoshBAN" pitchFamily="2" charset="0"/>
                </a:rPr>
                <a:t>আরামবাগ হাই স্কুল এন্ড কলেজ</a:t>
              </a:r>
            </a:p>
            <a:p>
              <a:pPr algn="just"/>
              <a:r>
                <a:rPr lang="en-US" sz="2800" dirty="0">
                  <a:effectLst>
                    <a:outerShdw blurRad="38100" dist="38100" dir="2700000" algn="tl">
                      <a:srgbClr val="000000">
                        <a:alpha val="43137"/>
                      </a:srgbClr>
                    </a:outerShdw>
                  </a:effectLst>
                  <a:cs typeface="NikoshBAN" pitchFamily="2" charset="0"/>
                  <a:hlinkClick r:id="rId2"/>
                </a:rPr>
                <a:t>taslima.afroz1@gmail.com</a:t>
              </a:r>
              <a:endParaRPr lang="en-US" sz="2800" dirty="0">
                <a:effectLst>
                  <a:outerShdw blurRad="38100" dist="38100" dir="2700000" algn="tl">
                    <a:srgbClr val="000000">
                      <a:alpha val="43137"/>
                    </a:srgbClr>
                  </a:outerShdw>
                </a:effectLst>
                <a:cs typeface="NikoshBAN" pitchFamily="2" charset="0"/>
              </a:endParaRPr>
            </a:p>
            <a:p>
              <a:pPr algn="just"/>
              <a:r>
                <a:rPr lang="en-US" sz="2800" dirty="0">
                  <a:effectLst>
                    <a:outerShdw blurRad="38100" dist="38100" dir="2700000" algn="tl">
                      <a:srgbClr val="000000">
                        <a:alpha val="43137"/>
                      </a:srgbClr>
                    </a:outerShdw>
                  </a:effectLst>
                </a:rPr>
                <a:t>ICT4E District Ambassador, Dhaka</a:t>
              </a:r>
            </a:p>
          </p:txBody>
        </p:sp>
        <p:pic>
          <p:nvPicPr>
            <p:cNvPr id="14" name="Picture 13" descr="125452.JPG"/>
            <p:cNvPicPr>
              <a:picLocks noChangeAspect="1"/>
            </p:cNvPicPr>
            <p:nvPr/>
          </p:nvPicPr>
          <p:blipFill>
            <a:blip r:embed="rId3" cstate="print"/>
            <a:stretch>
              <a:fillRect/>
            </a:stretch>
          </p:blipFill>
          <p:spPr>
            <a:xfrm>
              <a:off x="1752600" y="1447800"/>
              <a:ext cx="1745352" cy="2183261"/>
            </a:xfrm>
            <a:prstGeom prst="rect">
              <a:avLst/>
            </a:prstGeom>
            <a:ln>
              <a:solidFill>
                <a:srgbClr val="0070C0"/>
              </a:solidFill>
            </a:ln>
          </p:spPr>
        </p:pic>
      </p:grpSp>
      <p:sp>
        <p:nvSpPr>
          <p:cNvPr id="4" name="Rectangle 3"/>
          <p:cNvSpPr/>
          <p:nvPr/>
        </p:nvSpPr>
        <p:spPr>
          <a:xfrm>
            <a:off x="3649996" y="283576"/>
            <a:ext cx="4620176" cy="707886"/>
          </a:xfrm>
          <a:prstGeom prst="rect">
            <a:avLst/>
          </a:prstGeom>
        </p:spPr>
        <p:txBody>
          <a:bodyPr wrap="none">
            <a:spAutoFit/>
          </a:bodyPr>
          <a:lstStyle/>
          <a:p>
            <a:pPr algn="just"/>
            <a:r>
              <a:rPr lang="en-US" sz="4000" b="1" dirty="0" err="1">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কন্টেন্ট</a:t>
            </a:r>
            <a:r>
              <a:rPr lang="en-US" sz="40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ও ভিডিও</a:t>
            </a:r>
            <a:r>
              <a:rPr lang="en-US" sz="40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rPr>
              <a:t>সম্পাদনায়</a:t>
            </a:r>
            <a:endParaRPr lang="en-US" sz="4000" b="1" dirty="0">
              <a:solidFill>
                <a:schemeClr val="accent2">
                  <a:lumMod val="50000"/>
                </a:schemeClr>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42265" y="1491289"/>
            <a:ext cx="1900668" cy="2133600"/>
          </a:xfrm>
          <a:prstGeom prst="rect">
            <a:avLst/>
          </a:prstGeom>
        </p:spPr>
      </p:pic>
    </p:spTree>
    <p:extLst>
      <p:ext uri="{BB962C8B-B14F-4D97-AF65-F5344CB8AC3E}">
        <p14:creationId xmlns:p14="http://schemas.microsoft.com/office/powerpoint/2010/main" val="21575317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Pictures\00.png"/>
          <p:cNvPicPr>
            <a:picLocks noChangeAspect="1" noChangeArrowheads="1"/>
          </p:cNvPicPr>
          <p:nvPr/>
        </p:nvPicPr>
        <p:blipFill>
          <a:blip r:embed="rId2"/>
          <a:srcRect/>
          <a:stretch>
            <a:fillRect/>
          </a:stretch>
        </p:blipFill>
        <p:spPr bwMode="auto">
          <a:xfrm>
            <a:off x="3418416" y="1090"/>
            <a:ext cx="3962399" cy="5857462"/>
          </a:xfrm>
          <a:prstGeom prst="rect">
            <a:avLst/>
          </a:prstGeom>
          <a:noFill/>
        </p:spPr>
      </p:pic>
      <p:sp>
        <p:nvSpPr>
          <p:cNvPr id="15" name="TextBox 14"/>
          <p:cNvSpPr txBox="1"/>
          <p:nvPr/>
        </p:nvSpPr>
        <p:spPr>
          <a:xfrm>
            <a:off x="8786812" y="2637433"/>
            <a:ext cx="2895600" cy="584775"/>
          </a:xfrm>
          <a:prstGeom prst="rect">
            <a:avLst/>
          </a:prstGeom>
          <a:noFill/>
        </p:spPr>
        <p:txBody>
          <a:bodyPr wrap="square" rtlCol="0">
            <a:spAutoFit/>
          </a:bodyPr>
          <a:lstStyle/>
          <a:p>
            <a:r>
              <a:rPr lang="bn-BD" sz="3200" dirty="0">
                <a:latin typeface="NikoshBAN" pitchFamily="2" charset="0"/>
                <a:cs typeface="NikoshBAN" pitchFamily="2" charset="0"/>
              </a:rPr>
              <a:t>ডিম্বাশয়ের অনালগ্রন্থি </a:t>
            </a:r>
            <a:endParaRPr lang="en-US" sz="3200" dirty="0">
              <a:latin typeface="NikoshBAN" pitchFamily="2" charset="0"/>
              <a:cs typeface="NikoshBAN" pitchFamily="2" charset="0"/>
            </a:endParaRPr>
          </a:p>
        </p:txBody>
      </p:sp>
      <p:sp>
        <p:nvSpPr>
          <p:cNvPr id="14" name="Rectangle 13"/>
          <p:cNvSpPr/>
          <p:nvPr/>
        </p:nvSpPr>
        <p:spPr>
          <a:xfrm>
            <a:off x="2895600" y="3290046"/>
            <a:ext cx="228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5398553" y="5576046"/>
            <a:ext cx="3388259" cy="5157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264414" y="2929820"/>
            <a:ext cx="3379524" cy="20614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920162" y="5799441"/>
            <a:ext cx="2895600" cy="584775"/>
          </a:xfrm>
          <a:prstGeom prst="rect">
            <a:avLst/>
          </a:prstGeom>
          <a:noFill/>
        </p:spPr>
        <p:txBody>
          <a:bodyPr wrap="square" rtlCol="0">
            <a:spAutoFit/>
          </a:bodyPr>
          <a:lstStyle/>
          <a:p>
            <a:r>
              <a:rPr lang="bn-BD" sz="3200" dirty="0">
                <a:latin typeface="NikoshBAN" pitchFamily="2" charset="0"/>
                <a:cs typeface="NikoshBAN" pitchFamily="2" charset="0"/>
              </a:rPr>
              <a:t>শুক্রাশয়ের অনালগ্রন্থি </a:t>
            </a:r>
            <a:endParaRPr lang="en-US" sz="3200" dirty="0">
              <a:latin typeface="NikoshBAN" pitchFamily="2" charset="0"/>
              <a:cs typeface="NikoshBAN" pitchFamily="2" charset="0"/>
            </a:endParaRPr>
          </a:p>
        </p:txBody>
      </p:sp>
      <p:grpSp>
        <p:nvGrpSpPr>
          <p:cNvPr id="16" name="Group 15"/>
          <p:cNvGrpSpPr/>
          <p:nvPr/>
        </p:nvGrpSpPr>
        <p:grpSpPr>
          <a:xfrm>
            <a:off x="1304257" y="336469"/>
            <a:ext cx="2863958" cy="1134303"/>
            <a:chOff x="-170075" y="3901842"/>
            <a:chExt cx="1888967" cy="1446416"/>
          </a:xfrm>
          <a:noFill/>
          <a:scene3d>
            <a:camera prst="orthographicFront">
              <a:rot lat="0" lon="0" rev="0"/>
            </a:camera>
            <a:lightRig rig="balanced" dir="t">
              <a:rot lat="0" lon="0" rev="8700000"/>
            </a:lightRig>
          </a:scene3d>
        </p:grpSpPr>
        <p:sp>
          <p:nvSpPr>
            <p:cNvPr id="17" name="Rounded Rectangle 16"/>
            <p:cNvSpPr/>
            <p:nvPr/>
          </p:nvSpPr>
          <p:spPr>
            <a:xfrm>
              <a:off x="261385" y="4182253"/>
              <a:ext cx="1457507" cy="1166005"/>
            </a:xfrm>
            <a:prstGeom prst="roundRect">
              <a:avLst>
                <a:gd name="adj" fmla="val 10000"/>
              </a:avLst>
            </a:prstGeom>
            <a:grpFill/>
            <a:ln>
              <a:noFill/>
            </a:ln>
          </p:spPr>
          <p:style>
            <a:lnRef idx="2">
              <a:schemeClr val="dk1"/>
            </a:lnRef>
            <a:fillRef idx="1">
              <a:schemeClr val="lt1"/>
            </a:fillRef>
            <a:effectRef idx="0">
              <a:schemeClr val="dk1"/>
            </a:effectRef>
            <a:fontRef idx="minor">
              <a:schemeClr val="dk1"/>
            </a:fontRef>
          </p:style>
        </p:sp>
        <p:sp>
          <p:nvSpPr>
            <p:cNvPr id="20" name="Rounded Rectangle 4"/>
            <p:cNvSpPr/>
            <p:nvPr/>
          </p:nvSpPr>
          <p:spPr>
            <a:xfrm>
              <a:off x="-170075" y="3901842"/>
              <a:ext cx="1748886" cy="1097702"/>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algn="ctr" defTabSz="1244600">
                <a:lnSpc>
                  <a:spcPct val="90000"/>
                </a:lnSpc>
                <a:spcBef>
                  <a:spcPct val="0"/>
                </a:spcBef>
                <a:spcAft>
                  <a:spcPct val="35000"/>
                </a:spcAft>
              </a:pPr>
              <a:r>
                <a:rPr lang="bn-BD" sz="4400" b="1" dirty="0">
                  <a:solidFill>
                    <a:srgbClr val="7030A0"/>
                  </a:solidFill>
                  <a:latin typeface="NikoshBAN" pitchFamily="2" charset="0"/>
                  <a:cs typeface="NikoshBAN" pitchFamily="2" charset="0"/>
                </a:rPr>
                <a:t>জননতন্ত্র</a:t>
              </a:r>
              <a:endParaRPr lang="en-GB" sz="4400" b="1" dirty="0">
                <a:solidFill>
                  <a:srgbClr val="7030A0"/>
                </a:solidFill>
                <a:latin typeface="NikoshBAN" pitchFamily="2" charset="0"/>
                <a:cs typeface="NikoshBAN" pitchFamily="2" charset="0"/>
              </a:endParaRPr>
            </a:p>
          </p:txBody>
        </p:sp>
      </p:grpSp>
    </p:spTree>
    <p:extLst>
      <p:ext uri="{BB962C8B-B14F-4D97-AF65-F5344CB8AC3E}">
        <p14:creationId xmlns:p14="http://schemas.microsoft.com/office/powerpoint/2010/main" val="2560833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amond(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amond(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6824" y="-71652"/>
            <a:ext cx="12192000" cy="6858000"/>
          </a:xfrm>
          <a:prstGeom prst="frame">
            <a:avLst>
              <a:gd name="adj1" fmla="val 1654"/>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a:off x="6761717" y="1188791"/>
            <a:ext cx="700657" cy="73126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101362" y="659662"/>
            <a:ext cx="4791004" cy="1946219"/>
            <a:chOff x="1686774" y="201696"/>
            <a:chExt cx="4791004" cy="1946219"/>
          </a:xfrm>
        </p:grpSpPr>
        <p:sp>
          <p:nvSpPr>
            <p:cNvPr id="3" name="TextBox 2"/>
            <p:cNvSpPr txBox="1"/>
            <p:nvPr/>
          </p:nvSpPr>
          <p:spPr>
            <a:xfrm>
              <a:off x="2917137" y="201696"/>
              <a:ext cx="1514902" cy="646331"/>
            </a:xfrm>
            <a:prstGeom prst="rect">
              <a:avLst/>
            </a:prstGeom>
            <a:solidFill>
              <a:schemeClr val="accent2"/>
            </a:solidFill>
            <a:ln w="28575">
              <a:solidFill>
                <a:schemeClr val="accent1"/>
              </a:solidFill>
            </a:ln>
          </p:spPr>
          <p:txBody>
            <a:bodyPr wrap="square" rtlCol="0">
              <a:spAutoFit/>
            </a:bodyPr>
            <a:lstStyle/>
            <a:p>
              <a:r>
                <a:rPr lang="bn-IN" sz="3600" dirty="0" smtClean="0">
                  <a:solidFill>
                    <a:srgbClr val="7030A0"/>
                  </a:solidFill>
                  <a:latin typeface="NikoshBAN" panose="02000000000000000000" pitchFamily="2" charset="0"/>
                  <a:cs typeface="NikoshBAN" panose="02000000000000000000" pitchFamily="2" charset="0"/>
                </a:rPr>
                <a:t>জননতন্ত্র</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cxnSp>
          <p:nvCxnSpPr>
            <p:cNvPr id="7" name="Straight Arrow Connector 6"/>
            <p:cNvCxnSpPr/>
            <p:nvPr/>
          </p:nvCxnSpPr>
          <p:spPr>
            <a:xfrm flipH="1">
              <a:off x="2193807" y="833378"/>
              <a:ext cx="723330" cy="70479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86774" y="1563140"/>
              <a:ext cx="2115403" cy="584775"/>
            </a:xfrm>
            <a:prstGeom prst="rect">
              <a:avLst/>
            </a:prstGeom>
            <a:solidFill>
              <a:schemeClr val="accent2"/>
            </a:solidFill>
            <a:ln w="28575">
              <a:solidFill>
                <a:schemeClr val="accent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পুরুষ</a:t>
              </a:r>
              <a:r>
                <a:rPr lang="bn-IN" sz="28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প্রজননতন্ত্র</a:t>
              </a:r>
              <a:r>
                <a:rPr lang="bn-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4" name="TextBox 13"/>
            <p:cNvSpPr txBox="1"/>
            <p:nvPr/>
          </p:nvSpPr>
          <p:spPr>
            <a:xfrm>
              <a:off x="4580739" y="1551279"/>
              <a:ext cx="1897039" cy="584775"/>
            </a:xfrm>
            <a:prstGeom prst="rect">
              <a:avLst/>
            </a:prstGeom>
            <a:solidFill>
              <a:schemeClr val="accent2"/>
            </a:solidFill>
            <a:ln w="28575">
              <a:solidFill>
                <a:schemeClr val="accent1"/>
              </a:solidFill>
            </a:ln>
          </p:spPr>
          <p:txBody>
            <a:bodyPr wrap="square" rtlCol="0">
              <a:spAutoFit/>
            </a:bodyPr>
            <a:lstStyle/>
            <a:p>
              <a:r>
                <a:rPr lang="bn-IN" sz="3200" dirty="0" smtClean="0">
                  <a:latin typeface="NikoshBAN" panose="02000000000000000000" pitchFamily="2" charset="0"/>
                  <a:cs typeface="NikoshBAN" panose="02000000000000000000" pitchFamily="2" charset="0"/>
                </a:rPr>
                <a:t>স্ত্রী প্রজননতন্ত্র </a:t>
              </a:r>
              <a:endParaRPr lang="en-US" sz="3200" dirty="0">
                <a:latin typeface="NikoshBAN" panose="02000000000000000000" pitchFamily="2" charset="0"/>
                <a:cs typeface="NikoshBAN" panose="02000000000000000000" pitchFamily="2" charset="0"/>
              </a:endParaRPr>
            </a:p>
          </p:txBody>
        </p:sp>
      </p:grpSp>
      <p:sp>
        <p:nvSpPr>
          <p:cNvPr id="15" name="TextBox 14"/>
          <p:cNvSpPr txBox="1"/>
          <p:nvPr/>
        </p:nvSpPr>
        <p:spPr>
          <a:xfrm>
            <a:off x="407904" y="5964498"/>
            <a:ext cx="11887200" cy="523220"/>
          </a:xfrm>
          <a:prstGeom prst="rect">
            <a:avLst/>
          </a:prstGeom>
          <a:noFill/>
        </p:spPr>
        <p:txBody>
          <a:bodyPr wrap="square" rtlCol="0">
            <a:spAutoFit/>
          </a:bodyPr>
          <a:lstStyle/>
          <a:p>
            <a:pPr algn="ctr"/>
            <a:r>
              <a:rPr lang="bn-IN" sz="2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প্রজাতির ধারাকে বিলুপ্ত হওয়া থেকে রক্ষা করার জন্য এই তন্ত্র গুরুত্বপূর্ণ ভূমিকা পালন করে। </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3" name="Picture 5" descr="C:\Users\ASUS\Downloads\male female.jpg"/>
          <p:cNvPicPr>
            <a:picLocks noChangeAspect="1" noChangeArrowheads="1"/>
          </p:cNvPicPr>
          <p:nvPr/>
        </p:nvPicPr>
        <p:blipFill>
          <a:blip r:embed="rId3"/>
          <a:srcRect l="893" t="8151" r="67858" b="18483"/>
          <a:stretch>
            <a:fillRect/>
          </a:stretch>
        </p:blipFill>
        <p:spPr bwMode="auto">
          <a:xfrm>
            <a:off x="8848442" y="664659"/>
            <a:ext cx="2754133" cy="4249234"/>
          </a:xfrm>
          <a:prstGeom prst="rect">
            <a:avLst/>
          </a:prstGeom>
          <a:noFill/>
        </p:spPr>
      </p:pic>
      <p:pic>
        <p:nvPicPr>
          <p:cNvPr id="16" name="Picture 5" descr="C:\Users\ASUS\Downloads\male female.jpg"/>
          <p:cNvPicPr>
            <a:picLocks noChangeAspect="1" noChangeArrowheads="1"/>
          </p:cNvPicPr>
          <p:nvPr/>
        </p:nvPicPr>
        <p:blipFill>
          <a:blip r:embed="rId4" cstate="print"/>
          <a:srcRect l="53571" t="8152" r="16072" b="18483"/>
          <a:stretch>
            <a:fillRect/>
          </a:stretch>
        </p:blipFill>
        <p:spPr bwMode="auto">
          <a:xfrm>
            <a:off x="699522" y="795313"/>
            <a:ext cx="2708806" cy="4302221"/>
          </a:xfrm>
          <a:prstGeom prst="rect">
            <a:avLst/>
          </a:prstGeom>
          <a:noFill/>
        </p:spPr>
      </p:pic>
      <p:sp>
        <p:nvSpPr>
          <p:cNvPr id="17" name="Rectangle 16"/>
          <p:cNvSpPr/>
          <p:nvPr/>
        </p:nvSpPr>
        <p:spPr>
          <a:xfrm>
            <a:off x="9773885" y="4946241"/>
            <a:ext cx="1160352" cy="584775"/>
          </a:xfrm>
          <a:prstGeom prst="rect">
            <a:avLst/>
          </a:prstGeom>
        </p:spPr>
        <p:txBody>
          <a:bodyPr wrap="square">
            <a:spAutoFit/>
          </a:bodyPr>
          <a:lstStyle/>
          <a:p>
            <a:r>
              <a:rPr lang="bn-BD" sz="3200" dirty="0" smtClean="0">
                <a:ln w="0"/>
                <a:effectLst>
                  <a:outerShdw blurRad="38100" dist="19050" dir="2700000" algn="tl" rotWithShape="0">
                    <a:schemeClr val="dk1">
                      <a:alpha val="40000"/>
                    </a:schemeClr>
                  </a:outerShdw>
                </a:effectLst>
                <a:latin typeface="NikoshBAN" pitchFamily="2" charset="0"/>
                <a:cs typeface="NikoshBAN" pitchFamily="2" charset="0"/>
              </a:rPr>
              <a:t>ডিম্বাশয়</a:t>
            </a:r>
            <a:endParaRPr lang="en-US" sz="3200" dirty="0">
              <a:ln w="0"/>
              <a:effectLst>
                <a:outerShdw blurRad="38100" dist="19050" dir="2700000" algn="tl" rotWithShape="0">
                  <a:schemeClr val="dk1">
                    <a:alpha val="40000"/>
                  </a:schemeClr>
                </a:outerShdw>
              </a:effectLst>
            </a:endParaRPr>
          </a:p>
        </p:txBody>
      </p:sp>
      <p:sp>
        <p:nvSpPr>
          <p:cNvPr id="18" name="Rectangle 17"/>
          <p:cNvSpPr/>
          <p:nvPr/>
        </p:nvSpPr>
        <p:spPr>
          <a:xfrm>
            <a:off x="1541428" y="5178374"/>
            <a:ext cx="1301785" cy="584775"/>
          </a:xfrm>
          <a:prstGeom prst="rect">
            <a:avLst/>
          </a:prstGeom>
        </p:spPr>
        <p:txBody>
          <a:bodyPr wrap="square">
            <a:spAutoFit/>
          </a:bodyPr>
          <a:lstStyle/>
          <a:p>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শুক্রাশয় </a:t>
            </a:r>
            <a:r>
              <a:rPr lang="bn-BD"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666443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5867400" y="666096"/>
            <a:ext cx="266700" cy="562158"/>
          </a:xfrm>
          <a:prstGeom prst="downArrow">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TextBox 6"/>
          <p:cNvSpPr txBox="1"/>
          <p:nvPr/>
        </p:nvSpPr>
        <p:spPr>
          <a:xfrm>
            <a:off x="3962728" y="3114569"/>
            <a:ext cx="1295073"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NikoshBAN" pitchFamily="2" charset="0"/>
                <a:cs typeface="NikoshBAN" pitchFamily="2" charset="0"/>
              </a:rPr>
              <a:t>শুক্রানু</a:t>
            </a:r>
            <a:endParaRPr lang="en-GB" sz="2800" dirty="0">
              <a:latin typeface="NikoshBAN" pitchFamily="2" charset="0"/>
              <a:cs typeface="NikoshBAN" pitchFamily="2" charset="0"/>
            </a:endParaRPr>
          </a:p>
        </p:txBody>
      </p:sp>
      <p:sp>
        <p:nvSpPr>
          <p:cNvPr id="8" name="TextBox 7"/>
          <p:cNvSpPr txBox="1"/>
          <p:nvPr/>
        </p:nvSpPr>
        <p:spPr>
          <a:xfrm>
            <a:off x="7010401" y="2981980"/>
            <a:ext cx="1318309"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NikoshBAN" pitchFamily="2" charset="0"/>
                <a:cs typeface="NikoshBAN" pitchFamily="2" charset="0"/>
              </a:rPr>
              <a:t>ডিম্বানু</a:t>
            </a:r>
            <a:endParaRPr lang="en-GB" sz="2800" dirty="0">
              <a:latin typeface="NikoshBAN" pitchFamily="2" charset="0"/>
              <a:cs typeface="NikoshBAN" pitchFamily="2" charset="0"/>
            </a:endParaRPr>
          </a:p>
        </p:txBody>
      </p:sp>
      <p:sp>
        <p:nvSpPr>
          <p:cNvPr id="9" name="TextBox 8"/>
          <p:cNvSpPr txBox="1"/>
          <p:nvPr/>
        </p:nvSpPr>
        <p:spPr>
          <a:xfrm>
            <a:off x="1931692" y="3394276"/>
            <a:ext cx="1344908"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smtClean="0">
                <a:latin typeface="NikoshBAN" pitchFamily="2" charset="0"/>
                <a:cs typeface="NikoshBAN" pitchFamily="2" charset="0"/>
              </a:rPr>
              <a:t>পুরুষ</a:t>
            </a:r>
            <a:r>
              <a:rPr lang="bn-BD" sz="2800" dirty="0" smtClean="0">
                <a:latin typeface="NikoshBAN" pitchFamily="2" charset="0"/>
                <a:cs typeface="NikoshBAN" pitchFamily="2" charset="0"/>
              </a:rPr>
              <a:t> </a:t>
            </a:r>
            <a:r>
              <a:rPr lang="en-US" sz="2800" dirty="0" smtClean="0">
                <a:cs typeface="NikoshBAN" pitchFamily="2" charset="0"/>
              </a:rPr>
              <a:t>2n</a:t>
            </a:r>
            <a:endParaRPr lang="en-GB" sz="2800" dirty="0">
              <a:cs typeface="NikoshBAN" pitchFamily="2" charset="0"/>
            </a:endParaRPr>
          </a:p>
        </p:txBody>
      </p:sp>
      <p:sp>
        <p:nvSpPr>
          <p:cNvPr id="10" name="TextBox 9"/>
          <p:cNvSpPr txBox="1"/>
          <p:nvPr/>
        </p:nvSpPr>
        <p:spPr>
          <a:xfrm>
            <a:off x="5099156" y="1228254"/>
            <a:ext cx="144583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NikoshBAN" pitchFamily="2" charset="0"/>
                <a:cs typeface="NikoshBAN" pitchFamily="2" charset="0"/>
              </a:rPr>
              <a:t>মিয়োসিস</a:t>
            </a:r>
            <a:endParaRPr lang="en-GB" sz="2800" dirty="0">
              <a:latin typeface="NikoshBAN" pitchFamily="2" charset="0"/>
              <a:cs typeface="NikoshBAN" pitchFamily="2" charset="0"/>
            </a:endParaRPr>
          </a:p>
        </p:txBody>
      </p:sp>
      <p:sp>
        <p:nvSpPr>
          <p:cNvPr id="11" name="TextBox 10"/>
          <p:cNvSpPr txBox="1"/>
          <p:nvPr/>
        </p:nvSpPr>
        <p:spPr>
          <a:xfrm>
            <a:off x="3962728" y="4993109"/>
            <a:ext cx="1661288"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a:latin typeface="NikoshBAN" pitchFamily="2" charset="0"/>
                <a:cs typeface="NikoshBAN" pitchFamily="2" charset="0"/>
              </a:rPr>
              <a:t>মাহটোসিস</a:t>
            </a:r>
            <a:endParaRPr lang="en-GB" sz="2800" dirty="0">
              <a:latin typeface="NikoshBAN" pitchFamily="2" charset="0"/>
              <a:cs typeface="NikoshBAN" pitchFamily="2" charset="0"/>
            </a:endParaRPr>
          </a:p>
        </p:txBody>
      </p:sp>
      <p:sp>
        <p:nvSpPr>
          <p:cNvPr id="12" name="TextBox 11"/>
          <p:cNvSpPr txBox="1"/>
          <p:nvPr/>
        </p:nvSpPr>
        <p:spPr>
          <a:xfrm>
            <a:off x="8734080" y="5238170"/>
            <a:ext cx="130208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err="1" smtClean="0">
                <a:latin typeface="NikoshBAN" pitchFamily="2" charset="0"/>
                <a:cs typeface="NikoshBAN" pitchFamily="2" charset="0"/>
              </a:rPr>
              <a:t>শিশু</a:t>
            </a:r>
            <a:r>
              <a:rPr lang="bn-BD" sz="2800" dirty="0" smtClean="0">
                <a:latin typeface="NikoshBAN" pitchFamily="2" charset="0"/>
                <a:cs typeface="NikoshBAN" pitchFamily="2" charset="0"/>
              </a:rPr>
              <a:t>  </a:t>
            </a:r>
            <a:r>
              <a:rPr lang="en-US" sz="2800" dirty="0" smtClean="0">
                <a:cs typeface="NikoshBAN" pitchFamily="2" charset="0"/>
              </a:rPr>
              <a:t>2n</a:t>
            </a:r>
            <a:endParaRPr lang="en-GB" sz="2800" dirty="0">
              <a:cs typeface="NikoshBAN" pitchFamily="2" charset="0"/>
            </a:endParaRPr>
          </a:p>
        </p:txBody>
      </p:sp>
      <p:sp>
        <p:nvSpPr>
          <p:cNvPr id="13" name="TextBox 12"/>
          <p:cNvSpPr txBox="1"/>
          <p:nvPr/>
        </p:nvSpPr>
        <p:spPr>
          <a:xfrm>
            <a:off x="8753802" y="3439092"/>
            <a:ext cx="1547516"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smtClean="0">
                <a:latin typeface="NikoshBAN" pitchFamily="2" charset="0"/>
                <a:cs typeface="NikoshBAN" pitchFamily="2" charset="0"/>
              </a:rPr>
              <a:t>মহিলা</a:t>
            </a:r>
            <a:r>
              <a:rPr lang="en-US" sz="2800" dirty="0">
                <a:cs typeface="NikoshBAN" pitchFamily="2" charset="0"/>
              </a:rPr>
              <a:t>2n</a:t>
            </a:r>
            <a:endParaRPr lang="en-GB" sz="2800" dirty="0">
              <a:cs typeface="NikoshBAN" pitchFamily="2" charset="0"/>
            </a:endParaRPr>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7712" t="66820" b="3631"/>
          <a:stretch/>
        </p:blipFill>
        <p:spPr>
          <a:xfrm>
            <a:off x="6909736" y="5025764"/>
            <a:ext cx="1918358" cy="1166648"/>
          </a:xfrm>
          <a:prstGeom prst="rect">
            <a:avLst/>
          </a:prstGeom>
          <a:ln>
            <a:noFill/>
          </a:ln>
        </p:spPr>
        <p:style>
          <a:lnRef idx="2">
            <a:schemeClr val="dk1"/>
          </a:lnRef>
          <a:fillRef idx="1">
            <a:schemeClr val="lt1"/>
          </a:fillRef>
          <a:effectRef idx="0">
            <a:schemeClr val="dk1"/>
          </a:effectRef>
          <a:fontRef idx="minor">
            <a:schemeClr val="dk1"/>
          </a:fontRef>
        </p:style>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68969" b="63417"/>
          <a:stretch/>
        </p:blipFill>
        <p:spPr>
          <a:xfrm>
            <a:off x="8130492" y="1256547"/>
            <a:ext cx="2170827" cy="2227355"/>
          </a:xfrm>
          <a:prstGeom prst="rect">
            <a:avLst/>
          </a:prstGeom>
          <a:ln>
            <a:noFill/>
          </a:ln>
        </p:spPr>
        <p:style>
          <a:lnRef idx="2">
            <a:schemeClr val="dk1"/>
          </a:lnRef>
          <a:fillRef idx="1">
            <a:schemeClr val="lt1"/>
          </a:fillRef>
          <a:effectRef idx="0">
            <a:schemeClr val="dk1"/>
          </a:effectRef>
          <a:fontRef idx="minor">
            <a:schemeClr val="dk1"/>
          </a:fontRef>
        </p:style>
      </p:pic>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77172" b="61752"/>
          <a:stretch/>
        </p:blipFill>
        <p:spPr>
          <a:xfrm>
            <a:off x="1918554" y="741420"/>
            <a:ext cx="1850060" cy="2697672"/>
          </a:xfrm>
          <a:prstGeom prst="rect">
            <a:avLst/>
          </a:prstGeom>
          <a:ln>
            <a:noFill/>
          </a:ln>
        </p:spPr>
        <p:style>
          <a:lnRef idx="2">
            <a:schemeClr val="dk1"/>
          </a:lnRef>
          <a:fillRef idx="1">
            <a:schemeClr val="lt1"/>
          </a:fillRef>
          <a:effectRef idx="0">
            <a:schemeClr val="dk1"/>
          </a:effectRef>
          <a:fontRef idx="minor">
            <a:schemeClr val="dk1"/>
          </a:fontRef>
        </p:style>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5057" t="44162" r="46872" b="4553"/>
          <a:stretch/>
        </p:blipFill>
        <p:spPr>
          <a:xfrm>
            <a:off x="5724196" y="4167664"/>
            <a:ext cx="819808" cy="2024749"/>
          </a:xfrm>
          <a:prstGeom prst="rect">
            <a:avLst/>
          </a:prstGeom>
          <a:ln>
            <a:noFill/>
          </a:ln>
        </p:spPr>
        <p:style>
          <a:lnRef idx="2">
            <a:schemeClr val="dk1"/>
          </a:lnRef>
          <a:fillRef idx="1">
            <a:schemeClr val="lt1"/>
          </a:fillRef>
          <a:effectRef idx="0">
            <a:schemeClr val="dk1"/>
          </a:effectRef>
          <a:fontRef idx="minor">
            <a:schemeClr val="dk1"/>
          </a:fontRef>
        </p:style>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34986" t="27198" r="45589" b="55396"/>
          <a:stretch/>
        </p:blipFill>
        <p:spPr>
          <a:xfrm>
            <a:off x="5411185" y="3059982"/>
            <a:ext cx="1445830" cy="1127555"/>
          </a:xfrm>
          <a:prstGeom prst="rect">
            <a:avLst/>
          </a:prstGeom>
          <a:ln>
            <a:noFill/>
          </a:ln>
        </p:spPr>
        <p:style>
          <a:lnRef idx="2">
            <a:schemeClr val="dk1"/>
          </a:lnRef>
          <a:fillRef idx="1">
            <a:schemeClr val="lt1"/>
          </a:fillRef>
          <a:effectRef idx="0">
            <a:schemeClr val="dk1"/>
          </a:effectRef>
          <a:fontRef idx="minor">
            <a:schemeClr val="dk1"/>
          </a:fontRef>
        </p:style>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725" y="1818882"/>
            <a:ext cx="1344938" cy="1102682"/>
          </a:xfrm>
          <a:prstGeom prst="rect">
            <a:avLst/>
          </a:prstGeom>
          <a:ln>
            <a:noFill/>
          </a:ln>
        </p:spPr>
        <p:style>
          <a:lnRef idx="2">
            <a:schemeClr val="dk1"/>
          </a:lnRef>
          <a:fillRef idx="1">
            <a:schemeClr val="lt1"/>
          </a:fillRef>
          <a:effectRef idx="0">
            <a:schemeClr val="dk1"/>
          </a:effectRef>
          <a:fontRef idx="minor">
            <a:schemeClr val="dk1"/>
          </a:fontRef>
        </p:style>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728" y="1750672"/>
            <a:ext cx="1222111" cy="1068729"/>
          </a:xfrm>
          <a:prstGeom prst="rect">
            <a:avLst/>
          </a:prstGeom>
          <a:ln>
            <a:noFill/>
          </a:ln>
        </p:spPr>
        <p:style>
          <a:lnRef idx="2">
            <a:schemeClr val="dk1"/>
          </a:lnRef>
          <a:fillRef idx="1">
            <a:schemeClr val="lt1"/>
          </a:fillRef>
          <a:effectRef idx="0">
            <a:schemeClr val="dk1"/>
          </a:effectRef>
          <a:fontRef idx="minor">
            <a:schemeClr val="dk1"/>
          </a:fontRef>
        </p:style>
      </p:pic>
      <p:sp>
        <p:nvSpPr>
          <p:cNvPr id="19" name="Rectangle 18"/>
          <p:cNvSpPr/>
          <p:nvPr/>
        </p:nvSpPr>
        <p:spPr>
          <a:xfrm>
            <a:off x="4648200" y="76201"/>
            <a:ext cx="2514600" cy="5333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3200" dirty="0">
                <a:solidFill>
                  <a:sysClr val="windowText" lastClr="000000"/>
                </a:solidFill>
                <a:latin typeface="NikoshBAN" pitchFamily="2" charset="0"/>
                <a:cs typeface="NikoshBAN" pitchFamily="2" charset="0"/>
              </a:rPr>
              <a:t>জননতন্ত্র </a:t>
            </a:r>
            <a:endParaRPr lang="en-GB" sz="3200" dirty="0">
              <a:solidFill>
                <a:sysClr val="windowText" lastClr="000000"/>
              </a:solidFill>
              <a:latin typeface="NikoshBAN" pitchFamily="2" charset="0"/>
              <a:cs typeface="NikoshBAN" pitchFamily="2" charset="0"/>
            </a:endParaRPr>
          </a:p>
        </p:txBody>
      </p:sp>
      <p:grpSp>
        <p:nvGrpSpPr>
          <p:cNvPr id="28" name="Group 27"/>
          <p:cNvGrpSpPr/>
          <p:nvPr/>
        </p:nvGrpSpPr>
        <p:grpSpPr>
          <a:xfrm>
            <a:off x="228601" y="39814"/>
            <a:ext cx="11734800" cy="1600200"/>
            <a:chOff x="261385" y="4182253"/>
            <a:chExt cx="1457507" cy="1166005"/>
          </a:xfrm>
          <a:solidFill>
            <a:schemeClr val="accent3">
              <a:lumMod val="40000"/>
              <a:lumOff val="60000"/>
            </a:schemeClr>
          </a:solidFill>
          <a:scene3d>
            <a:camera prst="orthographicFront">
              <a:rot lat="0" lon="0" rev="0"/>
            </a:camera>
            <a:lightRig rig="balanced" dir="t">
              <a:rot lat="0" lon="0" rev="8700000"/>
            </a:lightRig>
          </a:scene3d>
        </p:grpSpPr>
        <p:sp>
          <p:nvSpPr>
            <p:cNvPr id="29" name="Rounded Rectangle 28"/>
            <p:cNvSpPr/>
            <p:nvPr/>
          </p:nvSpPr>
          <p:spPr>
            <a:xfrm>
              <a:off x="261385" y="4182253"/>
              <a:ext cx="1457507" cy="1166005"/>
            </a:xfrm>
            <a:prstGeom prst="roundRect">
              <a:avLst>
                <a:gd name="adj" fmla="val 10000"/>
              </a:avLst>
            </a:prstGeom>
            <a:ln>
              <a:noFill/>
            </a:ln>
          </p:spPr>
          <p:style>
            <a:lnRef idx="2">
              <a:schemeClr val="dk1"/>
            </a:lnRef>
            <a:fillRef idx="1">
              <a:schemeClr val="lt1"/>
            </a:fillRef>
            <a:effectRef idx="0">
              <a:schemeClr val="dk1"/>
            </a:effectRef>
            <a:fontRef idx="minor">
              <a:schemeClr val="dk1"/>
            </a:fontRef>
          </p:style>
        </p:sp>
        <p:sp>
          <p:nvSpPr>
            <p:cNvPr id="30" name="Rounded Rectangle 4"/>
            <p:cNvSpPr/>
            <p:nvPr/>
          </p:nvSpPr>
          <p:spPr>
            <a:xfrm>
              <a:off x="295536" y="4216404"/>
              <a:ext cx="1389205" cy="1097703"/>
            </a:xfrm>
            <a:prstGeom prst="rect">
              <a:avLst/>
            </a:pr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algn="just" defTabSz="1244600">
                <a:lnSpc>
                  <a:spcPct val="90000"/>
                </a:lnSpc>
                <a:spcBef>
                  <a:spcPct val="0"/>
                </a:spcBef>
                <a:spcAft>
                  <a:spcPct val="35000"/>
                </a:spcAft>
              </a:pPr>
              <a:r>
                <a:rPr lang="bn-BD" sz="2800" dirty="0">
                  <a:solidFill>
                    <a:schemeClr val="tx1"/>
                  </a:solidFill>
                  <a:latin typeface="NikoshBAN" pitchFamily="2" charset="0"/>
                  <a:cs typeface="NikoshBAN" pitchFamily="2" charset="0"/>
                </a:rPr>
                <a:t>প্রজাতির ধারাকে বিলুপ্তি হওয়া থেকে রক্ষা করার জন্য এই তন্ত্র নিজস্ব বৈশিষ্ট্যযুক্ত নতুন প্রজন্ম সৃষ্টির লক্ষ্যে গ্যামেট তৈরি করা ছাড়াও ভ্রূণ ও শিশু ধারক অঙ্গ নিয়ে গঠিত।</a:t>
              </a:r>
              <a:endParaRPr lang="en-GB" sz="2800" dirty="0">
                <a:solidFill>
                  <a:schemeClr val="tx1"/>
                </a:solidFill>
                <a:latin typeface="NikoshBAN" pitchFamily="2" charset="0"/>
                <a:cs typeface="NikoshBAN" pitchFamily="2" charset="0"/>
              </a:endParaRPr>
            </a:p>
          </p:txBody>
        </p:sp>
      </p:grpSp>
    </p:spTree>
    <p:extLst>
      <p:ext uri="{BB962C8B-B14F-4D97-AF65-F5344CB8AC3E}">
        <p14:creationId xmlns:p14="http://schemas.microsoft.com/office/powerpoint/2010/main" val="27651076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circle(in)">
                                      <p:cBhvr>
                                        <p:cTn id="47" dur="2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circle(in)">
                                      <p:cBhvr>
                                        <p:cTn id="67" dur="20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circle(in)">
                                      <p:cBhvr>
                                        <p:cTn id="77" dur="20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barn(inVertical)">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blinds(horizont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ntr" presetSubtype="16"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diamond(in)">
                                      <p:cBhvr>
                                        <p:cTn id="92" dur="20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xit" presetSubtype="10" fill="hold" nodeType="clickEffect">
                                  <p:stCondLst>
                                    <p:cond delay="0"/>
                                  </p:stCondLst>
                                  <p:childTnLst>
                                    <p:animEffect transition="out" filter="randombar(horizontal)">
                                      <p:cBhvr>
                                        <p:cTn id="96" dur="500"/>
                                        <p:tgtEl>
                                          <p:spTgt spid="28"/>
                                        </p:tgtEl>
                                      </p:cBhvr>
                                    </p:animEffect>
                                    <p:set>
                                      <p:cBhvr>
                                        <p:cTn id="97"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80301"/>
            <a:ext cx="3829049" cy="1016794"/>
          </a:xfrm>
          <a:prstGeom prst="rect">
            <a:avLst/>
          </a:prstGeom>
          <a:solidFill>
            <a:schemeClr val="accent2">
              <a:lumMod val="40000"/>
              <a:lumOff val="60000"/>
            </a:schemeClr>
          </a:solidFill>
          <a:ln>
            <a:noFill/>
          </a:ln>
          <a:scene3d>
            <a:camera prst="orthographicFron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r>
              <a:rPr lang="bn-BD" sz="5400" b="1" dirty="0" smtClean="0">
                <a:solidFill>
                  <a:srgbClr val="002060"/>
                </a:solidFill>
                <a:latin typeface="NikoshBAN" pitchFamily="2" charset="0"/>
                <a:cs typeface="NikoshBAN" pitchFamily="2" charset="0"/>
              </a:rPr>
              <a:t>দলীয় </a:t>
            </a:r>
            <a:r>
              <a:rPr lang="en-US" sz="5400" b="1" dirty="0" err="1" smtClean="0">
                <a:solidFill>
                  <a:srgbClr val="002060"/>
                </a:solidFill>
                <a:latin typeface="NikoshBAN" pitchFamily="2" charset="0"/>
                <a:cs typeface="NikoshBAN" pitchFamily="2" charset="0"/>
              </a:rPr>
              <a:t>কাজ</a:t>
            </a:r>
            <a:r>
              <a:rPr lang="bn-BD" sz="5400" b="1" dirty="0" smtClean="0">
                <a:solidFill>
                  <a:srgbClr val="002060"/>
                </a:solidFill>
                <a:latin typeface="NikoshBAN" pitchFamily="2" charset="0"/>
                <a:cs typeface="NikoshBAN" pitchFamily="2" charset="0"/>
              </a:rPr>
              <a:t> </a:t>
            </a:r>
            <a:endParaRPr lang="en-US" sz="5400" b="1" dirty="0">
              <a:solidFill>
                <a:srgbClr val="00206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5419" y="82656"/>
            <a:ext cx="4857753" cy="2824054"/>
          </a:xfrm>
          <a:prstGeom prst="rect">
            <a:avLst/>
          </a:prstGeom>
        </p:spPr>
      </p:pic>
      <p:sp>
        <p:nvSpPr>
          <p:cNvPr id="5" name="Rectangle 4"/>
          <p:cNvSpPr/>
          <p:nvPr/>
        </p:nvSpPr>
        <p:spPr>
          <a:xfrm>
            <a:off x="2465138" y="3014875"/>
            <a:ext cx="1048685" cy="646331"/>
          </a:xfrm>
          <a:prstGeom prst="rect">
            <a:avLst/>
          </a:prstGeom>
        </p:spPr>
        <p:txBody>
          <a:bodyPr wrap="none">
            <a:spAutoFit/>
          </a:bodyPr>
          <a:lstStyle/>
          <a:p>
            <a:pPr algn="ctr"/>
            <a:r>
              <a:rPr lang="en-US" sz="3600" b="1" dirty="0">
                <a:latin typeface="NikoshBAN" pitchFamily="2" charset="0"/>
                <a:cs typeface="NikoshBAN" pitchFamily="2" charset="0"/>
              </a:rPr>
              <a:t>ক-</a:t>
            </a:r>
            <a:r>
              <a:rPr lang="en-US" sz="3600" b="1" dirty="0" err="1">
                <a:latin typeface="NikoshBAN" pitchFamily="2" charset="0"/>
                <a:cs typeface="NikoshBAN" pitchFamily="2" charset="0"/>
              </a:rPr>
              <a:t>দল</a:t>
            </a:r>
            <a:endParaRPr lang="en-GB" sz="3600" b="1" dirty="0">
              <a:latin typeface="NikoshBAN" pitchFamily="2" charset="0"/>
              <a:cs typeface="NikoshBAN" pitchFamily="2" charset="0"/>
            </a:endParaRPr>
          </a:p>
        </p:txBody>
      </p:sp>
      <p:sp>
        <p:nvSpPr>
          <p:cNvPr id="6" name="Rectangle 5"/>
          <p:cNvSpPr/>
          <p:nvPr/>
        </p:nvSpPr>
        <p:spPr>
          <a:xfrm>
            <a:off x="899109" y="3891596"/>
            <a:ext cx="4496804" cy="1323439"/>
          </a:xfrm>
          <a:prstGeom prst="rect">
            <a:avLst/>
          </a:prstGeom>
        </p:spPr>
        <p:txBody>
          <a:bodyPr wrap="square">
            <a:spAutoFit/>
          </a:bodyPr>
          <a:lstStyle/>
          <a:p>
            <a:pPr algn="just"/>
            <a:r>
              <a:rPr lang="bn-BD" sz="4000" dirty="0">
                <a:latin typeface="NikoshBAN" pitchFamily="2" charset="0"/>
                <a:cs typeface="NikoshBAN" pitchFamily="2" charset="0"/>
              </a:rPr>
              <a:t>মানব দেহে </a:t>
            </a:r>
            <a:r>
              <a:rPr lang="bn-BD" sz="4000" dirty="0" smtClean="0">
                <a:latin typeface="NikoshBAN" pitchFamily="2" charset="0"/>
                <a:cs typeface="NikoshBAN" pitchFamily="2" charset="0"/>
              </a:rPr>
              <a:t>শ্বসনতন্ত্রের </a:t>
            </a:r>
            <a:r>
              <a:rPr lang="bn-BD" sz="4000" dirty="0">
                <a:latin typeface="NikoshBAN" pitchFamily="2" charset="0"/>
                <a:cs typeface="NikoshBAN" pitchFamily="2" charset="0"/>
              </a:rPr>
              <a:t>ভূমিকা </a:t>
            </a:r>
            <a:r>
              <a:rPr lang="en-US" sz="4000" dirty="0">
                <a:latin typeface="NikoshBAN" pitchFamily="2" charset="0"/>
                <a:cs typeface="NikoshBAN" pitchFamily="2" charset="0"/>
              </a:rPr>
              <a:t> </a:t>
            </a:r>
            <a:r>
              <a:rPr lang="en-US" sz="4000" dirty="0" err="1">
                <a:latin typeface="NikoshBAN" pitchFamily="2" charset="0"/>
                <a:cs typeface="NikoshBAN" pitchFamily="2" charset="0"/>
              </a:rPr>
              <a:t>লিখ</a:t>
            </a:r>
            <a:r>
              <a:rPr lang="en-US" sz="4000" dirty="0">
                <a:latin typeface="NikoshBAN" pitchFamily="2" charset="0"/>
                <a:cs typeface="NikoshBAN" pitchFamily="2" charset="0"/>
              </a:rPr>
              <a:t>।</a:t>
            </a:r>
          </a:p>
        </p:txBody>
      </p:sp>
      <p:cxnSp>
        <p:nvCxnSpPr>
          <p:cNvPr id="8" name="Straight Connector 7"/>
          <p:cNvCxnSpPr/>
          <p:nvPr/>
        </p:nvCxnSpPr>
        <p:spPr>
          <a:xfrm>
            <a:off x="6191250" y="3242525"/>
            <a:ext cx="0" cy="3055749"/>
          </a:xfrm>
          <a:prstGeom prst="line">
            <a:avLst/>
          </a:prstGeom>
          <a:ln w="381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868678" y="3014876"/>
            <a:ext cx="997388" cy="646331"/>
          </a:xfrm>
          <a:prstGeom prst="rect">
            <a:avLst/>
          </a:prstGeom>
        </p:spPr>
        <p:txBody>
          <a:bodyPr wrap="none">
            <a:spAutoFit/>
          </a:bodyPr>
          <a:lstStyle/>
          <a:p>
            <a:pPr algn="ctr"/>
            <a:r>
              <a:rPr lang="en-US" sz="3600" b="1" dirty="0">
                <a:latin typeface="NikoshBAN" pitchFamily="2" charset="0"/>
                <a:cs typeface="NikoshBAN" pitchFamily="2" charset="0"/>
              </a:rPr>
              <a:t>খ-</a:t>
            </a:r>
            <a:r>
              <a:rPr lang="en-US" sz="3600" b="1" dirty="0" err="1">
                <a:latin typeface="NikoshBAN" pitchFamily="2" charset="0"/>
                <a:cs typeface="NikoshBAN" pitchFamily="2" charset="0"/>
              </a:rPr>
              <a:t>দল</a:t>
            </a:r>
            <a:endParaRPr lang="en-GB" sz="3600" b="1" dirty="0">
              <a:latin typeface="NikoshBAN" pitchFamily="2" charset="0"/>
              <a:cs typeface="NikoshBAN" pitchFamily="2" charset="0"/>
            </a:endParaRPr>
          </a:p>
        </p:txBody>
      </p:sp>
      <p:sp>
        <p:nvSpPr>
          <p:cNvPr id="11" name="Rectangle 10"/>
          <p:cNvSpPr/>
          <p:nvPr/>
        </p:nvSpPr>
        <p:spPr>
          <a:xfrm>
            <a:off x="7055419" y="3874683"/>
            <a:ext cx="4891535" cy="1323439"/>
          </a:xfrm>
          <a:prstGeom prst="rect">
            <a:avLst/>
          </a:prstGeom>
        </p:spPr>
        <p:txBody>
          <a:bodyPr wrap="square">
            <a:spAutoFit/>
          </a:bodyPr>
          <a:lstStyle/>
          <a:p>
            <a:pPr algn="ctr"/>
            <a:r>
              <a:rPr lang="bn-BD" sz="4000" dirty="0">
                <a:latin typeface="NikoshBAN" pitchFamily="2" charset="0"/>
                <a:cs typeface="NikoshBAN" pitchFamily="2" charset="0"/>
              </a:rPr>
              <a:t>মানব দেহে রেচন তন্ত্রের ভূমিকা </a:t>
            </a:r>
            <a:r>
              <a:rPr lang="en-US" sz="4000" dirty="0">
                <a:latin typeface="NikoshBAN" pitchFamily="2" charset="0"/>
                <a:cs typeface="NikoshBAN" pitchFamily="2" charset="0"/>
              </a:rPr>
              <a:t> </a:t>
            </a:r>
            <a:r>
              <a:rPr lang="en-US" sz="4000" dirty="0" err="1">
                <a:latin typeface="NikoshBAN" pitchFamily="2" charset="0"/>
                <a:cs typeface="NikoshBAN" pitchFamily="2" charset="0"/>
              </a:rPr>
              <a:t>লিখ</a:t>
            </a:r>
            <a:r>
              <a:rPr lang="en-US" sz="4000" dirty="0">
                <a:latin typeface="NikoshBAN" pitchFamily="2" charset="0"/>
                <a:cs typeface="NikoshBAN" pitchFamily="2" charset="0"/>
              </a:rPr>
              <a:t>।</a:t>
            </a:r>
          </a:p>
        </p:txBody>
      </p:sp>
    </p:spTree>
    <p:extLst>
      <p:ext uri="{BB962C8B-B14F-4D97-AF65-F5344CB8AC3E}">
        <p14:creationId xmlns:p14="http://schemas.microsoft.com/office/powerpoint/2010/main" val="147259288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0" y="4148409"/>
            <a:ext cx="1888357" cy="573891"/>
          </a:xfrm>
          <a:prstGeom prst="rect">
            <a:avLst/>
          </a:prstGeom>
          <a:noFill/>
          <a:ln>
            <a:noFill/>
          </a:ln>
          <a:scene3d>
            <a:camera prst="orthographicFront">
              <a:rot lat="0" lon="0" rev="0"/>
            </a:camera>
            <a:lightRig rig="balanced" dir="t">
              <a:rot lat="0" lon="0" rev="87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1244600">
              <a:lnSpc>
                <a:spcPct val="90000"/>
              </a:lnSpc>
              <a:spcBef>
                <a:spcPct val="0"/>
              </a:spcBef>
              <a:spcAft>
                <a:spcPct val="35000"/>
              </a:spcAft>
            </a:pPr>
            <a:r>
              <a:rPr lang="bn-BD" sz="3600" dirty="0">
                <a:solidFill>
                  <a:schemeClr val="tx1"/>
                </a:solidFill>
                <a:latin typeface="NikoshBAN" pitchFamily="2" charset="0"/>
                <a:cs typeface="NikoshBAN" pitchFamily="2" charset="0"/>
              </a:rPr>
              <a:t>ত্বকতন্ত্র</a:t>
            </a:r>
            <a:endParaRPr lang="en-GB" sz="3600" dirty="0">
              <a:solidFill>
                <a:schemeClr val="tx1"/>
              </a:solidFill>
              <a:latin typeface="NikoshBAN" pitchFamily="2" charset="0"/>
              <a:cs typeface="NikoshBAN" pitchFamily="2"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942" t="17514" r="16691" b="13953"/>
          <a:stretch/>
        </p:blipFill>
        <p:spPr>
          <a:xfrm>
            <a:off x="952501" y="607498"/>
            <a:ext cx="5029200" cy="3382505"/>
          </a:xfrm>
          <a:prstGeom prst="rect">
            <a:avLst/>
          </a:prstGeom>
        </p:spPr>
      </p:pic>
      <p:sp>
        <p:nvSpPr>
          <p:cNvPr id="6" name="Rectangle 5"/>
          <p:cNvSpPr/>
          <p:nvPr/>
        </p:nvSpPr>
        <p:spPr>
          <a:xfrm>
            <a:off x="6705600" y="1143000"/>
            <a:ext cx="4511240" cy="2308324"/>
          </a:xfrm>
          <a:prstGeom prst="rect">
            <a:avLst/>
          </a:prstGeom>
          <a:ln w="28575">
            <a:solidFill>
              <a:schemeClr val="tx1"/>
            </a:solidFill>
            <a:prstDash val="sysDash"/>
          </a:ln>
        </p:spPr>
        <p:txBody>
          <a:bodyPr wrap="square">
            <a:spAutoFit/>
          </a:bodyPr>
          <a:lstStyle/>
          <a:p>
            <a:pPr algn="just" defTabSz="1244600">
              <a:lnSpc>
                <a:spcPct val="90000"/>
              </a:lnSpc>
              <a:spcBef>
                <a:spcPct val="0"/>
              </a:spcBef>
              <a:spcAft>
                <a:spcPct val="35000"/>
              </a:spcAft>
            </a:pPr>
            <a:r>
              <a:rPr lang="bn-BD" sz="3200" b="1" dirty="0">
                <a:latin typeface="NikoshBAN" pitchFamily="2" charset="0"/>
                <a:cs typeface="NikoshBAN" pitchFamily="2" charset="0"/>
              </a:rPr>
              <a:t>ত্বক দেহকে আচ্ছাদন করে,বাইরের আঘাত এবং জীবাণুর আক্রমণ থেকে রক্ষা করে। এছাড়া দেহের জলীয় অংশকে দেহের ভিতর সংরক্ষণ করে।</a:t>
            </a:r>
            <a:endParaRPr lang="en-GB" sz="3200" b="1" dirty="0">
              <a:latin typeface="NikoshBAN" pitchFamily="2" charset="0"/>
              <a:cs typeface="NikoshBAN" pitchFamily="2" charset="0"/>
            </a:endParaRPr>
          </a:p>
        </p:txBody>
      </p:sp>
      <p:sp>
        <p:nvSpPr>
          <p:cNvPr id="7" name="Rectangle 6"/>
          <p:cNvSpPr/>
          <p:nvPr/>
        </p:nvSpPr>
        <p:spPr>
          <a:xfrm>
            <a:off x="6705599" y="4010626"/>
            <a:ext cx="4511241" cy="1421928"/>
          </a:xfrm>
          <a:prstGeom prst="rect">
            <a:avLst/>
          </a:prstGeom>
          <a:ln w="38100">
            <a:solidFill>
              <a:schemeClr val="tx1"/>
            </a:solidFill>
            <a:prstDash val="sysDot"/>
          </a:ln>
        </p:spPr>
        <p:txBody>
          <a:bodyPr wrap="square">
            <a:spAutoFit/>
          </a:bodyPr>
          <a:lstStyle/>
          <a:p>
            <a:pPr algn="ctr" defTabSz="1244600">
              <a:lnSpc>
                <a:spcPct val="90000"/>
              </a:lnSpc>
              <a:spcBef>
                <a:spcPct val="0"/>
              </a:spcBef>
              <a:spcAft>
                <a:spcPct val="35000"/>
              </a:spcAft>
            </a:pPr>
            <a:r>
              <a:rPr lang="bn-BD" sz="3200" dirty="0">
                <a:latin typeface="NikoshBAN" pitchFamily="2" charset="0"/>
                <a:cs typeface="NikoshBAN" pitchFamily="2" charset="0"/>
              </a:rPr>
              <a:t>দেহের বাইরে দিকে যে আচ্ছাদনকারী আবরণ থাকে ত্বক</a:t>
            </a:r>
            <a:r>
              <a:rPr lang="en-US" sz="3200" dirty="0">
                <a:latin typeface="NikoshBAN" pitchFamily="2" charset="0"/>
                <a:cs typeface="NikoshBAN" pitchFamily="2" charset="0"/>
              </a:rPr>
              <a:t> </a:t>
            </a:r>
            <a:r>
              <a:rPr lang="bn-BD" sz="3200" dirty="0">
                <a:latin typeface="NikoshBAN" pitchFamily="2" charset="0"/>
                <a:cs typeface="NikoshBAN" pitchFamily="2" charset="0"/>
              </a:rPr>
              <a:t>বা চামড়া বলে।</a:t>
            </a:r>
            <a:endParaRPr lang="en-GB" sz="3200" dirty="0">
              <a:latin typeface="NikoshBAN" pitchFamily="2" charset="0"/>
              <a:cs typeface="NikoshBAN" pitchFamily="2" charset="0"/>
            </a:endParaRPr>
          </a:p>
        </p:txBody>
      </p:sp>
    </p:spTree>
    <p:extLst>
      <p:ext uri="{BB962C8B-B14F-4D97-AF65-F5344CB8AC3E}">
        <p14:creationId xmlns:p14="http://schemas.microsoft.com/office/powerpoint/2010/main" val="430358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xit" presetSubtype="0" fill="hold" grpId="1" nodeType="clickEffect">
                                  <p:stCondLst>
                                    <p:cond delay="0"/>
                                  </p:stCondLst>
                                  <p:childTnLst>
                                    <p:animEffect transition="out" filter="fade">
                                      <p:cBhvr>
                                        <p:cTn id="19" dur="1000"/>
                                        <p:tgtEl>
                                          <p:spTgt spid="6"/>
                                        </p:tgtEl>
                                      </p:cBhvr>
                                    </p:animEffect>
                                    <p:anim calcmode="lin" valueType="num">
                                      <p:cBhvr>
                                        <p:cTn id="20" dur="1000"/>
                                        <p:tgtEl>
                                          <p:spTgt spid="6"/>
                                        </p:tgtEl>
                                        <p:attrNameLst>
                                          <p:attrName>ppt_x</p:attrName>
                                        </p:attrNameLst>
                                      </p:cBhvr>
                                      <p:tavLst>
                                        <p:tav tm="0">
                                          <p:val>
                                            <p:strVal val="ppt_x"/>
                                          </p:val>
                                        </p:tav>
                                        <p:tav tm="100000">
                                          <p:val>
                                            <p:strVal val="ppt_x"/>
                                          </p:val>
                                        </p:tav>
                                      </p:tavLst>
                                    </p:anim>
                                    <p:anim calcmode="lin" valueType="num">
                                      <p:cBhvr>
                                        <p:cTn id="21" dur="1000"/>
                                        <p:tgtEl>
                                          <p:spTgt spid="6"/>
                                        </p:tgtEl>
                                        <p:attrNameLst>
                                          <p:attrName>ppt_y</p:attrName>
                                        </p:attrNameLst>
                                      </p:cBhvr>
                                      <p:tavLst>
                                        <p:tav tm="0">
                                          <p:val>
                                            <p:strVal val="ppt_y"/>
                                          </p:val>
                                        </p:tav>
                                        <p:tav tm="100000">
                                          <p:val>
                                            <p:strVal val="ppt_y+.1"/>
                                          </p:val>
                                        </p:tav>
                                      </p:tavLst>
                                    </p:anim>
                                    <p:set>
                                      <p:cBhvr>
                                        <p:cTn id="22" dur="1" fill="hold">
                                          <p:stCondLst>
                                            <p:cond delay="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6824" y="-71652"/>
            <a:ext cx="12192000" cy="6858000"/>
          </a:xfrm>
          <a:prstGeom prst="frame">
            <a:avLst>
              <a:gd name="adj1" fmla="val 1654"/>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3985146" y="95534"/>
            <a:ext cx="1692323"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bn-IN" sz="3600" dirty="0" smtClean="0">
                <a:latin typeface="NikoshBAN" panose="02000000000000000000" pitchFamily="2" charset="0"/>
                <a:cs typeface="NikoshBAN" panose="02000000000000000000" pitchFamily="2" charset="0"/>
              </a:rPr>
              <a:t>ত্বকতন্ত্র </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3826" y="1673910"/>
            <a:ext cx="4363374" cy="3366876"/>
          </a:xfrm>
          <a:prstGeom prst="rect">
            <a:avLst/>
          </a:prstGeom>
        </p:spPr>
      </p:pic>
      <p:sp>
        <p:nvSpPr>
          <p:cNvPr id="6" name="TextBox 5"/>
          <p:cNvSpPr txBox="1"/>
          <p:nvPr/>
        </p:nvSpPr>
        <p:spPr>
          <a:xfrm>
            <a:off x="136478" y="1078173"/>
            <a:ext cx="7697337" cy="5324535"/>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মানবদেহের সর্ববৃহৎ তন্ত্র হচ্ছে ত্বকতন্ত্র (</a:t>
            </a:r>
            <a:r>
              <a:rPr lang="en-US" sz="2000" dirty="0">
                <a:latin typeface="NikoshBAN" panose="02000000000000000000" pitchFamily="2" charset="0"/>
                <a:cs typeface="NikoshBAN" panose="02000000000000000000" pitchFamily="2" charset="0"/>
              </a:rPr>
              <a:t>Integumentary System) । </a:t>
            </a:r>
            <a:r>
              <a:rPr lang="bn-BD" sz="2000" dirty="0">
                <a:latin typeface="NikoshBAN" panose="02000000000000000000" pitchFamily="2" charset="0"/>
                <a:cs typeface="NikoshBAN" panose="02000000000000000000" pitchFamily="2" charset="0"/>
              </a:rPr>
              <a:t>এই তন্ত্র আমাদের সম্পূর্ণ দেহকে ত্বকের আবরণের সাহায্যে আবৃত রাখে। এই তন্ত্রের অন্তর্ভুক্ত উপাদানগুলো হলো- ত্বক, চুল, দেহের লোম, নখ, দাঁড়ি। ত্বকতন্ত্র যেভাবে আমাদের দেহে প্রভাব বিস্তার করে তা </a:t>
            </a:r>
            <a:r>
              <a:rPr lang="bn-BD" sz="2000" dirty="0" smtClean="0">
                <a:latin typeface="NikoshBAN" panose="02000000000000000000" pitchFamily="2" charset="0"/>
                <a:cs typeface="NikoshBAN" panose="02000000000000000000" pitchFamily="2" charset="0"/>
              </a:rPr>
              <a:t>নিম্নরূপ-</a:t>
            </a:r>
            <a:endParaRPr lang="bn-IN" sz="2000" dirty="0" smtClean="0">
              <a:latin typeface="NikoshBAN" panose="02000000000000000000" pitchFamily="2" charset="0"/>
              <a:cs typeface="NikoshBAN" panose="02000000000000000000" pitchFamily="2" charset="0"/>
            </a:endParaRPr>
          </a:p>
          <a:p>
            <a:endParaRPr lang="bn-BD" sz="2000" dirty="0">
              <a:latin typeface="NikoshBAN" panose="02000000000000000000" pitchFamily="2" charset="0"/>
              <a:cs typeface="NikoshBAN" panose="02000000000000000000" pitchFamily="2" charset="0"/>
            </a:endParaRPr>
          </a:p>
          <a:p>
            <a:r>
              <a:rPr lang="bn-BD" sz="2000" dirty="0">
                <a:latin typeface="NikoshBAN" panose="02000000000000000000" pitchFamily="2" charset="0"/>
                <a:cs typeface="NikoshBAN" panose="02000000000000000000" pitchFamily="2" charset="0"/>
              </a:rPr>
              <a:t>দেহের বাহিরের ধুলাবালি, পানি, বিষাক্ত দ্রব্য দেহের অভ্যন্তরে প্রবেশে বাঁধা দেয়</a:t>
            </a:r>
          </a:p>
          <a:p>
            <a:r>
              <a:rPr lang="bn-BD" sz="2000" dirty="0">
                <a:latin typeface="NikoshBAN" panose="02000000000000000000" pitchFamily="2" charset="0"/>
                <a:cs typeface="NikoshBAN" panose="02000000000000000000" pitchFamily="2" charset="0"/>
              </a:rPr>
              <a:t>দেহের তাপমাত্রা নিয়ন্ত্রণে </a:t>
            </a:r>
            <a:r>
              <a:rPr lang="bn-BD" sz="2000" dirty="0" smtClean="0">
                <a:latin typeface="NikoshBAN" panose="02000000000000000000" pitchFamily="2" charset="0"/>
                <a:cs typeface="NikoshBAN" panose="02000000000000000000" pitchFamily="2" charset="0"/>
              </a:rPr>
              <a:t>রাখে</a:t>
            </a:r>
            <a:endParaRPr lang="bn-IN" sz="2000" dirty="0" smtClean="0">
              <a:latin typeface="NikoshBAN" panose="02000000000000000000" pitchFamily="2" charset="0"/>
              <a:cs typeface="NikoshBAN" panose="02000000000000000000" pitchFamily="2" charset="0"/>
            </a:endParaRPr>
          </a:p>
          <a:p>
            <a:endParaRPr lang="bn-BD" sz="2000" dirty="0">
              <a:latin typeface="NikoshBAN" panose="02000000000000000000" pitchFamily="2" charset="0"/>
              <a:cs typeface="NikoshBAN" panose="02000000000000000000" pitchFamily="2" charset="0"/>
            </a:endParaRPr>
          </a:p>
          <a:p>
            <a:r>
              <a:rPr lang="bn-BD" sz="2000" dirty="0">
                <a:latin typeface="NikoshBAN" panose="02000000000000000000" pitchFamily="2" charset="0"/>
                <a:cs typeface="NikoshBAN" panose="02000000000000000000" pitchFamily="2" charset="0"/>
              </a:rPr>
              <a:t>দেহের অভ্যন্তরের কোষ, টিস্যু ও অঙ্গ প্রত্যঙ্গকে বাহিরের আঘাত থেকে রক্ষা করে ও রোগ প্রতিরোধ </a:t>
            </a:r>
            <a:r>
              <a:rPr lang="bn-BD" sz="2000" dirty="0" smtClean="0">
                <a:latin typeface="NikoshBAN" panose="02000000000000000000" pitchFamily="2" charset="0"/>
                <a:cs typeface="NikoshBAN" panose="02000000000000000000" pitchFamily="2" charset="0"/>
              </a:rPr>
              <a:t>করে</a:t>
            </a:r>
            <a:endParaRPr lang="bn-IN" sz="2000" dirty="0" smtClean="0">
              <a:latin typeface="NikoshBAN" panose="02000000000000000000" pitchFamily="2" charset="0"/>
              <a:cs typeface="NikoshBAN" panose="02000000000000000000" pitchFamily="2" charset="0"/>
            </a:endParaRPr>
          </a:p>
          <a:p>
            <a:endParaRPr lang="bn-BD" sz="2000" dirty="0">
              <a:latin typeface="NikoshBAN" panose="02000000000000000000" pitchFamily="2" charset="0"/>
              <a:cs typeface="NikoshBAN" panose="02000000000000000000" pitchFamily="2" charset="0"/>
            </a:endParaRPr>
          </a:p>
          <a:p>
            <a:r>
              <a:rPr lang="bn-BD" sz="2000" dirty="0">
                <a:latin typeface="NikoshBAN" panose="02000000000000000000" pitchFamily="2" charset="0"/>
                <a:cs typeface="NikoshBAN" panose="02000000000000000000" pitchFamily="2" charset="0"/>
              </a:rPr>
              <a:t>পানিস্বল্পতা থেকে দেহকে রক্ষা </a:t>
            </a:r>
            <a:r>
              <a:rPr lang="bn-BD" sz="2000" dirty="0" smtClean="0">
                <a:latin typeface="NikoshBAN" panose="02000000000000000000" pitchFamily="2" charset="0"/>
                <a:cs typeface="NikoshBAN" panose="02000000000000000000" pitchFamily="2" charset="0"/>
              </a:rPr>
              <a:t>করে</a:t>
            </a:r>
            <a:endParaRPr lang="bn-IN" sz="2000" dirty="0" smtClean="0">
              <a:latin typeface="NikoshBAN" panose="02000000000000000000" pitchFamily="2" charset="0"/>
              <a:cs typeface="NikoshBAN" panose="02000000000000000000" pitchFamily="2" charset="0"/>
            </a:endParaRPr>
          </a:p>
          <a:p>
            <a:endParaRPr lang="bn-BD" sz="2000" dirty="0">
              <a:latin typeface="NikoshBAN" panose="02000000000000000000" pitchFamily="2" charset="0"/>
              <a:cs typeface="NikoshBAN" panose="02000000000000000000" pitchFamily="2" charset="0"/>
            </a:endParaRPr>
          </a:p>
          <a:p>
            <a:r>
              <a:rPr lang="bn-BD" sz="2000" dirty="0">
                <a:latin typeface="NikoshBAN" panose="02000000000000000000" pitchFamily="2" charset="0"/>
                <a:cs typeface="NikoshBAN" panose="02000000000000000000" pitchFamily="2" charset="0"/>
              </a:rPr>
              <a:t>ঘামের মাধ্যমে দেহের বর্জ্য পদার্থ নিঃসরণে সাহায্য </a:t>
            </a:r>
            <a:r>
              <a:rPr lang="bn-BD" sz="2000" dirty="0" smtClean="0">
                <a:latin typeface="NikoshBAN" panose="02000000000000000000" pitchFamily="2" charset="0"/>
                <a:cs typeface="NikoshBAN" panose="02000000000000000000" pitchFamily="2" charset="0"/>
              </a:rPr>
              <a:t>করে</a:t>
            </a:r>
            <a:endParaRPr lang="bn-IN" sz="2000" dirty="0" smtClean="0">
              <a:latin typeface="NikoshBAN" panose="02000000000000000000" pitchFamily="2" charset="0"/>
              <a:cs typeface="NikoshBAN" panose="02000000000000000000" pitchFamily="2" charset="0"/>
            </a:endParaRPr>
          </a:p>
          <a:p>
            <a:endParaRPr lang="bn-BD" sz="2000" dirty="0">
              <a:latin typeface="NikoshBAN" panose="02000000000000000000" pitchFamily="2" charset="0"/>
              <a:cs typeface="NikoshBAN" panose="02000000000000000000" pitchFamily="2" charset="0"/>
            </a:endParaRPr>
          </a:p>
          <a:p>
            <a:r>
              <a:rPr lang="bn-BD" sz="2000" dirty="0">
                <a:latin typeface="NikoshBAN" panose="02000000000000000000" pitchFamily="2" charset="0"/>
                <a:cs typeface="NikoshBAN" panose="02000000000000000000" pitchFamily="2" charset="0"/>
              </a:rPr>
              <a:t>পানি ও চর্বি সংরক্ষন </a:t>
            </a:r>
            <a:r>
              <a:rPr lang="bn-BD" sz="2000" dirty="0" smtClean="0">
                <a:latin typeface="NikoshBAN" panose="02000000000000000000" pitchFamily="2" charset="0"/>
                <a:cs typeface="NikoshBAN" panose="02000000000000000000" pitchFamily="2" charset="0"/>
              </a:rPr>
              <a:t>করে</a:t>
            </a:r>
            <a:endParaRPr lang="bn-IN" sz="2000" dirty="0" smtClean="0">
              <a:latin typeface="NikoshBAN" panose="02000000000000000000" pitchFamily="2" charset="0"/>
              <a:cs typeface="NikoshBAN" panose="02000000000000000000" pitchFamily="2" charset="0"/>
            </a:endParaRPr>
          </a:p>
          <a:p>
            <a:endParaRPr lang="bn-BD" sz="2000" dirty="0">
              <a:latin typeface="NikoshBAN" panose="02000000000000000000" pitchFamily="2" charset="0"/>
              <a:cs typeface="NikoshBAN" panose="02000000000000000000" pitchFamily="2" charset="0"/>
            </a:endParaRPr>
          </a:p>
          <a:p>
            <a:r>
              <a:rPr lang="bn-BD" sz="2000" dirty="0">
                <a:latin typeface="NikoshBAN" panose="02000000000000000000" pitchFamily="2" charset="0"/>
                <a:cs typeface="NikoshBAN" panose="02000000000000000000" pitchFamily="2" charset="0"/>
              </a:rPr>
              <a:t>বিভিন্ন উদ্দীপনা বহন করে থাকে</a:t>
            </a:r>
          </a:p>
        </p:txBody>
      </p:sp>
    </p:spTree>
    <p:extLst>
      <p:ext uri="{BB962C8B-B14F-4D97-AF65-F5344CB8AC3E}">
        <p14:creationId xmlns:p14="http://schemas.microsoft.com/office/powerpoint/2010/main" val="1796974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34388" y="259020"/>
            <a:ext cx="4658792" cy="646331"/>
          </a:xfrm>
          <a:prstGeom prst="rect">
            <a:avLst/>
          </a:prstGeom>
          <a:solidFill>
            <a:schemeClr val="accent2">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a:solidFill>
                  <a:srgbClr val="002060"/>
                </a:solidFill>
              </a:rPr>
              <a:t>কঙ্কাল ও পেশিতন্ত্র </a:t>
            </a:r>
            <a:endParaRPr lang="en-US" sz="36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300038" y="905351"/>
            <a:ext cx="7965388" cy="6124754"/>
          </a:xfrm>
          <a:prstGeom prst="rect">
            <a:avLst/>
          </a:prstGeom>
          <a:noFill/>
        </p:spPr>
        <p:txBody>
          <a:bodyPr wrap="square" rtlCol="0">
            <a:spAutoFit/>
          </a:bodyPr>
          <a:lstStyle/>
          <a:p>
            <a:pPr algn="just"/>
            <a:r>
              <a:rPr lang="bn-BD" sz="2800" dirty="0">
                <a:latin typeface="NikoshBAN" panose="02000000000000000000" pitchFamily="2" charset="0"/>
                <a:cs typeface="NikoshBAN" panose="02000000000000000000" pitchFamily="2" charset="0"/>
              </a:rPr>
              <a:t>মানবদেহে এক ধরণের পদার্থ থাকে, যাকে বলা হয় ভ্রূণীয় মেসোডার্ম। এই ভ্রূণীয় মেসোডার্ম থেকে উৎপন্ন হয় বিশেষ ধরণের এক টিস্যু, মূলত এক ধরণের যোজক টিস্যু। এই যোজক টিস্যুর রূপান্তরিত রূপ হচ্ছে অস্থি ও তরুণাস্থি (</a:t>
            </a:r>
            <a:r>
              <a:rPr lang="en-US" sz="2800" dirty="0">
                <a:latin typeface="NikoshBAN" panose="02000000000000000000" pitchFamily="2" charset="0"/>
                <a:cs typeface="NikoshBAN" panose="02000000000000000000" pitchFamily="2" charset="0"/>
              </a:rPr>
              <a:t>Cartilage) । </a:t>
            </a:r>
            <a:r>
              <a:rPr lang="bn-BD" sz="2800" dirty="0">
                <a:latin typeface="NikoshBAN" panose="02000000000000000000" pitchFamily="2" charset="0"/>
                <a:cs typeface="NikoshBAN" panose="02000000000000000000" pitchFamily="2" charset="0"/>
              </a:rPr>
              <a:t>অস্থি ও তরুণাস্থির সমন্বয়ে গঠিক যে অঙ্গতন্ত্র দেহের কাঠামো নির্ধারণ করে, অন্তঃস্থ নরম অঙ্গগুলোকে রক্ষা করে, দেহের যাবতীয় ওজন বহন করে এবং পেশি সংযোজনে সহায়তা করে, তার নামই হচ্ছে কঙ্কাল ও পেশিতন্ত্র (</a:t>
            </a:r>
            <a:r>
              <a:rPr lang="en-US" sz="2800" dirty="0">
                <a:latin typeface="NikoshBAN" panose="02000000000000000000" pitchFamily="2" charset="0"/>
                <a:cs typeface="NikoshBAN" panose="02000000000000000000" pitchFamily="2" charset="0"/>
              </a:rPr>
              <a:t>Skeletal and Muscle System) </a:t>
            </a:r>
            <a:r>
              <a:rPr lang="en-US" sz="2800" dirty="0" smtClean="0">
                <a:latin typeface="NikoshBAN" panose="02000000000000000000" pitchFamily="2" charset="0"/>
                <a:cs typeface="NikoshBAN" panose="02000000000000000000" pitchFamily="2" charset="0"/>
              </a:rPr>
              <a:t>।</a:t>
            </a:r>
            <a:endParaRPr lang="bn-IN" sz="2800" dirty="0" smtClean="0">
              <a:latin typeface="NikoshBAN" panose="02000000000000000000" pitchFamily="2" charset="0"/>
              <a:cs typeface="NikoshBAN" panose="02000000000000000000" pitchFamily="2" charset="0"/>
            </a:endParaRPr>
          </a:p>
          <a:p>
            <a:pPr algn="just"/>
            <a:r>
              <a:rPr lang="bn-BD" sz="2800" dirty="0" smtClean="0">
                <a:latin typeface="NikoshBAN" panose="02000000000000000000" pitchFamily="2" charset="0"/>
                <a:cs typeface="NikoshBAN" panose="02000000000000000000" pitchFamily="2" charset="0"/>
              </a:rPr>
              <a:t>মানব </a:t>
            </a:r>
            <a:r>
              <a:rPr lang="bn-BD" sz="2800" dirty="0">
                <a:latin typeface="NikoshBAN" panose="02000000000000000000" pitchFamily="2" charset="0"/>
                <a:cs typeface="NikoshBAN" panose="02000000000000000000" pitchFamily="2" charset="0"/>
              </a:rPr>
              <a:t>কঙ্কালতন্ত্র ২ ভাগে বিভক্ত- অক্ষীয় ও উপাঙ্গীয়। অক্ষীয় কঙ্কালতন্ত্রে মোট ৮০টি অস্থি রয়েছে এবং উপাঙ্গীয়তে রয়েছে ১২৬টি, সর্বমোট ২০৬টি অস্থি নিয়ে মানবদেহের কঙ্কালতন্ত্র গঠিত। কঙ্কালতন্ত্রের সর্ববৃহৎ অস্থি হচ্ছে পায়ের ফিমার অস্থি এবং সবচেয়ে ক্ষুদ্র হচ্ছে স্টেপিস, যা দেহের কানের দিকে অবস্থিত।</a:t>
            </a:r>
          </a:p>
          <a:p>
            <a:pPr algn="just"/>
            <a:endParaRPr lang="en-US" sz="28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5426" y="259020"/>
            <a:ext cx="3819666" cy="6598980"/>
          </a:xfrm>
          <a:prstGeom prst="rect">
            <a:avLst/>
          </a:prstGeom>
        </p:spPr>
      </p:pic>
    </p:spTree>
    <p:extLst>
      <p:ext uri="{BB962C8B-B14F-4D97-AF65-F5344CB8AC3E}">
        <p14:creationId xmlns:p14="http://schemas.microsoft.com/office/powerpoint/2010/main" val="3366992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ame 10"/>
          <p:cNvSpPr/>
          <p:nvPr/>
        </p:nvSpPr>
        <p:spPr>
          <a:xfrm>
            <a:off x="-6824" y="-71652"/>
            <a:ext cx="12192000" cy="6858000"/>
          </a:xfrm>
          <a:prstGeom prst="frame">
            <a:avLst>
              <a:gd name="adj1" fmla="val 1654"/>
            </a:avLst>
          </a:prstGeom>
          <a:solidFill>
            <a:schemeClr val="accent3">
              <a:lumMod val="40000"/>
              <a:lumOff val="60000"/>
            </a:schemeClr>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056528" y="586298"/>
            <a:ext cx="3248168"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3600" b="1" dirty="0"/>
              <a:t>রক্ত সংবহনতন্ত্র</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407335" y="1509338"/>
            <a:ext cx="4889454" cy="4401205"/>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মানবদেহের পুরো অংশজুড়েই চলমান থাকে রক্তকণিকাগুলো</a:t>
            </a:r>
            <a:r>
              <a:rPr lang="bn-BD"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 </a:t>
            </a:r>
            <a:r>
              <a:rPr lang="bn-BD" sz="2800" dirty="0">
                <a:latin typeface="NikoshBAN" panose="02000000000000000000" pitchFamily="2" charset="0"/>
                <a:cs typeface="NikoshBAN" panose="02000000000000000000" pitchFamily="2" charset="0"/>
              </a:rPr>
              <a:t>হৃদপিণ্ডে রক্ত প্রবেশ, তারপর সেই রক্ত প্রক্রিয়াকরণ এবং সবশেষে সেই হৃদপিণ্ড থেকেই পুনরায় দেহের বিভিন্ন অংশে রক্ত সরবরাহ- </a:t>
            </a:r>
            <a:endParaRPr lang="en-US" sz="2800" dirty="0" smtClean="0">
              <a:latin typeface="NikoshBAN" panose="02000000000000000000" pitchFamily="2" charset="0"/>
              <a:cs typeface="NikoshBAN" panose="02000000000000000000" pitchFamily="2" charset="0"/>
            </a:endParaRPr>
          </a:p>
          <a:p>
            <a:r>
              <a:rPr lang="bn-BD" sz="2800" dirty="0" smtClean="0">
                <a:latin typeface="NikoshBAN" panose="02000000000000000000" pitchFamily="2" charset="0"/>
                <a:cs typeface="NikoshBAN" panose="02000000000000000000" pitchFamily="2" charset="0"/>
              </a:rPr>
              <a:t>পুরো </a:t>
            </a:r>
            <a:r>
              <a:rPr lang="bn-BD" sz="2800" dirty="0">
                <a:latin typeface="NikoshBAN" panose="02000000000000000000" pitchFamily="2" charset="0"/>
                <a:cs typeface="NikoshBAN" panose="02000000000000000000" pitchFamily="2" charset="0"/>
              </a:rPr>
              <a:t>কাজটি পরিচালনা করে থাকে দেহের যেই তন্ত্র, তার নাম রক্ত সংবহনতন্ত্র (</a:t>
            </a:r>
            <a:r>
              <a:rPr lang="en-US" sz="2800" dirty="0" smtClean="0">
                <a:latin typeface="NikoshBAN" panose="02000000000000000000" pitchFamily="2" charset="0"/>
                <a:cs typeface="NikoshBAN" panose="02000000000000000000" pitchFamily="2" charset="0"/>
              </a:rPr>
              <a:t>Blood Circulatory </a:t>
            </a:r>
            <a:r>
              <a:rPr lang="en-US" sz="2800" dirty="0">
                <a:latin typeface="NikoshBAN" panose="02000000000000000000" pitchFamily="2" charset="0"/>
                <a:cs typeface="NikoshBAN" panose="02000000000000000000" pitchFamily="2" charset="0"/>
              </a:rPr>
              <a:t>System)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7888" y="187713"/>
            <a:ext cx="5733766" cy="6598635"/>
          </a:xfrm>
          <a:prstGeom prst="rect">
            <a:avLst/>
          </a:prstGeom>
        </p:spPr>
      </p:pic>
    </p:spTree>
    <p:extLst>
      <p:ext uri="{BB962C8B-B14F-4D97-AF65-F5344CB8AC3E}">
        <p14:creationId xmlns:p14="http://schemas.microsoft.com/office/powerpoint/2010/main" val="112319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Pictures\Picture1.png"/>
          <p:cNvPicPr>
            <a:picLocks noChangeAspect="1" noChangeArrowheads="1"/>
          </p:cNvPicPr>
          <p:nvPr/>
        </p:nvPicPr>
        <p:blipFill>
          <a:blip r:embed="rId2"/>
          <a:srcRect/>
          <a:stretch>
            <a:fillRect/>
          </a:stretch>
        </p:blipFill>
        <p:spPr bwMode="auto">
          <a:xfrm>
            <a:off x="4876801" y="457200"/>
            <a:ext cx="1662545" cy="5029199"/>
          </a:xfrm>
          <a:prstGeom prst="rect">
            <a:avLst/>
          </a:prstGeom>
          <a:ln>
            <a:noFill/>
          </a:ln>
        </p:spPr>
        <p:style>
          <a:lnRef idx="2">
            <a:schemeClr val="dk1"/>
          </a:lnRef>
          <a:fillRef idx="1">
            <a:schemeClr val="lt1"/>
          </a:fillRef>
          <a:effectRef idx="0">
            <a:schemeClr val="dk1"/>
          </a:effectRef>
          <a:fontRef idx="minor">
            <a:schemeClr val="dk1"/>
          </a:fontRef>
        </p:style>
      </p:pic>
      <p:sp>
        <p:nvSpPr>
          <p:cNvPr id="4" name="Rectangle 3"/>
          <p:cNvSpPr/>
          <p:nvPr/>
        </p:nvSpPr>
        <p:spPr>
          <a:xfrm>
            <a:off x="1676400" y="1295399"/>
            <a:ext cx="22860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2800" b="1" dirty="0">
                <a:solidFill>
                  <a:schemeClr val="tx1"/>
                </a:solidFill>
                <a:latin typeface="NikoshBAN" pitchFamily="2" charset="0"/>
                <a:cs typeface="NikoshBAN" pitchFamily="2" charset="0"/>
              </a:rPr>
              <a:t>পিটুইটারি গ্রন্থি</a:t>
            </a:r>
            <a:endParaRPr lang="en-US" sz="2800" b="1" dirty="0">
              <a:solidFill>
                <a:schemeClr val="tx1"/>
              </a:solidFill>
              <a:latin typeface="NikoshBAN" pitchFamily="2" charset="0"/>
              <a:cs typeface="NikoshBAN" pitchFamily="2" charset="0"/>
            </a:endParaRPr>
          </a:p>
        </p:txBody>
      </p:sp>
      <p:sp>
        <p:nvSpPr>
          <p:cNvPr id="5" name="Rectangle 4"/>
          <p:cNvSpPr/>
          <p:nvPr/>
        </p:nvSpPr>
        <p:spPr>
          <a:xfrm>
            <a:off x="1524000" y="3047999"/>
            <a:ext cx="24384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2800" b="1" dirty="0">
                <a:solidFill>
                  <a:schemeClr val="tx1"/>
                </a:solidFill>
                <a:latin typeface="NikoshBAN" pitchFamily="2" charset="0"/>
                <a:cs typeface="NikoshBAN" pitchFamily="2" charset="0"/>
              </a:rPr>
              <a:t>প্যারাথাইরয়েড গ্রন্থি</a:t>
            </a:r>
            <a:endParaRPr lang="en-US" sz="2800" b="1" dirty="0">
              <a:solidFill>
                <a:schemeClr val="tx1"/>
              </a:solidFill>
              <a:latin typeface="NikoshBAN" pitchFamily="2" charset="0"/>
              <a:cs typeface="NikoshBAN" pitchFamily="2" charset="0"/>
            </a:endParaRPr>
          </a:p>
        </p:txBody>
      </p:sp>
      <p:sp>
        <p:nvSpPr>
          <p:cNvPr id="6" name="Rectangle 5"/>
          <p:cNvSpPr/>
          <p:nvPr/>
        </p:nvSpPr>
        <p:spPr>
          <a:xfrm>
            <a:off x="1828800" y="1981199"/>
            <a:ext cx="20574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2800" b="1" dirty="0">
                <a:solidFill>
                  <a:schemeClr val="tx1"/>
                </a:solidFill>
                <a:latin typeface="NikoshBAN" pitchFamily="2" charset="0"/>
                <a:cs typeface="NikoshBAN" pitchFamily="2" charset="0"/>
              </a:rPr>
              <a:t>থাইরয়েড গ্রন্থি</a:t>
            </a:r>
            <a:endParaRPr lang="en-US" sz="2800" b="1" dirty="0">
              <a:solidFill>
                <a:schemeClr val="tx1"/>
              </a:solidFill>
              <a:latin typeface="NikoshBAN" pitchFamily="2" charset="0"/>
              <a:cs typeface="NikoshBAN" pitchFamily="2" charset="0"/>
            </a:endParaRPr>
          </a:p>
        </p:txBody>
      </p:sp>
      <p:sp>
        <p:nvSpPr>
          <p:cNvPr id="7" name="Rectangle 6"/>
          <p:cNvSpPr/>
          <p:nvPr/>
        </p:nvSpPr>
        <p:spPr>
          <a:xfrm>
            <a:off x="7162800" y="2057399"/>
            <a:ext cx="19050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2800" b="1" dirty="0">
                <a:solidFill>
                  <a:schemeClr val="tx1"/>
                </a:solidFill>
                <a:latin typeface="NikoshBAN" pitchFamily="2" charset="0"/>
                <a:cs typeface="NikoshBAN" pitchFamily="2" charset="0"/>
              </a:rPr>
              <a:t>থাইমাস গ্রন্থি</a:t>
            </a:r>
            <a:endParaRPr lang="en-US" sz="2800" b="1" dirty="0">
              <a:solidFill>
                <a:schemeClr val="tx1"/>
              </a:solidFill>
              <a:latin typeface="NikoshBAN" pitchFamily="2" charset="0"/>
              <a:cs typeface="NikoshBAN" pitchFamily="2" charset="0"/>
            </a:endParaRPr>
          </a:p>
        </p:txBody>
      </p:sp>
      <p:sp>
        <p:nvSpPr>
          <p:cNvPr id="8" name="Rectangle 7"/>
          <p:cNvSpPr/>
          <p:nvPr/>
        </p:nvSpPr>
        <p:spPr>
          <a:xfrm>
            <a:off x="7543800" y="3809999"/>
            <a:ext cx="17526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2800" b="1" dirty="0">
                <a:solidFill>
                  <a:schemeClr val="tx1"/>
                </a:solidFill>
                <a:latin typeface="NikoshBAN" pitchFamily="2" charset="0"/>
                <a:cs typeface="NikoshBAN" pitchFamily="2" charset="0"/>
              </a:rPr>
              <a:t>জনন গ্রন্থি</a:t>
            </a:r>
            <a:endParaRPr lang="en-US" sz="2800" b="1" dirty="0">
              <a:solidFill>
                <a:schemeClr val="tx1"/>
              </a:solidFill>
              <a:latin typeface="NikoshBAN" pitchFamily="2" charset="0"/>
              <a:cs typeface="NikoshBAN" pitchFamily="2" charset="0"/>
            </a:endParaRPr>
          </a:p>
        </p:txBody>
      </p:sp>
      <p:sp>
        <p:nvSpPr>
          <p:cNvPr id="9" name="Rectangle 8"/>
          <p:cNvSpPr/>
          <p:nvPr/>
        </p:nvSpPr>
        <p:spPr>
          <a:xfrm>
            <a:off x="1828800" y="4190999"/>
            <a:ext cx="2438400" cy="76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2800" b="1" dirty="0">
                <a:solidFill>
                  <a:schemeClr val="tx1"/>
                </a:solidFill>
                <a:latin typeface="NikoshBAN" pitchFamily="2" charset="0"/>
                <a:cs typeface="NikoshBAN" pitchFamily="2" charset="0"/>
              </a:rPr>
              <a:t>আইলেটস অফ ল্যাংগারহ্যান্স </a:t>
            </a:r>
            <a:endParaRPr lang="en-US" sz="2800" b="1" dirty="0">
              <a:solidFill>
                <a:schemeClr val="tx1"/>
              </a:solidFill>
              <a:latin typeface="NikoshBAN" pitchFamily="2" charset="0"/>
              <a:cs typeface="NikoshBAN" pitchFamily="2" charset="0"/>
            </a:endParaRPr>
          </a:p>
        </p:txBody>
      </p:sp>
      <p:sp>
        <p:nvSpPr>
          <p:cNvPr id="10" name="Rectangle 9"/>
          <p:cNvSpPr/>
          <p:nvPr/>
        </p:nvSpPr>
        <p:spPr>
          <a:xfrm>
            <a:off x="7315200" y="3047999"/>
            <a:ext cx="2057400" cy="4572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2800" b="1" dirty="0">
                <a:solidFill>
                  <a:schemeClr val="tx1"/>
                </a:solidFill>
                <a:latin typeface="NikoshBAN" pitchFamily="2" charset="0"/>
                <a:cs typeface="NikoshBAN" pitchFamily="2" charset="0"/>
              </a:rPr>
              <a:t>এডরেনাল গ্রন্থি</a:t>
            </a:r>
            <a:endParaRPr lang="en-US" sz="2800" b="1" dirty="0">
              <a:solidFill>
                <a:schemeClr val="tx1"/>
              </a:solidFill>
              <a:latin typeface="NikoshBAN" pitchFamily="2" charset="0"/>
              <a:cs typeface="NikoshBAN" pitchFamily="2" charset="0"/>
            </a:endParaRPr>
          </a:p>
        </p:txBody>
      </p:sp>
      <p:cxnSp>
        <p:nvCxnSpPr>
          <p:cNvPr id="12" name="Straight Arrow Connector 11"/>
          <p:cNvCxnSpPr/>
          <p:nvPr/>
        </p:nvCxnSpPr>
        <p:spPr>
          <a:xfrm>
            <a:off x="5791200" y="2362199"/>
            <a:ext cx="12954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p:nvPr/>
        </p:nvCxnSpPr>
        <p:spPr>
          <a:xfrm rot="10800000" flipV="1">
            <a:off x="4038600" y="2057399"/>
            <a:ext cx="1600200" cy="11430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4" name="Straight Arrow Connector 13"/>
          <p:cNvCxnSpPr/>
          <p:nvPr/>
        </p:nvCxnSpPr>
        <p:spPr>
          <a:xfrm rot="10800000" flipV="1">
            <a:off x="3733800" y="2057399"/>
            <a:ext cx="1828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5" name="Straight Arrow Connector 14"/>
          <p:cNvCxnSpPr>
            <a:endCxn id="10" idx="1"/>
          </p:cNvCxnSpPr>
          <p:nvPr/>
        </p:nvCxnSpPr>
        <p:spPr>
          <a:xfrm flipV="1">
            <a:off x="6019800" y="3276599"/>
            <a:ext cx="1295400" cy="3048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2" name="Straight Arrow Connector 21"/>
          <p:cNvCxnSpPr/>
          <p:nvPr/>
        </p:nvCxnSpPr>
        <p:spPr>
          <a:xfrm flipV="1">
            <a:off x="4038600" y="990599"/>
            <a:ext cx="1676400" cy="4953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7" name="Straight Arrow Connector 16"/>
          <p:cNvCxnSpPr/>
          <p:nvPr/>
        </p:nvCxnSpPr>
        <p:spPr>
          <a:xfrm rot="10800000" flipV="1">
            <a:off x="4267200" y="3886199"/>
            <a:ext cx="1447800" cy="533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23" name="Straight Arrow Connector 22"/>
          <p:cNvCxnSpPr/>
          <p:nvPr/>
        </p:nvCxnSpPr>
        <p:spPr>
          <a:xfrm flipV="1">
            <a:off x="6019800" y="4038599"/>
            <a:ext cx="1524000" cy="6858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20" name="Rectangle 19"/>
          <p:cNvSpPr/>
          <p:nvPr/>
        </p:nvSpPr>
        <p:spPr>
          <a:xfrm>
            <a:off x="7853362" y="209549"/>
            <a:ext cx="4038600" cy="533400"/>
          </a:xfrm>
          <a:prstGeom prst="rect">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4400"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অন্তঃক্ষরা</a:t>
            </a:r>
            <a:r>
              <a:rPr lang="bn-BD" sz="44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bn-BD" sz="4400"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rPr>
              <a:t>গ্রন্থিতন্ত্র</a:t>
            </a:r>
            <a:endParaRPr lang="en-US" sz="4400" dirty="0">
              <a:ln w="0"/>
              <a:solidFill>
                <a:srgbClr val="00206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4" name="Rectangle 23"/>
          <p:cNvSpPr/>
          <p:nvPr/>
        </p:nvSpPr>
        <p:spPr>
          <a:xfrm>
            <a:off x="1734519" y="5600699"/>
            <a:ext cx="8001000" cy="6096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bn-BD" sz="3200" b="1" dirty="0">
                <a:solidFill>
                  <a:srgbClr val="7030A0"/>
                </a:solidFill>
                <a:latin typeface="NikoshBAN" pitchFamily="2" charset="0"/>
                <a:cs typeface="NikoshBAN" pitchFamily="2" charset="0"/>
              </a:rPr>
              <a:t>হরমোন – নালিবিহীন  গ্রন্থি থেকে নিঃসৃত রসকে হরমোন বলে।</a:t>
            </a:r>
            <a:endParaRPr lang="en-US" sz="3200" b="1" dirty="0">
              <a:solidFill>
                <a:srgbClr val="7030A0"/>
              </a:solidFill>
              <a:latin typeface="NikoshBAN" pitchFamily="2" charset="0"/>
              <a:cs typeface="NikoshBAN" pitchFamily="2" charset="0"/>
            </a:endParaRPr>
          </a:p>
        </p:txBody>
      </p:sp>
      <p:pic>
        <p:nvPicPr>
          <p:cNvPr id="21" name="Picture 20"/>
          <p:cNvPicPr>
            <a:picLocks noChangeAspect="1"/>
          </p:cNvPicPr>
          <p:nvPr/>
        </p:nvPicPr>
        <p:blipFill>
          <a:blip r:embed="rId3" cstate="print">
            <a:biLevel thresh="75000"/>
            <a:extLst>
              <a:ext uri="{28A0092B-C50C-407E-A947-70E740481C1C}">
                <a14:useLocalDpi xmlns:a14="http://schemas.microsoft.com/office/drawing/2010/main" val="0"/>
              </a:ext>
            </a:extLst>
          </a:blip>
          <a:srcRect l="68255" t="74266" r="-2267"/>
          <a:stretch>
            <a:fillRect/>
          </a:stretch>
        </p:blipFill>
        <p:spPr>
          <a:xfrm>
            <a:off x="5257800" y="4740597"/>
            <a:ext cx="838200" cy="745802"/>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651061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par>
                                <p:cTn id="33" presetID="3"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linds(horizontal)">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linds(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linds(horizontal)">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57162"/>
            <a:ext cx="5348646" cy="5996361"/>
          </a:xfrm>
          <a:prstGeom prst="rect">
            <a:avLst/>
          </a:prstGeom>
        </p:spPr>
      </p:pic>
      <p:sp>
        <p:nvSpPr>
          <p:cNvPr id="4" name="TextBox 3"/>
          <p:cNvSpPr txBox="1"/>
          <p:nvPr/>
        </p:nvSpPr>
        <p:spPr>
          <a:xfrm>
            <a:off x="3320882" y="6142014"/>
            <a:ext cx="5430814" cy="584775"/>
          </a:xfrm>
          <a:prstGeom prst="rect">
            <a:avLst/>
          </a:prstGeom>
          <a:solidFill>
            <a:schemeClr val="accent2">
              <a:lumMod val="20000"/>
              <a:lumOff val="80000"/>
            </a:schemeClr>
          </a:solidFill>
        </p:spPr>
        <p:txBody>
          <a:bodyPr wrap="square" rtlCol="0">
            <a:spAutoFit/>
          </a:bodyPr>
          <a:lstStyle/>
          <a:p>
            <a:pPr algn="ctr"/>
            <a:r>
              <a:rPr lang="en-US" sz="3200" b="1" dirty="0" err="1" smtClean="0">
                <a:solidFill>
                  <a:srgbClr val="002060"/>
                </a:solidFill>
                <a:latin typeface="NikoshBAN" pitchFamily="2" charset="0"/>
                <a:cs typeface="NikoshBAN" pitchFamily="2" charset="0"/>
              </a:rPr>
              <a:t>মানব</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হরমোন</a:t>
            </a:r>
            <a:r>
              <a:rPr lang="en-US" sz="3200" b="1" dirty="0" smtClean="0">
                <a:solidFill>
                  <a:srgbClr val="002060"/>
                </a:solidFill>
                <a:latin typeface="NikoshBAN" pitchFamily="2" charset="0"/>
                <a:cs typeface="NikoshBAN" pitchFamily="2" charset="0"/>
              </a:rPr>
              <a:t> </a:t>
            </a:r>
            <a:r>
              <a:rPr lang="en-US" sz="3200" b="1" dirty="0" err="1" smtClean="0">
                <a:solidFill>
                  <a:srgbClr val="002060"/>
                </a:solidFill>
                <a:latin typeface="NikoshBAN" pitchFamily="2" charset="0"/>
                <a:cs typeface="NikoshBAN" pitchFamily="2" charset="0"/>
              </a:rPr>
              <a:t>গ্রন্থি</a:t>
            </a:r>
            <a:r>
              <a:rPr lang="bn-IN" sz="3200" b="1" dirty="0" smtClean="0">
                <a:solidFill>
                  <a:srgbClr val="002060"/>
                </a:solidFill>
                <a:latin typeface="NikoshBAN" pitchFamily="2" charset="0"/>
                <a:cs typeface="NikoshBAN" pitchFamily="2" charset="0"/>
              </a:rPr>
              <a:t> বা অন্তঃক্ষরা গ্রন্থিতন্ত্র</a:t>
            </a:r>
            <a:endParaRPr lang="en-US" sz="3200" b="1" dirty="0">
              <a:solidFill>
                <a:srgbClr val="002060"/>
              </a:solidFill>
              <a:latin typeface="NikoshBAN" pitchFamily="2" charset="0"/>
              <a:cs typeface="NikoshBAN" pitchFamily="2" charset="0"/>
            </a:endParaRPr>
          </a:p>
        </p:txBody>
      </p:sp>
      <p:sp>
        <p:nvSpPr>
          <p:cNvPr id="6" name="TextBox 5"/>
          <p:cNvSpPr txBox="1"/>
          <p:nvPr/>
        </p:nvSpPr>
        <p:spPr>
          <a:xfrm>
            <a:off x="4787908" y="438041"/>
            <a:ext cx="1873045" cy="1015663"/>
          </a:xfrm>
          <a:prstGeom prst="rect">
            <a:avLst/>
          </a:prstGeom>
          <a:noFill/>
        </p:spPr>
        <p:txBody>
          <a:bodyPr wrap="square" rtlCol="0">
            <a:spAutoFit/>
          </a:bodyPr>
          <a:lstStyle/>
          <a:p>
            <a:r>
              <a:rPr lang="en-US" sz="2800" dirty="0" smtClean="0">
                <a:solidFill>
                  <a:schemeClr val="accent2">
                    <a:lumMod val="50000"/>
                  </a:schemeClr>
                </a:solidFill>
                <a:latin typeface="NikoshBAN" pitchFamily="2" charset="0"/>
                <a:cs typeface="NikoshBAN" pitchFamily="2" charset="0"/>
              </a:rPr>
              <a:t>     </a:t>
            </a:r>
            <a:r>
              <a:rPr lang="en-US" sz="3200" b="1" dirty="0" err="1" smtClean="0">
                <a:latin typeface="NikoshBAN" pitchFamily="2" charset="0"/>
                <a:cs typeface="NikoshBAN" pitchFamily="2" charset="0"/>
              </a:rPr>
              <a:t>পিটুইটারী</a:t>
            </a:r>
            <a:r>
              <a:rPr lang="en-US" sz="2800" b="1" dirty="0" smtClean="0">
                <a:solidFill>
                  <a:schemeClr val="accent2">
                    <a:lumMod val="50000"/>
                  </a:schemeClr>
                </a:solidFill>
                <a:latin typeface="NikoshBAN" pitchFamily="2" charset="0"/>
                <a:cs typeface="NikoshBAN" pitchFamily="2" charset="0"/>
              </a:rPr>
              <a:t>   </a:t>
            </a:r>
            <a:r>
              <a:rPr lang="en-US" sz="2400" dirty="0" smtClean="0">
                <a:solidFill>
                  <a:schemeClr val="accent2">
                    <a:lumMod val="50000"/>
                  </a:schemeClr>
                </a:solidFill>
                <a:latin typeface="NikoshBAN" pitchFamily="2" charset="0"/>
                <a:cs typeface="NikoshBAN" pitchFamily="2" charset="0"/>
              </a:rPr>
              <a:t>               </a:t>
            </a:r>
            <a:endParaRPr lang="en-US" sz="2400" dirty="0">
              <a:solidFill>
                <a:schemeClr val="accent2">
                  <a:lumMod val="50000"/>
                </a:schemeClr>
              </a:solidFill>
              <a:latin typeface="NikoshBAN" pitchFamily="2" charset="0"/>
              <a:cs typeface="NikoshBAN" pitchFamily="2" charset="0"/>
            </a:endParaRPr>
          </a:p>
        </p:txBody>
      </p:sp>
      <p:sp>
        <p:nvSpPr>
          <p:cNvPr id="7" name="TextBox 6"/>
          <p:cNvSpPr txBox="1"/>
          <p:nvPr/>
        </p:nvSpPr>
        <p:spPr>
          <a:xfrm>
            <a:off x="5430814" y="2105195"/>
            <a:ext cx="1315239" cy="584775"/>
          </a:xfrm>
          <a:prstGeom prst="rect">
            <a:avLst/>
          </a:prstGeom>
          <a:noFill/>
        </p:spPr>
        <p:txBody>
          <a:bodyPr wrap="square" rtlCol="0">
            <a:spAutoFit/>
          </a:bodyPr>
          <a:lstStyle/>
          <a:p>
            <a:r>
              <a:rPr lang="en-US" sz="2800" dirty="0" smtClean="0">
                <a:solidFill>
                  <a:schemeClr val="accent2">
                    <a:lumMod val="50000"/>
                  </a:schemeClr>
                </a:solidFill>
                <a:latin typeface="NikoshBAN" pitchFamily="2" charset="0"/>
                <a:cs typeface="NikoshBAN" pitchFamily="2" charset="0"/>
              </a:rPr>
              <a:t> </a:t>
            </a:r>
            <a:r>
              <a:rPr lang="en-US" sz="3200" b="1" dirty="0" err="1" smtClean="0">
                <a:latin typeface="NikoshBAN" pitchFamily="2" charset="0"/>
                <a:cs typeface="NikoshBAN" pitchFamily="2" charset="0"/>
              </a:rPr>
              <a:t>থাইমাস</a:t>
            </a:r>
            <a:r>
              <a:rPr lang="en-US" sz="3200" b="1" dirty="0" smtClean="0">
                <a:latin typeface="NikoshBAN" pitchFamily="2" charset="0"/>
                <a:cs typeface="NikoshBAN" pitchFamily="2" charset="0"/>
              </a:rPr>
              <a:t> </a:t>
            </a:r>
            <a:r>
              <a:rPr lang="en-US" sz="3200" b="1" dirty="0" smtClean="0">
                <a:solidFill>
                  <a:schemeClr val="accent2">
                    <a:lumMod val="50000"/>
                  </a:schemeClr>
                </a:solidFill>
                <a:latin typeface="NikoshBAN" pitchFamily="2" charset="0"/>
                <a:cs typeface="NikoshBAN" pitchFamily="2" charset="0"/>
              </a:rPr>
              <a:t>     </a:t>
            </a:r>
            <a:r>
              <a:rPr lang="en-US" sz="2400" dirty="0" smtClean="0">
                <a:solidFill>
                  <a:schemeClr val="accent2">
                    <a:lumMod val="50000"/>
                  </a:schemeClr>
                </a:solidFill>
                <a:latin typeface="NikoshBAN" pitchFamily="2" charset="0"/>
                <a:cs typeface="NikoshBAN" pitchFamily="2" charset="0"/>
              </a:rPr>
              <a:t>            </a:t>
            </a:r>
            <a:endParaRPr lang="en-US" sz="2400" dirty="0">
              <a:solidFill>
                <a:schemeClr val="accent2">
                  <a:lumMod val="50000"/>
                </a:schemeClr>
              </a:solidFill>
              <a:latin typeface="NikoshBAN" pitchFamily="2" charset="0"/>
              <a:cs typeface="NikoshBAN" pitchFamily="2" charset="0"/>
            </a:endParaRPr>
          </a:p>
        </p:txBody>
      </p:sp>
      <p:sp>
        <p:nvSpPr>
          <p:cNvPr id="8" name="TextBox 7"/>
          <p:cNvSpPr txBox="1"/>
          <p:nvPr/>
        </p:nvSpPr>
        <p:spPr>
          <a:xfrm rot="371017">
            <a:off x="4983316" y="5427407"/>
            <a:ext cx="2022167" cy="584775"/>
          </a:xfrm>
          <a:prstGeom prst="rect">
            <a:avLst/>
          </a:prstGeom>
          <a:noFill/>
        </p:spPr>
        <p:txBody>
          <a:bodyPr wrap="square" rtlCol="0">
            <a:spAutoFit/>
          </a:bodyPr>
          <a:lstStyle/>
          <a:p>
            <a:r>
              <a:rPr lang="en-US" sz="2800" dirty="0" smtClean="0">
                <a:solidFill>
                  <a:schemeClr val="accent2">
                    <a:lumMod val="50000"/>
                  </a:schemeClr>
                </a:solidFill>
                <a:latin typeface="NikoshBAN" pitchFamily="2" charset="0"/>
                <a:cs typeface="NikoshBAN" pitchFamily="2" charset="0"/>
              </a:rPr>
              <a:t>  </a:t>
            </a:r>
            <a:r>
              <a:rPr lang="en-US" sz="3200" b="1" dirty="0" err="1" smtClean="0">
                <a:latin typeface="NikoshBAN" pitchFamily="2" charset="0"/>
                <a:cs typeface="NikoshBAN" pitchFamily="2" charset="0"/>
              </a:rPr>
              <a:t>ইস্ট্রোজেন</a:t>
            </a:r>
            <a:r>
              <a:rPr lang="en-US" sz="3200" b="1" dirty="0" smtClean="0">
                <a:latin typeface="NikoshBAN" pitchFamily="2" charset="0"/>
                <a:cs typeface="NikoshBAN" pitchFamily="2" charset="0"/>
              </a:rPr>
              <a:t>   </a:t>
            </a:r>
            <a:r>
              <a:rPr lang="en-US" sz="2400" b="1" dirty="0" smtClean="0">
                <a:latin typeface="NikoshBAN" pitchFamily="2" charset="0"/>
                <a:cs typeface="NikoshBAN" pitchFamily="2" charset="0"/>
              </a:rPr>
              <a:t>    </a:t>
            </a:r>
            <a:r>
              <a:rPr lang="en-US" sz="2400" dirty="0" smtClean="0">
                <a:solidFill>
                  <a:schemeClr val="accent2">
                    <a:lumMod val="50000"/>
                  </a:schemeClr>
                </a:solidFill>
                <a:latin typeface="NikoshBAN" pitchFamily="2" charset="0"/>
                <a:cs typeface="NikoshBAN" pitchFamily="2" charset="0"/>
              </a:rPr>
              <a:t>         </a:t>
            </a:r>
            <a:endParaRPr lang="en-US" sz="2400" dirty="0">
              <a:solidFill>
                <a:schemeClr val="accent2">
                  <a:lumMod val="50000"/>
                </a:schemeClr>
              </a:solidFill>
              <a:latin typeface="NikoshBAN" pitchFamily="2" charset="0"/>
              <a:cs typeface="NikoshBAN" pitchFamily="2" charset="0"/>
            </a:endParaRPr>
          </a:p>
        </p:txBody>
      </p:sp>
      <p:sp>
        <p:nvSpPr>
          <p:cNvPr id="9" name="TextBox 8"/>
          <p:cNvSpPr txBox="1"/>
          <p:nvPr/>
        </p:nvSpPr>
        <p:spPr>
          <a:xfrm>
            <a:off x="8967216" y="2736982"/>
            <a:ext cx="3217811" cy="1077218"/>
          </a:xfrm>
          <a:prstGeom prst="rect">
            <a:avLst/>
          </a:prstGeom>
          <a:noFill/>
        </p:spPr>
        <p:txBody>
          <a:bodyPr wrap="square" rtlCol="0">
            <a:spAutoFit/>
          </a:bodyPr>
          <a:lstStyle/>
          <a:p>
            <a:r>
              <a:rPr lang="en-US" sz="3200" b="1" dirty="0" err="1" smtClean="0">
                <a:latin typeface="NikoshBAN" pitchFamily="2" charset="0"/>
                <a:cs typeface="NikoshBAN" pitchFamily="2" charset="0"/>
              </a:rPr>
              <a:t>আইলেটস</a:t>
            </a:r>
            <a:r>
              <a:rPr lang="en-US" sz="3200" b="1" dirty="0" smtClean="0">
                <a:latin typeface="NikoshBAN" pitchFamily="2" charset="0"/>
                <a:cs typeface="NikoshBAN" pitchFamily="2" charset="0"/>
              </a:rPr>
              <a:t>  </a:t>
            </a:r>
          </a:p>
          <a:p>
            <a:r>
              <a:rPr lang="en-US" sz="3200" b="1" dirty="0" err="1" smtClean="0">
                <a:latin typeface="NikoshBAN" pitchFamily="2" charset="0"/>
                <a:cs typeface="NikoshBAN" pitchFamily="2" charset="0"/>
              </a:rPr>
              <a:t>অব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ল্যাংগারহ্যান্স</a:t>
            </a:r>
            <a:endParaRPr lang="en-US" sz="3200" b="1" dirty="0">
              <a:latin typeface="NikoshBAN" pitchFamily="2" charset="0"/>
              <a:cs typeface="NikoshBAN" pitchFamily="2" charset="0"/>
            </a:endParaRPr>
          </a:p>
        </p:txBody>
      </p:sp>
      <p:sp>
        <p:nvSpPr>
          <p:cNvPr id="10" name="TextBox 9"/>
          <p:cNvSpPr txBox="1"/>
          <p:nvPr/>
        </p:nvSpPr>
        <p:spPr>
          <a:xfrm>
            <a:off x="5003902" y="2714113"/>
            <a:ext cx="2064774" cy="584775"/>
          </a:xfrm>
          <a:prstGeom prst="rect">
            <a:avLst/>
          </a:prstGeom>
          <a:noFill/>
        </p:spPr>
        <p:txBody>
          <a:bodyPr wrap="square" rtlCol="0">
            <a:spAutoFit/>
          </a:bodyPr>
          <a:lstStyle/>
          <a:p>
            <a:r>
              <a:rPr lang="en-US" sz="2800" dirty="0" smtClean="0">
                <a:solidFill>
                  <a:schemeClr val="accent2">
                    <a:lumMod val="50000"/>
                  </a:schemeClr>
                </a:solidFill>
                <a:latin typeface="NikoshBAN" pitchFamily="2" charset="0"/>
                <a:cs typeface="NikoshBAN" pitchFamily="2" charset="0"/>
              </a:rPr>
              <a:t>   </a:t>
            </a:r>
            <a:r>
              <a:rPr lang="en-US" sz="3200" b="1" dirty="0" err="1" smtClean="0">
                <a:latin typeface="NikoshBAN" pitchFamily="2" charset="0"/>
                <a:cs typeface="NikoshBAN" pitchFamily="2" charset="0"/>
              </a:rPr>
              <a:t>পিনিয়াল</a:t>
            </a:r>
            <a:r>
              <a:rPr lang="en-US" sz="3200" b="1" dirty="0" smtClean="0">
                <a:latin typeface="NikoshBAN" pitchFamily="2" charset="0"/>
                <a:cs typeface="NikoshBAN" pitchFamily="2" charset="0"/>
              </a:rPr>
              <a:t> </a:t>
            </a:r>
            <a:r>
              <a:rPr lang="en-US" sz="2400" dirty="0" smtClean="0">
                <a:solidFill>
                  <a:schemeClr val="accent2">
                    <a:lumMod val="50000"/>
                  </a:schemeClr>
                </a:solidFill>
                <a:latin typeface="NikoshBAN" pitchFamily="2" charset="0"/>
                <a:cs typeface="NikoshBAN" pitchFamily="2" charset="0"/>
              </a:rPr>
              <a:t>                 </a:t>
            </a:r>
            <a:endParaRPr lang="en-US" sz="2400" dirty="0">
              <a:solidFill>
                <a:schemeClr val="accent2">
                  <a:lumMod val="50000"/>
                </a:schemeClr>
              </a:solidFill>
              <a:latin typeface="NikoshBAN" pitchFamily="2" charset="0"/>
              <a:cs typeface="NikoshBAN" pitchFamily="2" charset="0"/>
            </a:endParaRPr>
          </a:p>
        </p:txBody>
      </p:sp>
      <p:cxnSp>
        <p:nvCxnSpPr>
          <p:cNvPr id="11" name="Straight Arrow Connector 10"/>
          <p:cNvCxnSpPr/>
          <p:nvPr/>
        </p:nvCxnSpPr>
        <p:spPr>
          <a:xfrm flipV="1">
            <a:off x="4417938" y="661096"/>
            <a:ext cx="847236" cy="565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506671" y="587401"/>
            <a:ext cx="791638" cy="769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36026" y="1510239"/>
            <a:ext cx="721749" cy="406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372224" y="1608268"/>
            <a:ext cx="800101" cy="354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772274" y="2329656"/>
            <a:ext cx="400052" cy="166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800314" y="4844567"/>
            <a:ext cx="1497995" cy="5751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10918" y="2241528"/>
            <a:ext cx="1332632" cy="556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706032" y="3032205"/>
            <a:ext cx="1319982" cy="38395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408370" y="2889878"/>
            <a:ext cx="397601" cy="52628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756040" y="3057823"/>
            <a:ext cx="674774" cy="5605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464361" y="4727296"/>
            <a:ext cx="966453" cy="4778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696900" y="1348251"/>
            <a:ext cx="1964053" cy="584775"/>
          </a:xfrm>
          <a:prstGeom prst="rect">
            <a:avLst/>
          </a:prstGeom>
          <a:noFill/>
        </p:spPr>
        <p:txBody>
          <a:bodyPr wrap="square" rtlCol="0">
            <a:spAutoFit/>
          </a:bodyPr>
          <a:lstStyle/>
          <a:p>
            <a:r>
              <a:rPr lang="en-US" sz="2800" dirty="0" smtClean="0">
                <a:solidFill>
                  <a:schemeClr val="accent2">
                    <a:lumMod val="50000"/>
                  </a:schemeClr>
                </a:solidFill>
                <a:latin typeface="NikoshBAN" pitchFamily="2" charset="0"/>
                <a:cs typeface="NikoshBAN" pitchFamily="2" charset="0"/>
              </a:rPr>
              <a:t>    </a:t>
            </a:r>
            <a:r>
              <a:rPr lang="en-US" sz="3200" b="1" dirty="0" err="1" smtClean="0">
                <a:latin typeface="NikoshBAN" pitchFamily="2" charset="0"/>
                <a:cs typeface="NikoshBAN" pitchFamily="2" charset="0"/>
              </a:rPr>
              <a:t>থাইরয়েড</a:t>
            </a:r>
            <a:r>
              <a:rPr lang="en-US" sz="3200" b="1" dirty="0" smtClean="0">
                <a:latin typeface="NikoshBAN" pitchFamily="2" charset="0"/>
                <a:cs typeface="NikoshBAN" pitchFamily="2" charset="0"/>
              </a:rPr>
              <a:t> </a:t>
            </a:r>
            <a:r>
              <a:rPr lang="en-US" sz="2400" dirty="0" smtClean="0">
                <a:solidFill>
                  <a:schemeClr val="accent2">
                    <a:lumMod val="50000"/>
                  </a:schemeClr>
                </a:solidFill>
                <a:latin typeface="NikoshBAN" pitchFamily="2" charset="0"/>
                <a:cs typeface="NikoshBAN" pitchFamily="2" charset="0"/>
              </a:rPr>
              <a:t>                 </a:t>
            </a:r>
            <a:endParaRPr lang="en-US" sz="2400" dirty="0">
              <a:solidFill>
                <a:schemeClr val="accent2">
                  <a:lumMod val="50000"/>
                </a:schemeClr>
              </a:solidFill>
              <a:latin typeface="NikoshBAN" pitchFamily="2" charset="0"/>
              <a:cs typeface="NikoshBAN" pitchFamily="2" charset="0"/>
            </a:endParaRPr>
          </a:p>
        </p:txBody>
      </p:sp>
      <p:sp>
        <p:nvSpPr>
          <p:cNvPr id="40" name="TextBox 39"/>
          <p:cNvSpPr txBox="1"/>
          <p:nvPr/>
        </p:nvSpPr>
        <p:spPr>
          <a:xfrm>
            <a:off x="4584908" y="4362172"/>
            <a:ext cx="1917284"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টেস্টোস্টেরন</a:t>
            </a:r>
            <a:r>
              <a:rPr lang="en-US" sz="3200" b="1" dirty="0" smtClean="0">
                <a:latin typeface="NikoshBAN" pitchFamily="2" charset="0"/>
                <a:cs typeface="NikoshBAN" pitchFamily="2" charset="0"/>
              </a:rPr>
              <a:t> </a:t>
            </a:r>
            <a:r>
              <a:rPr lang="en-US" sz="3200" b="1" dirty="0" smtClean="0">
                <a:solidFill>
                  <a:schemeClr val="accent2">
                    <a:lumMod val="50000"/>
                  </a:schemeClr>
                </a:solidFill>
                <a:latin typeface="NikoshBAN" pitchFamily="2" charset="0"/>
                <a:cs typeface="NikoshBAN" pitchFamily="2" charset="0"/>
              </a:rPr>
              <a:t>              </a:t>
            </a:r>
            <a:endParaRPr lang="en-US" sz="3200" b="1" dirty="0">
              <a:solidFill>
                <a:schemeClr val="accent2">
                  <a:lumMod val="50000"/>
                </a:schemeClr>
              </a:solidFill>
              <a:latin typeface="NikoshBAN" pitchFamily="2" charset="0"/>
              <a:cs typeface="NikoshBAN" pitchFamily="2" charset="0"/>
            </a:endParaRPr>
          </a:p>
        </p:txBody>
      </p:sp>
    </p:spTree>
    <p:extLst>
      <p:ext uri="{BB962C8B-B14F-4D97-AF65-F5344CB8AC3E}">
        <p14:creationId xmlns:p14="http://schemas.microsoft.com/office/powerpoint/2010/main" val="876858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downLeft)">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12" fill="hold" grpId="0" nodeType="click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downLeft)">
                                      <p:cBhvr>
                                        <p:cTn id="92" dur="2000"/>
                                        <p:tgtEl>
                                          <p:spTgt spid="26"/>
                                        </p:tgtEl>
                                      </p:cBhvr>
                                    </p:animEffect>
                                  </p:childTnLst>
                                </p:cTn>
                              </p:par>
                            </p:childTnLst>
                          </p:cTn>
                        </p:par>
                      </p:childTnLst>
                    </p:cTn>
                  </p:par>
                  <p:par>
                    <p:cTn id="93" fill="hold">
                      <p:stCondLst>
                        <p:cond delay="indefinite"/>
                      </p:stCondLst>
                      <p:childTnLst>
                        <p:par>
                          <p:cTn id="94" fill="hold">
                            <p:stCondLst>
                              <p:cond delay="0"/>
                            </p:stCondLst>
                            <p:childTnLst>
                              <p:par>
                                <p:cTn id="95" presetID="18" presetClass="entr" presetSubtype="12"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strips(downLeft)">
                                      <p:cBhvr>
                                        <p:cTn id="97"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26"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 y="-233121"/>
            <a:ext cx="12192000" cy="6858000"/>
          </a:xfrm>
          <a:prstGeom prst="rect">
            <a:avLst/>
          </a:prstGeom>
          <a:solidFill>
            <a:schemeClr val="bg1">
              <a:lumMod val="95000"/>
            </a:schemeClr>
          </a:solidFill>
        </p:spPr>
        <p:txBody>
          <a:bodyPr wrap="square" rtlCol="0">
            <a:spAutoFit/>
          </a:bodyPr>
          <a:lstStyle/>
          <a:p>
            <a:endParaRPr lang="en-US" dirty="0"/>
          </a:p>
        </p:txBody>
      </p:sp>
      <p:sp>
        <p:nvSpPr>
          <p:cNvPr id="3" name="TextBox 2"/>
          <p:cNvSpPr txBox="1"/>
          <p:nvPr/>
        </p:nvSpPr>
        <p:spPr>
          <a:xfrm>
            <a:off x="3848670" y="136477"/>
            <a:ext cx="3548418"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নিচের চিত্র গুলো লক্ষ্য করি </a:t>
            </a:r>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251" y="814387"/>
            <a:ext cx="3185615" cy="21198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2" y="814387"/>
            <a:ext cx="3185615" cy="211988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8173" y="814388"/>
            <a:ext cx="3201850" cy="211988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590" y="3444903"/>
            <a:ext cx="3185615" cy="297929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8173" y="3460358"/>
            <a:ext cx="3201850" cy="2297299"/>
          </a:xfrm>
          <a:prstGeom prst="rect">
            <a:avLst/>
          </a:prstGeom>
        </p:spPr>
      </p:pic>
      <p:sp>
        <p:nvSpPr>
          <p:cNvPr id="10" name="TextBox 9"/>
          <p:cNvSpPr txBox="1"/>
          <p:nvPr/>
        </p:nvSpPr>
        <p:spPr>
          <a:xfrm>
            <a:off x="2784143" y="2934269"/>
            <a:ext cx="5416882"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এগুলোকে মানব শরীরের এক একটা কী বলে?</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3132252" y="6230598"/>
            <a:ext cx="4271750"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এগুলোকে মানব শরীরের কী বলা হয়? </a:t>
            </a:r>
            <a:endParaRPr lang="en-US" sz="2800" dirty="0">
              <a:latin typeface="NikoshBAN" panose="02000000000000000000" pitchFamily="2" charset="0"/>
              <a:cs typeface="NikoshBAN" panose="02000000000000000000" pitchFamily="2" charset="0"/>
            </a:endParaRPr>
          </a:p>
        </p:txBody>
      </p:sp>
      <p:grpSp>
        <p:nvGrpSpPr>
          <p:cNvPr id="13" name="Group 12"/>
          <p:cNvGrpSpPr/>
          <p:nvPr/>
        </p:nvGrpSpPr>
        <p:grpSpPr>
          <a:xfrm>
            <a:off x="3668405" y="3444903"/>
            <a:ext cx="3185615" cy="2862923"/>
            <a:chOff x="3593251" y="3552366"/>
            <a:chExt cx="3185615" cy="2862923"/>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3251" y="3552366"/>
              <a:ext cx="3185615" cy="2726902"/>
            </a:xfrm>
            <a:prstGeom prst="rect">
              <a:avLst/>
            </a:prstGeom>
          </p:spPr>
        </p:pic>
        <p:sp>
          <p:nvSpPr>
            <p:cNvPr id="12" name="TextBox 11"/>
            <p:cNvSpPr txBox="1"/>
            <p:nvPr/>
          </p:nvSpPr>
          <p:spPr>
            <a:xfrm>
              <a:off x="4667534" y="6045957"/>
              <a:ext cx="1050878" cy="369332"/>
            </a:xfrm>
            <a:prstGeom prst="rect">
              <a:avLst/>
            </a:prstGeom>
            <a:solidFill>
              <a:schemeClr val="bg1">
                <a:lumMod val="95000"/>
              </a:schemeClr>
            </a:solidFill>
          </p:spPr>
          <p:txBody>
            <a:bodyPr wrap="square" rtlCol="0">
              <a:spAutoFit/>
            </a:bodyPr>
            <a:lstStyle/>
            <a:p>
              <a:endParaRPr lang="en-US" dirty="0"/>
            </a:p>
          </p:txBody>
        </p:sp>
      </p:grpSp>
    </p:spTree>
    <p:extLst>
      <p:ext uri="{BB962C8B-B14F-4D97-AF65-F5344CB8AC3E}">
        <p14:creationId xmlns:p14="http://schemas.microsoft.com/office/powerpoint/2010/main" val="34604479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390106" y="2094272"/>
            <a:ext cx="2571134" cy="175505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হরমোনের</a:t>
            </a:r>
            <a:r>
              <a:rPr lang="en-US" sz="32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a:t>
            </a:r>
          </a:p>
          <a:p>
            <a:pPr algn="ctr"/>
            <a:r>
              <a:rPr lang="en-US" sz="32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কাজ</a:t>
            </a:r>
            <a:endParaRPr lang="en-US" sz="32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19" name="Picture 3" descr="C:\Users\User\Downloads\Study room and WelCome logo\goitre-2.jpg"/>
          <p:cNvPicPr>
            <a:picLocks noChangeAspect="1" noChangeArrowheads="1"/>
          </p:cNvPicPr>
          <p:nvPr/>
        </p:nvPicPr>
        <p:blipFill>
          <a:blip r:embed="rId2" cstate="print"/>
          <a:srcRect/>
          <a:stretch>
            <a:fillRect/>
          </a:stretch>
        </p:blipFill>
        <p:spPr bwMode="auto">
          <a:xfrm>
            <a:off x="1799303" y="406401"/>
            <a:ext cx="2394156" cy="2319653"/>
          </a:xfrm>
          <a:prstGeom prst="ellipse">
            <a:avLst/>
          </a:prstGeom>
          <a:solidFill>
            <a:schemeClr val="accent2">
              <a:lumMod val="75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 name="Flowchart: Connector 19"/>
          <p:cNvSpPr/>
          <p:nvPr/>
        </p:nvSpPr>
        <p:spPr>
          <a:xfrm>
            <a:off x="1659194" y="412954"/>
            <a:ext cx="2632585" cy="2271251"/>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itchFamily="2" charset="0"/>
                <a:cs typeface="NikoshBAN" pitchFamily="2" charset="0"/>
              </a:rPr>
              <a:t>থাইরয়েড</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গ্রন্থি</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ফুলে</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যাওয়া</a:t>
            </a:r>
            <a:endParaRPr lang="en-US" sz="3200" b="1" dirty="0">
              <a:solidFill>
                <a:schemeClr val="tx1"/>
              </a:solidFill>
              <a:latin typeface="NikoshBAN" pitchFamily="2" charset="0"/>
              <a:cs typeface="NikoshBAN" pitchFamily="2" charset="0"/>
            </a:endParaRPr>
          </a:p>
        </p:txBody>
      </p:sp>
      <p:sp>
        <p:nvSpPr>
          <p:cNvPr id="21" name="Oval 20"/>
          <p:cNvSpPr/>
          <p:nvPr/>
        </p:nvSpPr>
        <p:spPr>
          <a:xfrm>
            <a:off x="1430594" y="280219"/>
            <a:ext cx="2949677" cy="249247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4" descr="C:\Users\User\Downloads\Study room and WelCome logo\jhinuk-2.png"/>
          <p:cNvPicPr>
            <a:picLocks noChangeAspect="1" noChangeArrowheads="1"/>
          </p:cNvPicPr>
          <p:nvPr/>
        </p:nvPicPr>
        <p:blipFill>
          <a:blip r:embed="rId3" cstate="print"/>
          <a:srcRect/>
          <a:stretch>
            <a:fillRect/>
          </a:stretch>
        </p:blipFill>
        <p:spPr bwMode="auto">
          <a:xfrm>
            <a:off x="4557250" y="4021392"/>
            <a:ext cx="2536723" cy="2217175"/>
          </a:xfrm>
          <a:prstGeom prst="ellipse">
            <a:avLst/>
          </a:prstGeom>
          <a:solidFill>
            <a:schemeClr val="accent2">
              <a:lumMod val="75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Flowchart: Connector 24"/>
          <p:cNvSpPr/>
          <p:nvPr/>
        </p:nvSpPr>
        <p:spPr>
          <a:xfrm>
            <a:off x="4454013" y="3908323"/>
            <a:ext cx="2698955" cy="2374490"/>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NikoshBAN" pitchFamily="2" charset="0"/>
                <a:cs typeface="NikoshBAN" pitchFamily="2" charset="0"/>
              </a:rPr>
              <a:t>শিশু</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মানুষিক</a:t>
            </a:r>
            <a:r>
              <a:rPr lang="en-US" sz="2800" b="1" dirty="0" smtClean="0">
                <a:solidFill>
                  <a:schemeClr val="tx1"/>
                </a:solidFill>
                <a:latin typeface="NikoshBAN" pitchFamily="2" charset="0"/>
                <a:cs typeface="NikoshBAN" pitchFamily="2" charset="0"/>
              </a:rPr>
              <a:t> </a:t>
            </a:r>
            <a:r>
              <a:rPr lang="en-US" sz="2800" b="1" dirty="0" err="1" smtClean="0">
                <a:solidFill>
                  <a:schemeClr val="tx1"/>
                </a:solidFill>
                <a:latin typeface="NikoshBAN" pitchFamily="2" charset="0"/>
                <a:cs typeface="NikoshBAN" pitchFamily="2" charset="0"/>
              </a:rPr>
              <a:t>প্রতিবন্ধী</a:t>
            </a:r>
            <a:endParaRPr lang="en-US" sz="2800" b="1" dirty="0" smtClean="0">
              <a:solidFill>
                <a:schemeClr val="tx1"/>
              </a:solidFill>
              <a:latin typeface="NikoshBAN" pitchFamily="2" charset="0"/>
              <a:cs typeface="NikoshBAN" pitchFamily="2" charset="0"/>
            </a:endParaRPr>
          </a:p>
          <a:p>
            <a:pPr algn="ctr"/>
            <a:r>
              <a:rPr lang="en-US" sz="2800" b="1" dirty="0" err="1" smtClean="0">
                <a:solidFill>
                  <a:schemeClr val="tx1"/>
                </a:solidFill>
                <a:latin typeface="NikoshBAN" pitchFamily="2" charset="0"/>
                <a:cs typeface="NikoshBAN" pitchFamily="2" charset="0"/>
              </a:rPr>
              <a:t>হয়</a:t>
            </a:r>
            <a:endParaRPr lang="en-US" sz="2800" b="1" dirty="0">
              <a:solidFill>
                <a:schemeClr val="tx1"/>
              </a:solidFill>
              <a:latin typeface="NikoshBAN" pitchFamily="2" charset="0"/>
              <a:cs typeface="NikoshBAN" pitchFamily="2" charset="0"/>
            </a:endParaRPr>
          </a:p>
        </p:txBody>
      </p:sp>
      <p:pic>
        <p:nvPicPr>
          <p:cNvPr id="1026" name="Picture 2" descr="C:\Users\Shawon\Downloads\Connective tissue\sperm-and-egg-cell-1.jpg"/>
          <p:cNvPicPr>
            <a:picLocks noChangeAspect="1" noChangeArrowheads="1"/>
          </p:cNvPicPr>
          <p:nvPr/>
        </p:nvPicPr>
        <p:blipFill>
          <a:blip r:embed="rId4" cstate="print"/>
          <a:srcRect/>
          <a:stretch>
            <a:fillRect/>
          </a:stretch>
        </p:blipFill>
        <p:spPr bwMode="auto">
          <a:xfrm>
            <a:off x="7521678" y="398206"/>
            <a:ext cx="2344994" cy="2324091"/>
          </a:xfrm>
          <a:prstGeom prst="ellipse">
            <a:avLst/>
          </a:prstGeom>
          <a:solidFill>
            <a:schemeClr val="accent2">
              <a:lumMod val="75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 name="Oval 26"/>
          <p:cNvSpPr/>
          <p:nvPr/>
        </p:nvSpPr>
        <p:spPr>
          <a:xfrm>
            <a:off x="7344697" y="383458"/>
            <a:ext cx="2610463" cy="234499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প্রজননে</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সাহায্য</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a:t>
            </a:r>
            <a:endParaRPr lang="en-US" sz="3200" dirty="0">
              <a:latin typeface="NikoshBAN" pitchFamily="2" charset="0"/>
              <a:cs typeface="NikoshBAN" pitchFamily="2" charset="0"/>
            </a:endParaRPr>
          </a:p>
        </p:txBody>
      </p:sp>
      <p:pic>
        <p:nvPicPr>
          <p:cNvPr id="1027" name="Picture 3" descr="C:\Users\Shawon\Downloads\Connective tissue\temper-guy.png"/>
          <p:cNvPicPr>
            <a:picLocks noChangeAspect="1" noChangeArrowheads="1"/>
          </p:cNvPicPr>
          <p:nvPr/>
        </p:nvPicPr>
        <p:blipFill>
          <a:blip r:embed="rId5" cstate="print"/>
          <a:srcRect/>
          <a:stretch>
            <a:fillRect/>
          </a:stretch>
        </p:blipFill>
        <p:spPr bwMode="auto">
          <a:xfrm>
            <a:off x="7521677" y="3052916"/>
            <a:ext cx="2401254" cy="2389240"/>
          </a:xfrm>
          <a:prstGeom prst="ellipse">
            <a:avLst/>
          </a:prstGeom>
          <a:solidFill>
            <a:schemeClr val="accent2">
              <a:lumMod val="75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1" name="Oval 30"/>
          <p:cNvSpPr/>
          <p:nvPr/>
        </p:nvSpPr>
        <p:spPr>
          <a:xfrm>
            <a:off x="7447935" y="2949677"/>
            <a:ext cx="2757949" cy="2610466"/>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এড্রেনালিন</a:t>
            </a:r>
            <a:endParaRPr lang="en-US" sz="24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endParaRPr>
          </a:p>
          <a:p>
            <a:pPr algn="ctr"/>
            <a:r>
              <a:rPr lang="en-US" sz="2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হরমোন</a:t>
            </a: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a:t>
            </a:r>
            <a:r>
              <a:rPr lang="en-US" sz="2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কঠিন</a:t>
            </a: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a:t>
            </a:r>
          </a:p>
          <a:p>
            <a:pPr algn="ctr"/>
            <a:r>
              <a:rPr lang="en-US" sz="2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মানসিক</a:t>
            </a: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a:t>
            </a:r>
            <a:r>
              <a:rPr lang="en-US" sz="2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চাপ</a:t>
            </a: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a:t>
            </a:r>
            <a:r>
              <a:rPr lang="en-US" sz="2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থেকে</a:t>
            </a: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a:t>
            </a:r>
            <a:r>
              <a:rPr lang="en-US" sz="2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রক্ষা</a:t>
            </a:r>
            <a:endPar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endParaRPr>
          </a:p>
          <a:p>
            <a:pPr algn="ctr"/>
            <a:r>
              <a:rPr lang="en-US" sz="2800" dirty="0" err="1"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করে</a:t>
            </a: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rPr>
              <a:t> </a:t>
            </a:r>
            <a:endParaRPr lang="en-US" sz="2800" dirty="0">
              <a:ln w="18415" cmpd="sng">
                <a:solidFill>
                  <a:srgbClr val="FFFFFF"/>
                </a:solidFill>
                <a:prstDash val="solid"/>
              </a:ln>
              <a:solidFill>
                <a:schemeClr val="bg1"/>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2" name="Oval 31"/>
          <p:cNvSpPr/>
          <p:nvPr/>
        </p:nvSpPr>
        <p:spPr>
          <a:xfrm>
            <a:off x="7339783" y="2905433"/>
            <a:ext cx="2920179" cy="268420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339779" y="339210"/>
            <a:ext cx="2851355" cy="243348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Shawon\Downloads\Connective tissue\diabetes_0.jpg"/>
          <p:cNvPicPr>
            <a:picLocks noChangeAspect="1" noChangeArrowheads="1"/>
          </p:cNvPicPr>
          <p:nvPr/>
        </p:nvPicPr>
        <p:blipFill>
          <a:blip r:embed="rId6" cstate="print"/>
          <a:srcRect/>
          <a:stretch>
            <a:fillRect/>
          </a:stretch>
        </p:blipFill>
        <p:spPr bwMode="auto">
          <a:xfrm>
            <a:off x="1327355" y="3097162"/>
            <a:ext cx="2890682" cy="2551470"/>
          </a:xfrm>
          <a:prstGeom prst="ellipse">
            <a:avLst/>
          </a:prstGeom>
          <a:solidFill>
            <a:schemeClr val="accent2">
              <a:lumMod val="75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 name="Oval 34"/>
          <p:cNvSpPr/>
          <p:nvPr/>
        </p:nvSpPr>
        <p:spPr>
          <a:xfrm>
            <a:off x="1238865" y="3008670"/>
            <a:ext cx="3052916" cy="269895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ইনসুলিন</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হরমোন</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p>
          <a:p>
            <a:pPr algn="ct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শর্করা</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নিয়ন্ত্রণ</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36" name="Oval 35"/>
          <p:cNvSpPr/>
          <p:nvPr/>
        </p:nvSpPr>
        <p:spPr>
          <a:xfrm>
            <a:off x="4380270" y="3905864"/>
            <a:ext cx="2905432" cy="240644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Shawon\Downloads\Connective tissue\1567120490531.jpg"/>
          <p:cNvPicPr>
            <a:picLocks noChangeAspect="1" noChangeArrowheads="1"/>
          </p:cNvPicPr>
          <p:nvPr/>
        </p:nvPicPr>
        <p:blipFill>
          <a:blip r:embed="rId7" cstate="print"/>
          <a:srcRect/>
          <a:stretch>
            <a:fillRect/>
          </a:stretch>
        </p:blipFill>
        <p:spPr bwMode="auto">
          <a:xfrm>
            <a:off x="4645742" y="191728"/>
            <a:ext cx="2346959" cy="1622323"/>
          </a:xfrm>
          <a:prstGeom prst="ellipse">
            <a:avLst/>
          </a:prstGeom>
          <a:solidFill>
            <a:schemeClr val="accent2">
              <a:lumMod val="75000"/>
            </a:schemeClr>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8" name="Oval 37"/>
          <p:cNvSpPr/>
          <p:nvPr/>
        </p:nvSpPr>
        <p:spPr>
          <a:xfrm>
            <a:off x="4571999" y="0"/>
            <a:ext cx="2448232" cy="1991031"/>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রোগ</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প্রতিরোধে</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সাহায্য</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 </a:t>
            </a:r>
            <a:r>
              <a:rPr lang="en-US"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করে</a:t>
            </a:r>
            <a:endParaRPr lang="en-US" sz="3200" dirty="0">
              <a:latin typeface="NikoshBAN" pitchFamily="2" charset="0"/>
              <a:cs typeface="NikoshBAN" pitchFamily="2" charset="0"/>
            </a:endParaRPr>
          </a:p>
        </p:txBody>
      </p:sp>
      <p:sp>
        <p:nvSpPr>
          <p:cNvPr id="39" name="Oval 38"/>
          <p:cNvSpPr/>
          <p:nvPr/>
        </p:nvSpPr>
        <p:spPr>
          <a:xfrm>
            <a:off x="4365521" y="0"/>
            <a:ext cx="2802195" cy="210901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88923" y="2971800"/>
            <a:ext cx="3229897" cy="281694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0" nodeType="clickEffect">
                                  <p:stCondLst>
                                    <p:cond delay="0"/>
                                  </p:stCondLst>
                                  <p:childTnLst>
                                    <p:animEffect transition="out" filter="diamond(in)">
                                      <p:cBhvr>
                                        <p:cTn id="16" dur="2000"/>
                                        <p:tgtEl>
                                          <p:spTgt spid="36"/>
                                        </p:tgtEl>
                                      </p:cBhvr>
                                    </p:animEffect>
                                    <p:set>
                                      <p:cBhvr>
                                        <p:cTn id="17" dur="1" fill="hold">
                                          <p:stCondLst>
                                            <p:cond delay="1999"/>
                                          </p:stCondLst>
                                        </p:cTn>
                                        <p:tgtEl>
                                          <p:spTgt spid="3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0" nodeType="clickEffect">
                                  <p:stCondLst>
                                    <p:cond delay="0"/>
                                  </p:stCondLst>
                                  <p:childTnLst>
                                    <p:animEffect transition="out" filter="diamond(in)">
                                      <p:cBhvr>
                                        <p:cTn id="26" dur="2000"/>
                                        <p:tgtEl>
                                          <p:spTgt spid="25"/>
                                        </p:tgtEl>
                                      </p:cBhvr>
                                    </p:animEffect>
                                    <p:set>
                                      <p:cBhvr>
                                        <p:cTn id="27" dur="1" fill="hold">
                                          <p:stCondLst>
                                            <p:cond delay="1999"/>
                                          </p:stCondLst>
                                        </p:cTn>
                                        <p:tgtEl>
                                          <p:spTgt spid="2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2000"/>
                                        <p:tgtEl>
                                          <p:spTgt spid="32"/>
                                        </p:tgtEl>
                                      </p:cBhvr>
                                    </p:animEffect>
                                    <p:set>
                                      <p:cBhvr>
                                        <p:cTn id="32" dur="1" fill="hold">
                                          <p:stCondLst>
                                            <p:cond delay="1999"/>
                                          </p:stCondLst>
                                        </p:cTn>
                                        <p:tgtEl>
                                          <p:spTgt spid="3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2000"/>
                                        <p:tgtEl>
                                          <p:spTgt spid="31"/>
                                        </p:tgtEl>
                                      </p:cBhvr>
                                    </p:animEffect>
                                    <p:set>
                                      <p:cBhvr>
                                        <p:cTn id="37" dur="1" fill="hold">
                                          <p:stCondLst>
                                            <p:cond delay="1999"/>
                                          </p:stCondLst>
                                        </p:cTn>
                                        <p:tgtEl>
                                          <p:spTgt spid="3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8" presetClass="exit" presetSubtype="12" fill="hold" grpId="0" nodeType="clickEffect">
                                  <p:stCondLst>
                                    <p:cond delay="0"/>
                                  </p:stCondLst>
                                  <p:childTnLst>
                                    <p:animEffect transition="out" filter="strips(downLeft)">
                                      <p:cBhvr>
                                        <p:cTn id="41" dur="2000"/>
                                        <p:tgtEl>
                                          <p:spTgt spid="33"/>
                                        </p:tgtEl>
                                      </p:cBhvr>
                                    </p:animEffect>
                                    <p:set>
                                      <p:cBhvr>
                                        <p:cTn id="42" dur="1" fill="hold">
                                          <p:stCondLst>
                                            <p:cond delay="1999"/>
                                          </p:stCondLst>
                                        </p:cTn>
                                        <p:tgtEl>
                                          <p:spTgt spid="3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grpId="0" nodeType="clickEffect">
                                  <p:stCondLst>
                                    <p:cond delay="0"/>
                                  </p:stCondLst>
                                  <p:childTnLst>
                                    <p:animEffect transition="out" filter="diamond(in)">
                                      <p:cBhvr>
                                        <p:cTn id="46" dur="2000"/>
                                        <p:tgtEl>
                                          <p:spTgt spid="27"/>
                                        </p:tgtEl>
                                      </p:cBhvr>
                                    </p:animEffect>
                                    <p:set>
                                      <p:cBhvr>
                                        <p:cTn id="47" dur="1" fill="hold">
                                          <p:stCondLst>
                                            <p:cond delay="19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8" presetClass="exit" presetSubtype="16" fill="hold" grpId="0" nodeType="clickEffect">
                                  <p:stCondLst>
                                    <p:cond delay="0"/>
                                  </p:stCondLst>
                                  <p:childTnLst>
                                    <p:animEffect transition="out" filter="diamond(in)">
                                      <p:cBhvr>
                                        <p:cTn id="51" dur="2000"/>
                                        <p:tgtEl>
                                          <p:spTgt spid="39"/>
                                        </p:tgtEl>
                                      </p:cBhvr>
                                    </p:animEffect>
                                    <p:set>
                                      <p:cBhvr>
                                        <p:cTn id="52" dur="1" fill="hold">
                                          <p:stCondLst>
                                            <p:cond delay="1999"/>
                                          </p:stCondLst>
                                        </p:cTn>
                                        <p:tgtEl>
                                          <p:spTgt spid="3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grpId="0" nodeType="clickEffect">
                                  <p:stCondLst>
                                    <p:cond delay="0"/>
                                  </p:stCondLst>
                                  <p:childTnLst>
                                    <p:animEffect transition="out" filter="diamond(in)">
                                      <p:cBhvr>
                                        <p:cTn id="56" dur="2000"/>
                                        <p:tgtEl>
                                          <p:spTgt spid="38"/>
                                        </p:tgtEl>
                                      </p:cBhvr>
                                    </p:animEffect>
                                    <p:set>
                                      <p:cBhvr>
                                        <p:cTn id="57" dur="1" fill="hold">
                                          <p:stCondLst>
                                            <p:cond delay="1999"/>
                                          </p:stCondLst>
                                        </p:cTn>
                                        <p:tgtEl>
                                          <p:spTgt spid="3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0" presetClass="exit" presetSubtype="0" fill="hold" grpId="0" nodeType="clickEffect">
                                  <p:stCondLst>
                                    <p:cond delay="0"/>
                                  </p:stCondLst>
                                  <p:childTnLst>
                                    <p:animEffect transition="out" filter="wedge">
                                      <p:cBhvr>
                                        <p:cTn id="61" dur="2000"/>
                                        <p:tgtEl>
                                          <p:spTgt spid="22"/>
                                        </p:tgtEl>
                                      </p:cBhvr>
                                    </p:animEffect>
                                    <p:set>
                                      <p:cBhvr>
                                        <p:cTn id="62" dur="1" fill="hold">
                                          <p:stCondLst>
                                            <p:cond delay="1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5" grpId="0" animBg="1"/>
      <p:bldP spid="27" grpId="0" animBg="1"/>
      <p:bldP spid="31" grpId="0" animBg="1"/>
      <p:bldP spid="32" grpId="0" animBg="1"/>
      <p:bldP spid="33" grpId="0" animBg="1"/>
      <p:bldP spid="35" grpId="0" animBg="1"/>
      <p:bldP spid="36" grpId="0" animBg="1"/>
      <p:bldP spid="38" grpId="0" animBg="1"/>
      <p:bldP spid="39" grpId="0" animBg="1"/>
      <p:bldP spid="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ingle Corner Rectangle 1"/>
          <p:cNvSpPr/>
          <p:nvPr/>
        </p:nvSpPr>
        <p:spPr>
          <a:xfrm>
            <a:off x="3149600" y="228600"/>
            <a:ext cx="6299200" cy="914400"/>
          </a:xfrm>
          <a:prstGeom prst="round1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76800" y="304800"/>
            <a:ext cx="3048000" cy="707886"/>
          </a:xfrm>
          <a:prstGeom prst="rect">
            <a:avLst/>
          </a:prstGeom>
          <a:noFill/>
        </p:spPr>
        <p:txBody>
          <a:bodyPr wrap="square" rtlCol="0">
            <a:spAutoFit/>
          </a:bodyPr>
          <a:lstStyle/>
          <a:p>
            <a:pPr algn="ctr"/>
            <a:r>
              <a:rPr lang="en-US" sz="3600" dirty="0" smtClean="0">
                <a:solidFill>
                  <a:srgbClr val="00B0F0"/>
                </a:solidFill>
                <a:latin typeface="NikoshBAN" pitchFamily="2" charset="0"/>
                <a:cs typeface="NikoshBAN" pitchFamily="2" charset="0"/>
              </a:rPr>
              <a:t>   </a:t>
            </a:r>
            <a:r>
              <a:rPr lang="en-US" sz="4000" b="1" dirty="0" err="1" smtClean="0">
                <a:solidFill>
                  <a:srgbClr val="002060"/>
                </a:solidFill>
                <a:latin typeface="NikoshBAN" pitchFamily="2" charset="0"/>
                <a:cs typeface="NikoshBAN" pitchFamily="2" charset="0"/>
              </a:rPr>
              <a:t>মূল্যায়ন</a:t>
            </a:r>
            <a:endParaRPr lang="en-US" sz="4000" b="1" dirty="0">
              <a:solidFill>
                <a:srgbClr val="002060"/>
              </a:solidFill>
              <a:latin typeface="NikoshBAN" pitchFamily="2" charset="0"/>
              <a:cs typeface="NikoshBAN" pitchFamily="2" charset="0"/>
            </a:endParaRPr>
          </a:p>
        </p:txBody>
      </p:sp>
      <p:sp>
        <p:nvSpPr>
          <p:cNvPr id="4" name="TextBox 3"/>
          <p:cNvSpPr txBox="1"/>
          <p:nvPr/>
        </p:nvSpPr>
        <p:spPr>
          <a:xfrm>
            <a:off x="2089407" y="1432218"/>
            <a:ext cx="7554537" cy="1569660"/>
          </a:xfrm>
          <a:prstGeom prst="rect">
            <a:avLst/>
          </a:prstGeom>
          <a:noFill/>
        </p:spPr>
        <p:txBody>
          <a:bodyPr wrap="square" rtlCol="0">
            <a:spAutoFit/>
          </a:bodyPr>
          <a:lstStyle/>
          <a:p>
            <a:r>
              <a:rPr lang="en-US" sz="3200" b="1" dirty="0" smtClean="0">
                <a:latin typeface="NikoshBAN" pitchFamily="2" charset="0"/>
                <a:cs typeface="NikoshBAN" pitchFamily="2" charset="0"/>
              </a:rPr>
              <a:t>১। </a:t>
            </a:r>
            <a:r>
              <a:rPr lang="en-US" sz="3200" b="1" dirty="0" err="1" smtClean="0">
                <a:solidFill>
                  <a:schemeClr val="accent2"/>
                </a:solidFill>
                <a:latin typeface="NikoshBAN" pitchFamily="2" charset="0"/>
                <a:cs typeface="NikoshBAN" pitchFamily="2" charset="0"/>
              </a:rPr>
              <a:t>মানব</a:t>
            </a:r>
            <a:r>
              <a:rPr lang="en-US" sz="3200" b="1" dirty="0" smtClean="0">
                <a:solidFill>
                  <a:schemeClr val="accent2"/>
                </a:solidFill>
                <a:latin typeface="NikoshBAN" pitchFamily="2" charset="0"/>
                <a:cs typeface="NikoshBAN" pitchFamily="2" charset="0"/>
              </a:rPr>
              <a:t> </a:t>
            </a:r>
            <a:r>
              <a:rPr lang="en-US" sz="3200" b="1" dirty="0" err="1" smtClean="0">
                <a:solidFill>
                  <a:schemeClr val="accent2"/>
                </a:solidFill>
                <a:latin typeface="NikoshBAN" pitchFamily="2" charset="0"/>
                <a:cs typeface="NikoshBAN" pitchFamily="2" charset="0"/>
              </a:rPr>
              <a:t>দেহের</a:t>
            </a:r>
            <a:r>
              <a:rPr lang="en-US" sz="3200" b="1" dirty="0" smtClean="0">
                <a:solidFill>
                  <a:schemeClr val="accent2"/>
                </a:solidFill>
                <a:latin typeface="NikoshBAN" pitchFamily="2" charset="0"/>
                <a:cs typeface="NikoshBAN" pitchFamily="2" charset="0"/>
              </a:rPr>
              <a:t> </a:t>
            </a:r>
            <a:r>
              <a:rPr lang="en-US" sz="3200" b="1" dirty="0" err="1" smtClean="0">
                <a:solidFill>
                  <a:schemeClr val="accent2"/>
                </a:solidFill>
                <a:latin typeface="NikoshBAN" pitchFamily="2" charset="0"/>
                <a:cs typeface="NikoshBAN" pitchFamily="2" charset="0"/>
              </a:rPr>
              <a:t>বিভিন্ন</a:t>
            </a:r>
            <a:r>
              <a:rPr lang="en-US" sz="3200" b="1" dirty="0" smtClean="0">
                <a:solidFill>
                  <a:schemeClr val="accent2"/>
                </a:solidFill>
                <a:latin typeface="NikoshBAN" pitchFamily="2" charset="0"/>
                <a:cs typeface="NikoshBAN" pitchFamily="2" charset="0"/>
              </a:rPr>
              <a:t> </a:t>
            </a:r>
            <a:r>
              <a:rPr lang="en-US" sz="3200" b="1" dirty="0" err="1" smtClean="0">
                <a:solidFill>
                  <a:schemeClr val="accent2"/>
                </a:solidFill>
                <a:latin typeface="NikoshBAN" pitchFamily="2" charset="0"/>
                <a:cs typeface="NikoshBAN" pitchFamily="2" charset="0"/>
              </a:rPr>
              <a:t>তন্ত্রের</a:t>
            </a:r>
            <a:r>
              <a:rPr lang="en-US" sz="3200" b="1" dirty="0" smtClean="0">
                <a:solidFill>
                  <a:schemeClr val="accent2"/>
                </a:solidFill>
                <a:latin typeface="NikoshBAN" pitchFamily="2" charset="0"/>
                <a:cs typeface="NikoshBAN" pitchFamily="2" charset="0"/>
              </a:rPr>
              <a:t>  </a:t>
            </a:r>
            <a:r>
              <a:rPr lang="en-US" sz="3200" b="1" dirty="0" err="1" smtClean="0">
                <a:solidFill>
                  <a:schemeClr val="accent2"/>
                </a:solidFill>
                <a:latin typeface="NikoshBAN" pitchFamily="2" charset="0"/>
                <a:cs typeface="NikoshBAN" pitchFamily="2" charset="0"/>
              </a:rPr>
              <a:t>নামগুলো</a:t>
            </a:r>
            <a:r>
              <a:rPr lang="en-US" sz="3200" b="1" dirty="0" smtClean="0">
                <a:solidFill>
                  <a:schemeClr val="accent2"/>
                </a:solidFill>
                <a:latin typeface="NikoshBAN" pitchFamily="2" charset="0"/>
                <a:cs typeface="NikoshBAN" pitchFamily="2" charset="0"/>
              </a:rPr>
              <a:t> </a:t>
            </a:r>
            <a:r>
              <a:rPr lang="en-US" sz="3200" b="1" dirty="0" err="1" smtClean="0">
                <a:solidFill>
                  <a:schemeClr val="accent2"/>
                </a:solidFill>
                <a:latin typeface="NikoshBAN" pitchFamily="2" charset="0"/>
                <a:cs typeface="NikoshBAN" pitchFamily="2" charset="0"/>
              </a:rPr>
              <a:t>বল</a:t>
            </a:r>
            <a:r>
              <a:rPr lang="en-US" sz="3200" b="1" dirty="0" smtClean="0">
                <a:solidFill>
                  <a:schemeClr val="accent2"/>
                </a:solidFill>
                <a:latin typeface="NikoshBAN" pitchFamily="2" charset="0"/>
                <a:cs typeface="NikoshBAN" pitchFamily="2" charset="0"/>
              </a:rPr>
              <a:t>।</a:t>
            </a:r>
          </a:p>
          <a:p>
            <a:r>
              <a:rPr lang="en-US" sz="3200" b="1" dirty="0" err="1" smtClean="0">
                <a:latin typeface="NikoshBAN" pitchFamily="2" charset="0"/>
                <a:cs typeface="NikoshBAN" pitchFamily="2" charset="0"/>
              </a:rPr>
              <a:t>উঃ</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পরিপাক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তন্ত্র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রেচন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তন্ত্র</a:t>
            </a:r>
            <a:r>
              <a:rPr lang="en-US" sz="3200" b="1" dirty="0" smtClean="0">
                <a:latin typeface="NikoshBAN" pitchFamily="2" charset="0"/>
                <a:cs typeface="NikoshBAN" pitchFamily="2" charset="0"/>
              </a:rPr>
              <a:t>, </a:t>
            </a:r>
            <a:r>
              <a:rPr lang="en-US" sz="3200" b="1" dirty="0" err="1">
                <a:latin typeface="NikoshBAN" pitchFamily="2" charset="0"/>
                <a:cs typeface="NikoshBAN" pitchFamily="2" charset="0"/>
              </a:rPr>
              <a:t>রক্ত</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সংবহন</a:t>
            </a:r>
            <a:r>
              <a:rPr lang="en-US" sz="3200" b="1" dirty="0">
                <a:latin typeface="NikoshBAN" pitchFamily="2" charset="0"/>
                <a:cs typeface="NikoshBAN" pitchFamily="2" charset="0"/>
              </a:rPr>
              <a:t> </a:t>
            </a:r>
            <a:r>
              <a:rPr lang="en-US" sz="3200" b="1" dirty="0" err="1" smtClean="0">
                <a:latin typeface="NikoshBAN" pitchFamily="2" charset="0"/>
                <a:cs typeface="NikoshBAN" pitchFamily="2" charset="0"/>
              </a:rPr>
              <a:t>তন্ত্র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প্রজনন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তন্ত্র</a:t>
            </a:r>
            <a:r>
              <a:rPr lang="en-US" sz="3200" b="1" dirty="0" smtClean="0">
                <a:latin typeface="NikoshBAN" pitchFamily="2" charset="0"/>
                <a:cs typeface="NikoshBAN" pitchFamily="2" charset="0"/>
              </a:rPr>
              <a:t> </a:t>
            </a:r>
          </a:p>
          <a:p>
            <a:endParaRPr lang="en-US" sz="3200" b="1" dirty="0">
              <a:latin typeface="NikoshBAN" pitchFamily="2" charset="0"/>
              <a:cs typeface="NikoshBAN" pitchFamily="2" charset="0"/>
            </a:endParaRPr>
          </a:p>
        </p:txBody>
      </p:sp>
      <p:sp>
        <p:nvSpPr>
          <p:cNvPr id="6" name="TextBox 5"/>
          <p:cNvSpPr txBox="1"/>
          <p:nvPr/>
        </p:nvSpPr>
        <p:spPr>
          <a:xfrm>
            <a:off x="2089407" y="3613119"/>
            <a:ext cx="6495461" cy="3046988"/>
          </a:xfrm>
          <a:prstGeom prst="rect">
            <a:avLst/>
          </a:prstGeom>
          <a:noFill/>
        </p:spPr>
        <p:txBody>
          <a:bodyPr wrap="square" rtlCol="0">
            <a:spAutoFit/>
          </a:bodyPr>
          <a:lstStyle/>
          <a:p>
            <a:r>
              <a:rPr lang="bn-IN" sz="3200" b="1" dirty="0">
                <a:latin typeface="NikoshBAN" pitchFamily="2" charset="0"/>
                <a:cs typeface="NikoshBAN" pitchFamily="2" charset="0"/>
              </a:rPr>
              <a:t>৩</a:t>
            </a:r>
            <a:r>
              <a:rPr lang="en-US" sz="3200" b="1" dirty="0" smtClean="0">
                <a:latin typeface="NikoshBAN" pitchFamily="2" charset="0"/>
                <a:cs typeface="NikoshBAN" pitchFamily="2" charset="0"/>
              </a:rPr>
              <a:t>। </a:t>
            </a:r>
            <a:r>
              <a:rPr lang="en-US" sz="3200" b="1" dirty="0" err="1" smtClean="0">
                <a:solidFill>
                  <a:schemeClr val="accent2">
                    <a:lumMod val="75000"/>
                  </a:schemeClr>
                </a:solidFill>
                <a:latin typeface="NikoshBAN" pitchFamily="2" charset="0"/>
                <a:cs typeface="NikoshBAN" pitchFamily="2" charset="0"/>
              </a:rPr>
              <a:t>ত্বকের</a:t>
            </a:r>
            <a:r>
              <a:rPr lang="en-US" sz="3200" b="1" dirty="0" smtClean="0">
                <a:solidFill>
                  <a:schemeClr val="accent2">
                    <a:lumMod val="75000"/>
                  </a:schemeClr>
                </a:solidFill>
                <a:latin typeface="NikoshBAN" pitchFamily="2" charset="0"/>
                <a:cs typeface="NikoshBAN" pitchFamily="2" charset="0"/>
              </a:rPr>
              <a:t> </a:t>
            </a:r>
            <a:r>
              <a:rPr lang="en-US" sz="3200" b="1" dirty="0" err="1" smtClean="0">
                <a:solidFill>
                  <a:schemeClr val="accent2">
                    <a:lumMod val="75000"/>
                  </a:schemeClr>
                </a:solidFill>
                <a:latin typeface="NikoshBAN" pitchFamily="2" charset="0"/>
                <a:cs typeface="NikoshBAN" pitchFamily="2" charset="0"/>
              </a:rPr>
              <a:t>কাজ</a:t>
            </a:r>
            <a:r>
              <a:rPr lang="en-US" sz="3200" b="1" dirty="0" smtClean="0">
                <a:solidFill>
                  <a:schemeClr val="accent2">
                    <a:lumMod val="75000"/>
                  </a:schemeClr>
                </a:solidFill>
                <a:latin typeface="NikoshBAN" pitchFamily="2" charset="0"/>
                <a:cs typeface="NikoshBAN" pitchFamily="2" charset="0"/>
              </a:rPr>
              <a:t> </a:t>
            </a:r>
            <a:r>
              <a:rPr lang="en-US" sz="3200" b="1" dirty="0" err="1" smtClean="0">
                <a:solidFill>
                  <a:schemeClr val="accent2">
                    <a:lumMod val="75000"/>
                  </a:schemeClr>
                </a:solidFill>
                <a:latin typeface="NikoshBAN" pitchFamily="2" charset="0"/>
                <a:cs typeface="NikoshBAN" pitchFamily="2" charset="0"/>
              </a:rPr>
              <a:t>লেখ</a:t>
            </a:r>
            <a:r>
              <a:rPr lang="en-US" sz="3200" b="1" dirty="0" smtClean="0">
                <a:solidFill>
                  <a:schemeClr val="accent2">
                    <a:lumMod val="75000"/>
                  </a:schemeClr>
                </a:solidFill>
                <a:latin typeface="NikoshBAN" pitchFamily="2" charset="0"/>
                <a:cs typeface="NikoshBAN" pitchFamily="2" charset="0"/>
              </a:rPr>
              <a:t> ।</a:t>
            </a:r>
          </a:p>
          <a:p>
            <a:r>
              <a:rPr lang="en-US" sz="3200" b="1" dirty="0" err="1" smtClean="0">
                <a:latin typeface="NikoshBAN" pitchFamily="2" charset="0"/>
                <a:cs typeface="NikoshBAN" pitchFamily="2" charset="0"/>
              </a:rPr>
              <a:t>উঃ</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জীবানু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থেকে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রক্ষা</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দেহের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জলীয়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অংশকে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সংরক্ষণ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a:t>
            </a:r>
          </a:p>
          <a:p>
            <a:r>
              <a:rPr lang="en-US" sz="3200" b="1" dirty="0" smtClean="0">
                <a:latin typeface="NikoshBAN" pitchFamily="2" charset="0"/>
                <a:cs typeface="NikoshBAN" pitchFamily="2" charset="0"/>
              </a:rPr>
              <a:t>৪। </a:t>
            </a:r>
            <a:r>
              <a:rPr lang="en-US" sz="3200" b="1" dirty="0" err="1" smtClean="0">
                <a:solidFill>
                  <a:schemeClr val="accent2">
                    <a:lumMod val="75000"/>
                  </a:schemeClr>
                </a:solidFill>
                <a:latin typeface="NikoshBAN" pitchFamily="2" charset="0"/>
                <a:cs typeface="NikoshBAN" pitchFamily="2" charset="0"/>
              </a:rPr>
              <a:t>অন্তঃক্ষরা</a:t>
            </a:r>
            <a:r>
              <a:rPr lang="en-US" sz="3200" b="1" dirty="0" smtClean="0">
                <a:solidFill>
                  <a:schemeClr val="accent2">
                    <a:lumMod val="75000"/>
                  </a:schemeClr>
                </a:solidFill>
                <a:latin typeface="NikoshBAN" pitchFamily="2" charset="0"/>
                <a:cs typeface="NikoshBAN" pitchFamily="2" charset="0"/>
              </a:rPr>
              <a:t> </a:t>
            </a:r>
            <a:r>
              <a:rPr lang="en-US" sz="3200" b="1" dirty="0" err="1" smtClean="0">
                <a:solidFill>
                  <a:schemeClr val="accent2">
                    <a:lumMod val="75000"/>
                  </a:schemeClr>
                </a:solidFill>
                <a:latin typeface="NikoshBAN" pitchFamily="2" charset="0"/>
                <a:cs typeface="NikoshBAN" pitchFamily="2" charset="0"/>
              </a:rPr>
              <a:t>গ্রন্থির</a:t>
            </a:r>
            <a:r>
              <a:rPr lang="en-US" sz="3200" b="1" dirty="0" smtClean="0">
                <a:solidFill>
                  <a:schemeClr val="accent2">
                    <a:lumMod val="75000"/>
                  </a:schemeClr>
                </a:solidFill>
                <a:latin typeface="NikoshBAN" pitchFamily="2" charset="0"/>
                <a:cs typeface="NikoshBAN" pitchFamily="2" charset="0"/>
              </a:rPr>
              <a:t> </a:t>
            </a:r>
            <a:r>
              <a:rPr lang="en-US" sz="3200" b="1" dirty="0" err="1" smtClean="0">
                <a:solidFill>
                  <a:schemeClr val="accent2">
                    <a:lumMod val="75000"/>
                  </a:schemeClr>
                </a:solidFill>
                <a:latin typeface="NikoshBAN" pitchFamily="2" charset="0"/>
                <a:cs typeface="NikoshBAN" pitchFamily="2" charset="0"/>
              </a:rPr>
              <a:t>কাজ</a:t>
            </a:r>
            <a:r>
              <a:rPr lang="en-US" sz="3200" b="1" dirty="0" smtClean="0">
                <a:solidFill>
                  <a:schemeClr val="accent2">
                    <a:lumMod val="75000"/>
                  </a:schemeClr>
                </a:solidFill>
                <a:latin typeface="NikoshBAN" pitchFamily="2" charset="0"/>
                <a:cs typeface="NikoshBAN" pitchFamily="2" charset="0"/>
              </a:rPr>
              <a:t> </a:t>
            </a:r>
            <a:r>
              <a:rPr lang="en-US" sz="3200" b="1" dirty="0" err="1" smtClean="0">
                <a:solidFill>
                  <a:schemeClr val="accent2">
                    <a:lumMod val="75000"/>
                  </a:schemeClr>
                </a:solidFill>
                <a:latin typeface="NikoshBAN" pitchFamily="2" charset="0"/>
                <a:cs typeface="NikoshBAN" pitchFamily="2" charset="0"/>
              </a:rPr>
              <a:t>কী</a:t>
            </a:r>
            <a:r>
              <a:rPr lang="en-US" sz="3200" b="1" dirty="0" smtClean="0">
                <a:solidFill>
                  <a:schemeClr val="accent2">
                    <a:lumMod val="75000"/>
                  </a:schemeClr>
                </a:solidFill>
                <a:latin typeface="NikoshBAN" pitchFamily="2" charset="0"/>
                <a:cs typeface="NikoshBAN" pitchFamily="2" charset="0"/>
              </a:rPr>
              <a:t>?</a:t>
            </a:r>
          </a:p>
          <a:p>
            <a:r>
              <a:rPr lang="en-US" sz="3200" b="1" dirty="0" err="1" smtClean="0">
                <a:latin typeface="NikoshBAN" pitchFamily="2" charset="0"/>
                <a:cs typeface="NikoshBAN" pitchFamily="2" charset="0"/>
              </a:rPr>
              <a:t>উঃ</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আইলেটস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ল্যাংগারহ্যান্স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ডায়াবেটিস</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নিয়ন্ত্রণ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7" name="TextBox 6"/>
          <p:cNvSpPr txBox="1"/>
          <p:nvPr/>
        </p:nvSpPr>
        <p:spPr>
          <a:xfrm>
            <a:off x="2089407" y="2878697"/>
            <a:ext cx="7170837" cy="584775"/>
          </a:xfrm>
          <a:prstGeom prst="rect">
            <a:avLst/>
          </a:prstGeom>
          <a:noFill/>
        </p:spPr>
        <p:txBody>
          <a:bodyPr wrap="square" rtlCol="0">
            <a:spAutoFit/>
          </a:bodyPr>
          <a:lstStyle/>
          <a:p>
            <a:r>
              <a:rPr lang="bn-IN" sz="3200" b="1" dirty="0" smtClean="0">
                <a:latin typeface="NikoshBAN" panose="02000000000000000000" pitchFamily="2" charset="0"/>
                <a:cs typeface="NikoshBAN" panose="02000000000000000000" pitchFamily="2" charset="0"/>
              </a:rPr>
              <a:t>২। মানব দেহের বিভিন্ন অঙ্গের নামগুলো বল। </a:t>
            </a:r>
            <a:endParaRPr lang="en-US" sz="3200" b="1" dirty="0">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0751" y="338137"/>
            <a:ext cx="1723899" cy="139882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ircle(in)">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33988" y="1057275"/>
            <a:ext cx="3284623" cy="1676400"/>
          </a:xfrm>
          <a:prstGeom prst="rect">
            <a:avLst/>
          </a:prstGeom>
          <a:solidFill>
            <a:schemeClr val="bg1"/>
          </a:solidFill>
          <a:ln>
            <a:solidFill>
              <a:schemeClr val="accent2">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chemeClr val="tx1"/>
                </a:solidFill>
                <a:latin typeface="NikoshBAN" pitchFamily="2" charset="0"/>
                <a:cs typeface="NikoshBAN" pitchFamily="2" charset="0"/>
              </a:rPr>
              <a:t> </a:t>
            </a:r>
            <a:r>
              <a:rPr lang="bn-BD" sz="4000" b="1" dirty="0" smtClean="0">
                <a:solidFill>
                  <a:srgbClr val="7030A0"/>
                </a:solidFill>
                <a:latin typeface="NikoshBAN" pitchFamily="2" charset="0"/>
                <a:cs typeface="NikoshBAN" pitchFamily="2" charset="0"/>
              </a:rPr>
              <a:t>বাড়ির</a:t>
            </a:r>
            <a:r>
              <a:rPr lang="bn-BD" sz="4000" b="1" dirty="0" smtClean="0">
                <a:solidFill>
                  <a:schemeClr val="tx1"/>
                </a:solidFill>
                <a:latin typeface="NikoshBAN" pitchFamily="2" charset="0"/>
                <a:cs typeface="NikoshBAN" pitchFamily="2" charset="0"/>
              </a:rPr>
              <a:t> </a:t>
            </a:r>
            <a:r>
              <a:rPr lang="bn-BD" sz="4000" b="1" dirty="0" smtClean="0">
                <a:solidFill>
                  <a:srgbClr val="7030A0"/>
                </a:solidFill>
                <a:latin typeface="NikoshBAN" pitchFamily="2" charset="0"/>
                <a:cs typeface="NikoshBAN" pitchFamily="2" charset="0"/>
              </a:rPr>
              <a:t>কাজ</a:t>
            </a:r>
            <a:endParaRPr lang="en-US" sz="4000" b="1" dirty="0">
              <a:solidFill>
                <a:srgbClr val="7030A0"/>
              </a:solidFill>
              <a:latin typeface="NikoshBAN" pitchFamily="2" charset="0"/>
              <a:cs typeface="NikoshBAN" pitchFamily="2" charset="0"/>
            </a:endParaRPr>
          </a:p>
        </p:txBody>
      </p:sp>
      <p:sp>
        <p:nvSpPr>
          <p:cNvPr id="3" name="Rectangle 2"/>
          <p:cNvSpPr/>
          <p:nvPr/>
        </p:nvSpPr>
        <p:spPr>
          <a:xfrm>
            <a:off x="3333749" y="3148012"/>
            <a:ext cx="8367713" cy="2057400"/>
          </a:xfrm>
          <a:prstGeom prst="rect">
            <a:avLst/>
          </a:prstGeom>
          <a:solidFill>
            <a:schemeClr val="bg1"/>
          </a:solidFill>
          <a:ln w="7620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7030A0"/>
              </a:solidFill>
              <a:latin typeface="NikoshBAN" pitchFamily="2" charset="0"/>
              <a:cs typeface="NikoshBAN" pitchFamily="2" charset="0"/>
            </a:endParaRPr>
          </a:p>
        </p:txBody>
      </p:sp>
      <p:sp>
        <p:nvSpPr>
          <p:cNvPr id="4" name="Isosceles Triangle 3"/>
          <p:cNvSpPr/>
          <p:nvPr/>
        </p:nvSpPr>
        <p:spPr>
          <a:xfrm>
            <a:off x="4945899" y="257175"/>
            <a:ext cx="3860800" cy="762000"/>
          </a:xfrm>
          <a:prstGeom prst="triangle">
            <a:avLst/>
          </a:prstGeom>
          <a:solidFill>
            <a:schemeClr val="tx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Users\User\Desktop\Gastic\Kids_homework.gif"/>
          <p:cNvPicPr>
            <a:picLocks noChangeAspect="1" noChangeArrowheads="1"/>
          </p:cNvPicPr>
          <p:nvPr/>
        </p:nvPicPr>
        <p:blipFill>
          <a:blip r:embed="rId2" cstate="print"/>
          <a:srcRect/>
          <a:stretch>
            <a:fillRect/>
          </a:stretch>
        </p:blipFill>
        <p:spPr bwMode="auto">
          <a:xfrm>
            <a:off x="269144" y="3769518"/>
            <a:ext cx="2699481" cy="2871788"/>
          </a:xfrm>
          <a:prstGeom prst="rect">
            <a:avLst/>
          </a:prstGeom>
          <a:noFill/>
        </p:spPr>
      </p:pic>
      <p:sp>
        <p:nvSpPr>
          <p:cNvPr id="6" name="TextBox 5"/>
          <p:cNvSpPr txBox="1"/>
          <p:nvPr/>
        </p:nvSpPr>
        <p:spPr>
          <a:xfrm>
            <a:off x="3845157" y="3769518"/>
            <a:ext cx="7732173" cy="584775"/>
          </a:xfrm>
          <a:prstGeom prst="rect">
            <a:avLst/>
          </a:prstGeom>
          <a:noFill/>
        </p:spPr>
        <p:txBody>
          <a:bodyPr wrap="square" rtlCol="0">
            <a:spAutoFit/>
          </a:bodyPr>
          <a:lstStyle/>
          <a:p>
            <a:r>
              <a:rPr lang="en-US" sz="3200" b="1" dirty="0" err="1" smtClean="0">
                <a:latin typeface="NikoshBAN" pitchFamily="2" charset="0"/>
                <a:cs typeface="NikoshBAN" pitchFamily="2" charset="0"/>
              </a:rPr>
              <a:t>মানব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দেহের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বিভিন্ন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তন্ত্রের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নাম</a:t>
            </a:r>
            <a:r>
              <a:rPr lang="en-US" sz="3200" b="1" dirty="0" smtClean="0">
                <a:latin typeface="NikoshBAN" pitchFamily="2" charset="0"/>
                <a:cs typeface="NikoshBAN" pitchFamily="2" charset="0"/>
              </a:rPr>
              <a:t> ও </a:t>
            </a:r>
            <a:r>
              <a:rPr lang="en-US" sz="3200" b="1" dirty="0" err="1" smtClean="0">
                <a:latin typeface="NikoshBAN" pitchFamily="2" charset="0"/>
                <a:cs typeface="NikoshBAN" pitchFamily="2" charset="0"/>
              </a:rPr>
              <a:t>কাজগুলো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লিখে</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আনবে</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Tree>
    <p:extLst>
      <p:ext uri="{BB962C8B-B14F-4D97-AF65-F5344CB8AC3E}">
        <p14:creationId xmlns:p14="http://schemas.microsoft.com/office/powerpoint/2010/main" val="808368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9999" b="25556"/>
          <a:stretch/>
        </p:blipFill>
        <p:spPr>
          <a:xfrm>
            <a:off x="1524000" y="14288"/>
            <a:ext cx="5791200" cy="6620433"/>
          </a:xfrm>
          <a:prstGeom prst="rect">
            <a:avLst/>
          </a:prstGeom>
        </p:spPr>
      </p:pic>
      <p:sp>
        <p:nvSpPr>
          <p:cNvPr id="4" name="TextBox 3"/>
          <p:cNvSpPr txBox="1"/>
          <p:nvPr/>
        </p:nvSpPr>
        <p:spPr>
          <a:xfrm>
            <a:off x="7315200" y="5065060"/>
            <a:ext cx="3200400" cy="1569660"/>
          </a:xfrm>
          <a:prstGeom prst="rect">
            <a:avLst/>
          </a:prstGeom>
          <a:noFill/>
        </p:spPr>
        <p:txBody>
          <a:bodyPr wrap="square" rtlCol="0">
            <a:spAutoFit/>
          </a:bodyPr>
          <a:lstStyle/>
          <a:p>
            <a:pPr algn="ctr"/>
            <a:r>
              <a:rPr lang="bn-BD" sz="9600" dirty="0">
                <a:solidFill>
                  <a:srgbClr val="0070C0"/>
                </a:solidFill>
                <a:effectLst>
                  <a:outerShdw blurRad="38100" dist="38100" dir="2700000" algn="tl">
                    <a:srgbClr val="000000">
                      <a:alpha val="43137"/>
                    </a:srgbClr>
                  </a:outerShdw>
                </a:effectLst>
                <a:latin typeface="NikoshBAN" pitchFamily="2" charset="0"/>
                <a:cs typeface="NikoshBAN" pitchFamily="2" charset="0"/>
              </a:rPr>
              <a:t>ধন্যবাদ</a:t>
            </a:r>
            <a:endParaRPr lang="en-US" sz="9600" dirty="0">
              <a:solidFill>
                <a:srgbClr val="0070C0"/>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26" y="14287"/>
            <a:ext cx="3190875" cy="38972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7341" t="17583" r="34375" b="55921"/>
          <a:stretch/>
        </p:blipFill>
        <p:spPr>
          <a:xfrm>
            <a:off x="7434263" y="3835948"/>
            <a:ext cx="3190875" cy="1229112"/>
          </a:xfrm>
          <a:prstGeom prst="rect">
            <a:avLst/>
          </a:prstGeom>
        </p:spPr>
      </p:pic>
    </p:spTree>
    <p:extLst>
      <p:ext uri="{BB962C8B-B14F-4D97-AF65-F5344CB8AC3E}">
        <p14:creationId xmlns:p14="http://schemas.microsoft.com/office/powerpoint/2010/main" val="51558854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10439400" cy="4667273"/>
          </a:xfrm>
          <a:prstGeom prst="rect">
            <a:avLst/>
          </a:prstGeom>
        </p:spPr>
      </p:pic>
      <p:sp>
        <p:nvSpPr>
          <p:cNvPr id="3" name="Rectangle 2"/>
          <p:cNvSpPr/>
          <p:nvPr/>
        </p:nvSpPr>
        <p:spPr>
          <a:xfrm>
            <a:off x="1328737" y="361950"/>
            <a:ext cx="9829802" cy="830997"/>
          </a:xfrm>
          <a:prstGeom prst="rect">
            <a:avLst/>
          </a:prstGeom>
          <a:solidFill>
            <a:schemeClr val="accent2">
              <a:lumMod val="40000"/>
              <a:lumOff val="60000"/>
            </a:schemeClr>
          </a:solidFill>
        </p:spPr>
        <p:txBody>
          <a:bodyPr wrap="square">
            <a:spAutoFit/>
          </a:bodyPr>
          <a:lstStyle/>
          <a:p>
            <a:pPr algn="ctr"/>
            <a:r>
              <a:rPr lang="bn-BD" sz="4800" b="1" dirty="0" smtClean="0">
                <a:solidFill>
                  <a:srgbClr val="7030A0"/>
                </a:solidFill>
                <a:latin typeface="NikoshBAN" pitchFamily="2" charset="0"/>
                <a:cs typeface="NikoshBAN" pitchFamily="2" charset="0"/>
              </a:rPr>
              <a:t>মানবদেহের অঙ্গ ও তন্ত্র </a:t>
            </a:r>
            <a:endParaRPr lang="en-GB" sz="4800" dirty="0">
              <a:solidFill>
                <a:srgbClr val="7030A0"/>
              </a:solidFill>
              <a:latin typeface="NikoshBAN" pitchFamily="2" charset="0"/>
              <a:cs typeface="NikoshBAN" pitchFamily="2" charset="0"/>
            </a:endParaRPr>
          </a:p>
        </p:txBody>
      </p:sp>
    </p:spTree>
    <p:extLst>
      <p:ext uri="{BB962C8B-B14F-4D97-AF65-F5344CB8AC3E}">
        <p14:creationId xmlns:p14="http://schemas.microsoft.com/office/powerpoint/2010/main" val="412755170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own Arrow Callout 14"/>
          <p:cNvSpPr/>
          <p:nvPr/>
        </p:nvSpPr>
        <p:spPr>
          <a:xfrm>
            <a:off x="3252020" y="291421"/>
            <a:ext cx="5892800" cy="1197078"/>
          </a:xfrm>
          <a:prstGeom prst="downArrowCallout">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5297139" y="352706"/>
            <a:ext cx="2574088" cy="707886"/>
          </a:xfrm>
          <a:prstGeom prst="rect">
            <a:avLst/>
          </a:prstGeom>
          <a:solidFill>
            <a:schemeClr val="tx1"/>
          </a:solidFill>
        </p:spPr>
        <p:txBody>
          <a:bodyPr>
            <a:spAutoFit/>
          </a:bodyPr>
          <a:lstStyle/>
          <a:p>
            <a:pPr>
              <a:defRPr/>
            </a:pPr>
            <a:r>
              <a:rPr lang="en-US" sz="4000" b="1" dirty="0" err="1">
                <a:ln w="1905"/>
                <a:solidFill>
                  <a:schemeClr val="bg1"/>
                </a:solidFill>
                <a:effectLst>
                  <a:innerShdw blurRad="69850" dist="43180" dir="5400000">
                    <a:srgbClr val="000000">
                      <a:alpha val="65000"/>
                    </a:srgbClr>
                  </a:innerShdw>
                </a:effectLst>
                <a:latin typeface="NikoshBAN" pitchFamily="2" charset="0"/>
                <a:cs typeface="NikoshBAN" pitchFamily="2" charset="0"/>
              </a:rPr>
              <a:t>শিখনফল</a:t>
            </a:r>
            <a:endParaRPr lang="en-US" sz="4000" b="1" dirty="0">
              <a:ln w="1905"/>
              <a:solidFill>
                <a:schemeClr val="bg1"/>
              </a:solidFill>
              <a:effectLst>
                <a:innerShdw blurRad="69850" dist="43180" dir="5400000">
                  <a:srgbClr val="000000">
                    <a:alpha val="65000"/>
                  </a:srgbClr>
                </a:innerShdw>
              </a:effectLst>
              <a:latin typeface="NikoshBAN" pitchFamily="2" charset="0"/>
              <a:cs typeface="NikoshBAN" pitchFamily="2" charset="0"/>
            </a:endParaRPr>
          </a:p>
        </p:txBody>
      </p:sp>
      <p:pic>
        <p:nvPicPr>
          <p:cNvPr id="9223" name="Picture 2" descr="C:\Users\USER\Downloads\lesson-13\Digtal Content\sm_5aa7b9f67f2b3.png"/>
          <p:cNvPicPr>
            <a:picLocks noChangeAspect="1" noChangeArrowheads="1"/>
          </p:cNvPicPr>
          <p:nvPr/>
        </p:nvPicPr>
        <p:blipFill>
          <a:blip r:embed="rId2" cstate="print"/>
          <a:srcRect/>
          <a:stretch>
            <a:fillRect/>
          </a:stretch>
        </p:blipFill>
        <p:spPr bwMode="auto">
          <a:xfrm>
            <a:off x="1297807" y="4088072"/>
            <a:ext cx="1270000" cy="800100"/>
          </a:xfrm>
          <a:prstGeom prst="rect">
            <a:avLst/>
          </a:prstGeom>
          <a:noFill/>
          <a:ln w="9525">
            <a:noFill/>
            <a:miter lim="800000"/>
            <a:headEnd/>
            <a:tailEnd/>
          </a:ln>
        </p:spPr>
      </p:pic>
      <p:pic>
        <p:nvPicPr>
          <p:cNvPr id="9224" name="Picture 3" descr="C:\Users\USER\Downloads\lesson-13\Digtal Content\sm_5aa7b9f67f2b3.png"/>
          <p:cNvPicPr>
            <a:picLocks noChangeAspect="1" noChangeArrowheads="1"/>
          </p:cNvPicPr>
          <p:nvPr/>
        </p:nvPicPr>
        <p:blipFill>
          <a:blip r:embed="rId3" cstate="print"/>
          <a:srcRect/>
          <a:stretch>
            <a:fillRect/>
          </a:stretch>
        </p:blipFill>
        <p:spPr bwMode="auto">
          <a:xfrm>
            <a:off x="1323207" y="4863559"/>
            <a:ext cx="1219200" cy="914400"/>
          </a:xfrm>
          <a:prstGeom prst="rect">
            <a:avLst/>
          </a:prstGeom>
          <a:noFill/>
          <a:ln w="9525">
            <a:noFill/>
            <a:miter lim="800000"/>
            <a:headEnd/>
            <a:tailEnd/>
          </a:ln>
        </p:spPr>
      </p:pic>
      <p:sp>
        <p:nvSpPr>
          <p:cNvPr id="9226" name="Text Box 12"/>
          <p:cNvSpPr txBox="1">
            <a:spLocks noChangeArrowheads="1"/>
          </p:cNvSpPr>
          <p:nvPr/>
        </p:nvSpPr>
        <p:spPr bwMode="auto">
          <a:xfrm>
            <a:off x="2845618" y="4195735"/>
            <a:ext cx="7170553" cy="584775"/>
          </a:xfrm>
          <a:prstGeom prst="rect">
            <a:avLst/>
          </a:prstGeom>
          <a:noFill/>
          <a:ln w="9525">
            <a:noFill/>
            <a:miter lim="800000"/>
            <a:headEnd/>
            <a:tailEnd/>
          </a:ln>
        </p:spPr>
        <p:txBody>
          <a:bodyPr wrap="none">
            <a:spAutoFit/>
          </a:bodyPr>
          <a:lstStyle/>
          <a:p>
            <a:r>
              <a:rPr lang="en-US" sz="3200" b="1" dirty="0" err="1" smtClean="0">
                <a:latin typeface="NikoshBAN" pitchFamily="2" charset="0"/>
              </a:rPr>
              <a:t>অঙ্গ</a:t>
            </a:r>
            <a:r>
              <a:rPr lang="en-US" sz="3200" b="1" dirty="0" smtClean="0">
                <a:latin typeface="NikoshBAN" pitchFamily="2" charset="0"/>
              </a:rPr>
              <a:t> </a:t>
            </a:r>
            <a:r>
              <a:rPr lang="en-US" sz="3200" b="1" dirty="0" err="1" smtClean="0">
                <a:latin typeface="NikoshBAN" pitchFamily="2" charset="0"/>
              </a:rPr>
              <a:t>এবং</a:t>
            </a:r>
            <a:r>
              <a:rPr lang="en-US" sz="3200" b="1" dirty="0" smtClean="0">
                <a:latin typeface="NikoshBAN" pitchFamily="2" charset="0"/>
              </a:rPr>
              <a:t> </a:t>
            </a:r>
            <a:r>
              <a:rPr lang="en-US" sz="3200" b="1" dirty="0" err="1" smtClean="0">
                <a:latin typeface="NikoshBAN" pitchFamily="2" charset="0"/>
              </a:rPr>
              <a:t>তন্ত্রে</a:t>
            </a:r>
            <a:r>
              <a:rPr lang="en-US" sz="3200" b="1" dirty="0" smtClean="0">
                <a:latin typeface="NikoshBAN" pitchFamily="2" charset="0"/>
              </a:rPr>
              <a:t> </a:t>
            </a:r>
            <a:r>
              <a:rPr lang="en-US" sz="3200" b="1" dirty="0" err="1" smtClean="0">
                <a:latin typeface="NikoshBAN" pitchFamily="2" charset="0"/>
              </a:rPr>
              <a:t>কোষের</a:t>
            </a:r>
            <a:r>
              <a:rPr lang="en-US" sz="3200" b="1" dirty="0" smtClean="0">
                <a:latin typeface="NikoshBAN" pitchFamily="2" charset="0"/>
              </a:rPr>
              <a:t> </a:t>
            </a:r>
            <a:r>
              <a:rPr lang="en-US" sz="3200" b="1" dirty="0" err="1" smtClean="0">
                <a:latin typeface="NikoshBAN" pitchFamily="2" charset="0"/>
              </a:rPr>
              <a:t>সংগঠন</a:t>
            </a:r>
            <a:r>
              <a:rPr lang="en-US" sz="3200" b="1" dirty="0" smtClean="0">
                <a:latin typeface="NikoshBAN" pitchFamily="2" charset="0"/>
              </a:rPr>
              <a:t> </a:t>
            </a:r>
            <a:r>
              <a:rPr lang="en-US" sz="3200" b="1" dirty="0" err="1" smtClean="0">
                <a:latin typeface="NikoshBAN" pitchFamily="2" charset="0"/>
              </a:rPr>
              <a:t>ব্যাখ্যা</a:t>
            </a:r>
            <a:r>
              <a:rPr lang="en-US" sz="3200" b="1" dirty="0" smtClean="0">
                <a:latin typeface="NikoshBAN" pitchFamily="2" charset="0"/>
              </a:rPr>
              <a:t> </a:t>
            </a:r>
            <a:r>
              <a:rPr lang="en-US" sz="3200" b="1" dirty="0" err="1" smtClean="0">
                <a:latin typeface="NikoshBAN" pitchFamily="2" charset="0"/>
              </a:rPr>
              <a:t>করতে</a:t>
            </a:r>
            <a:r>
              <a:rPr lang="en-US" sz="3200" b="1" dirty="0" smtClean="0">
                <a:latin typeface="NikoshBAN" pitchFamily="2" charset="0"/>
              </a:rPr>
              <a:t> </a:t>
            </a:r>
            <a:r>
              <a:rPr lang="en-US" sz="3200" b="1" dirty="0" err="1">
                <a:latin typeface="NikoshBAN" pitchFamily="2" charset="0"/>
              </a:rPr>
              <a:t>পারবে</a:t>
            </a:r>
            <a:r>
              <a:rPr lang="en-US" sz="3200" b="1" dirty="0">
                <a:latin typeface="NikoshBAN" pitchFamily="2" charset="0"/>
              </a:rPr>
              <a:t>; </a:t>
            </a:r>
          </a:p>
        </p:txBody>
      </p:sp>
      <p:sp>
        <p:nvSpPr>
          <p:cNvPr id="9227" name="Text Box 13"/>
          <p:cNvSpPr txBox="1">
            <a:spLocks noChangeArrowheads="1"/>
          </p:cNvSpPr>
          <p:nvPr/>
        </p:nvSpPr>
        <p:spPr bwMode="auto">
          <a:xfrm>
            <a:off x="2813759" y="4990293"/>
            <a:ext cx="7540847" cy="584775"/>
          </a:xfrm>
          <a:prstGeom prst="rect">
            <a:avLst/>
          </a:prstGeom>
          <a:noFill/>
          <a:ln w="9525">
            <a:noFill/>
            <a:miter lim="800000"/>
            <a:headEnd/>
            <a:tailEnd/>
          </a:ln>
        </p:spPr>
        <p:txBody>
          <a:bodyPr wrap="none">
            <a:spAutoFit/>
          </a:bodyPr>
          <a:lstStyle/>
          <a:p>
            <a:r>
              <a:rPr lang="en-US" sz="3200" b="1" dirty="0" err="1">
                <a:latin typeface="NikoshBAN" pitchFamily="2" charset="0"/>
              </a:rPr>
              <a:t>অঙ্গ</a:t>
            </a:r>
            <a:r>
              <a:rPr lang="en-US" sz="3200" b="1" dirty="0">
                <a:latin typeface="NikoshBAN" pitchFamily="2" charset="0"/>
              </a:rPr>
              <a:t> </a:t>
            </a:r>
            <a:r>
              <a:rPr lang="en-US" sz="3200" b="1" dirty="0" err="1">
                <a:latin typeface="NikoshBAN" pitchFamily="2" charset="0"/>
              </a:rPr>
              <a:t>এবং</a:t>
            </a:r>
            <a:r>
              <a:rPr lang="en-US" sz="3200" b="1" dirty="0">
                <a:latin typeface="NikoshBAN" pitchFamily="2" charset="0"/>
              </a:rPr>
              <a:t> </a:t>
            </a:r>
            <a:r>
              <a:rPr lang="en-US" sz="3200" b="1" dirty="0" err="1" smtClean="0">
                <a:latin typeface="NikoshBAN" pitchFamily="2" charset="0"/>
              </a:rPr>
              <a:t>অঙ্গতন্ত্রের</a:t>
            </a:r>
            <a:r>
              <a:rPr lang="en-US" sz="3200" b="1" dirty="0" smtClean="0">
                <a:latin typeface="NikoshBAN" pitchFamily="2" charset="0"/>
              </a:rPr>
              <a:t> </a:t>
            </a:r>
            <a:r>
              <a:rPr lang="en-US" sz="3200" b="1" dirty="0" err="1" smtClean="0">
                <a:latin typeface="NikoshBAN" pitchFamily="2" charset="0"/>
              </a:rPr>
              <a:t>ধারণা</a:t>
            </a:r>
            <a:r>
              <a:rPr lang="en-US" sz="3200" b="1" dirty="0" smtClean="0">
                <a:latin typeface="NikoshBAN" pitchFamily="2" charset="0"/>
              </a:rPr>
              <a:t> ও </a:t>
            </a:r>
            <a:r>
              <a:rPr lang="en-US" sz="3200" b="1" dirty="0" err="1" smtClean="0">
                <a:latin typeface="NikoshBAN" pitchFamily="2" charset="0"/>
              </a:rPr>
              <a:t>গুরুত্ব</a:t>
            </a:r>
            <a:r>
              <a:rPr lang="en-US" sz="3200" b="1" dirty="0" smtClean="0">
                <a:latin typeface="NikoshBAN" pitchFamily="2" charset="0"/>
              </a:rPr>
              <a:t> </a:t>
            </a:r>
            <a:r>
              <a:rPr lang="en-US" sz="3200" b="1" dirty="0" err="1" smtClean="0">
                <a:latin typeface="NikoshBAN" pitchFamily="2" charset="0"/>
              </a:rPr>
              <a:t>ব্যাখা</a:t>
            </a:r>
            <a:r>
              <a:rPr lang="en-US" sz="3200" b="1" dirty="0" smtClean="0">
                <a:latin typeface="NikoshBAN" pitchFamily="2" charset="0"/>
              </a:rPr>
              <a:t> </a:t>
            </a:r>
            <a:r>
              <a:rPr lang="en-US" sz="3200" b="1" dirty="0" err="1">
                <a:latin typeface="NikoshBAN" pitchFamily="2" charset="0"/>
              </a:rPr>
              <a:t>করতে</a:t>
            </a:r>
            <a:r>
              <a:rPr lang="en-US" sz="3200" b="1" dirty="0">
                <a:latin typeface="NikoshBAN" pitchFamily="2" charset="0"/>
              </a:rPr>
              <a:t> </a:t>
            </a:r>
            <a:r>
              <a:rPr lang="en-US" sz="3200" b="1" dirty="0" err="1" smtClean="0">
                <a:latin typeface="NikoshBAN" pitchFamily="2" charset="0"/>
              </a:rPr>
              <a:t>পারবে</a:t>
            </a:r>
            <a:r>
              <a:rPr lang="en-US" sz="3200" b="1" dirty="0">
                <a:latin typeface="NikoshBAN" pitchFamily="2" charset="0"/>
              </a:rPr>
              <a:t>।</a:t>
            </a:r>
          </a:p>
        </p:txBody>
      </p:sp>
      <p:pic>
        <p:nvPicPr>
          <p:cNvPr id="8" name="Picture 7"/>
          <p:cNvPicPr>
            <a:picLocks noChangeAspect="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634868" y="1334119"/>
            <a:ext cx="3236359" cy="1734266"/>
          </a:xfrm>
          <a:prstGeom prst="rect">
            <a:avLst/>
          </a:prstGeom>
        </p:spPr>
      </p:pic>
      <p:sp>
        <p:nvSpPr>
          <p:cNvPr id="10" name="TextBox 9"/>
          <p:cNvSpPr txBox="1"/>
          <p:nvPr/>
        </p:nvSpPr>
        <p:spPr>
          <a:xfrm>
            <a:off x="601847" y="2619360"/>
            <a:ext cx="3931920"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nchorCtr="1">
            <a:spAutoFit/>
          </a:bodyPr>
          <a:lstStyle/>
          <a:p>
            <a:r>
              <a:rPr lang="bn-BD" sz="3600" b="1" dirty="0" smtClean="0">
                <a:solidFill>
                  <a:srgbClr val="7030A0"/>
                </a:solidFill>
                <a:latin typeface="NikoshBAN" pitchFamily="2" charset="0"/>
                <a:cs typeface="NikoshBAN" pitchFamily="2" charset="0"/>
              </a:rPr>
              <a:t>এ পাঠ শেষে শিক্ষার্থীরা---</a:t>
            </a:r>
            <a:endParaRPr lang="en-US" sz="3600" b="1" dirty="0" smtClean="0">
              <a:solidFill>
                <a:srgbClr val="7030A0"/>
              </a:solidFill>
              <a:latin typeface="NikoshBAN" pitchFamily="2" charset="0"/>
              <a:cs typeface="NikoshBAN" pitchFamily="2" charset="0"/>
            </a:endParaRPr>
          </a:p>
        </p:txBody>
      </p:sp>
      <p:sp>
        <p:nvSpPr>
          <p:cNvPr id="2" name="Rectangle 1"/>
          <p:cNvSpPr/>
          <p:nvPr/>
        </p:nvSpPr>
        <p:spPr>
          <a:xfrm>
            <a:off x="2845618" y="3505489"/>
            <a:ext cx="6927031" cy="584775"/>
          </a:xfrm>
          <a:prstGeom prst="rect">
            <a:avLst/>
          </a:prstGeom>
        </p:spPr>
        <p:txBody>
          <a:bodyPr wrap="square">
            <a:spAutoFit/>
          </a:bodyPr>
          <a:lstStyle/>
          <a:p>
            <a:r>
              <a:rPr lang="bn-BD" sz="3200" b="1" dirty="0">
                <a:latin typeface="Nikosh" pitchFamily="2" charset="0"/>
                <a:cs typeface="Nikosh" pitchFamily="2" charset="0"/>
              </a:rPr>
              <a:t>অঙ্গ ও তন্ত্রের সংজ্ঞা বলতে পারবে;</a:t>
            </a:r>
          </a:p>
        </p:txBody>
      </p:sp>
      <p:pic>
        <p:nvPicPr>
          <p:cNvPr id="12" name="Picture 2" descr="C:\Users\USER\Downloads\lesson-13\Digtal Content\sm_5aa7b9f67f2b3.png"/>
          <p:cNvPicPr>
            <a:picLocks noChangeAspect="1" noChangeArrowheads="1"/>
          </p:cNvPicPr>
          <p:nvPr/>
        </p:nvPicPr>
        <p:blipFill>
          <a:blip r:embed="rId2" cstate="print"/>
          <a:srcRect/>
          <a:stretch>
            <a:fillRect/>
          </a:stretch>
        </p:blipFill>
        <p:spPr bwMode="auto">
          <a:xfrm>
            <a:off x="1297807" y="3327892"/>
            <a:ext cx="1270000" cy="8001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26"/>
                                        </p:tgtEl>
                                        <p:attrNameLst>
                                          <p:attrName>style.visibility</p:attrName>
                                        </p:attrNameLst>
                                      </p:cBhvr>
                                      <p:to>
                                        <p:strVal val="visible"/>
                                      </p:to>
                                    </p:set>
                                    <p:animEffect transition="in" filter="barn(inVertical)">
                                      <p:cBhvr>
                                        <p:cTn id="7" dur="1000"/>
                                        <p:tgtEl>
                                          <p:spTgt spid="92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barn(inVertical)">
                                      <p:cBhvr>
                                        <p:cTn id="12" dur="1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92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5144" y="390549"/>
            <a:ext cx="3922225" cy="707886"/>
          </a:xfrm>
          <a:prstGeom prst="rect">
            <a:avLst/>
          </a:prstGeom>
          <a:solidFill>
            <a:schemeClr val="accent6">
              <a:lumMod val="60000"/>
              <a:lumOff val="40000"/>
            </a:schemeClr>
          </a:solidFill>
        </p:spPr>
        <p:txBody>
          <a:bodyPr wrap="square" rtlCol="0">
            <a:spAutoFit/>
          </a:bodyPr>
          <a:lstStyle/>
          <a:p>
            <a:pPr algn="ctr"/>
            <a:r>
              <a:rPr lang="en-US" sz="4000" b="1" dirty="0" err="1" smtClean="0">
                <a:ln w="1905"/>
                <a:effectLst>
                  <a:innerShdw blurRad="69850" dist="43180" dir="5400000">
                    <a:srgbClr val="000000">
                      <a:alpha val="65000"/>
                    </a:srgbClr>
                  </a:innerShdw>
                </a:effectLst>
                <a:latin typeface="NikoshBAN" pitchFamily="2" charset="0"/>
                <a:cs typeface="NikoshBAN" pitchFamily="2" charset="0"/>
              </a:rPr>
              <a:t>মানবদেহ</a:t>
            </a:r>
            <a:endParaRPr lang="en-US" sz="40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3" name="Left-Right Arrow 2"/>
          <p:cNvSpPr/>
          <p:nvPr/>
        </p:nvSpPr>
        <p:spPr>
          <a:xfrm rot="4074095">
            <a:off x="6966117" y="1131391"/>
            <a:ext cx="1065627" cy="48418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Left-Right Arrow 3"/>
          <p:cNvSpPr/>
          <p:nvPr/>
        </p:nvSpPr>
        <p:spPr>
          <a:xfrm rot="6571722">
            <a:off x="4095097" y="1106809"/>
            <a:ext cx="1065627" cy="484188"/>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3486382" y="1663827"/>
            <a:ext cx="1380584" cy="707886"/>
          </a:xfrm>
          <a:prstGeom prst="rect">
            <a:avLst/>
          </a:prstGeom>
          <a:solidFill>
            <a:schemeClr val="accent6">
              <a:lumMod val="60000"/>
              <a:lumOff val="40000"/>
            </a:schemeClr>
          </a:solidFill>
        </p:spPr>
        <p:txBody>
          <a:bodyPr wrap="square" rtlCol="0">
            <a:spAutoFit/>
          </a:bodyPr>
          <a:lstStyle/>
          <a:p>
            <a:pPr algn="ctr"/>
            <a:r>
              <a:rPr lang="en-US" sz="4000" b="1" dirty="0" smtClean="0">
                <a:ln w="1905"/>
                <a:effectLst>
                  <a:innerShdw blurRad="69850" dist="43180" dir="5400000">
                    <a:srgbClr val="000000">
                      <a:alpha val="65000"/>
                    </a:srgbClr>
                  </a:innerShdw>
                </a:effectLst>
                <a:latin typeface="NikoshBAN" pitchFamily="2" charset="0"/>
                <a:cs typeface="NikoshBAN" pitchFamily="2" charset="0"/>
              </a:rPr>
              <a:t>অ</a:t>
            </a:r>
            <a:r>
              <a:rPr lang="bn-IN" sz="4000" b="1" dirty="0" smtClean="0">
                <a:ln w="1905"/>
                <a:effectLst>
                  <a:innerShdw blurRad="69850" dist="43180" dir="5400000">
                    <a:srgbClr val="000000">
                      <a:alpha val="65000"/>
                    </a:srgbClr>
                  </a:innerShdw>
                </a:effectLst>
                <a:latin typeface="NikoshBAN" pitchFamily="2" charset="0"/>
                <a:cs typeface="NikoshBAN" pitchFamily="2" charset="0"/>
              </a:rPr>
              <a:t>ঙ্গ</a:t>
            </a:r>
            <a:endParaRPr lang="en-US" sz="40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6" name="TextBox 5"/>
          <p:cNvSpPr txBox="1"/>
          <p:nvPr/>
        </p:nvSpPr>
        <p:spPr>
          <a:xfrm>
            <a:off x="7104654" y="1816228"/>
            <a:ext cx="1380584" cy="707886"/>
          </a:xfrm>
          <a:prstGeom prst="rect">
            <a:avLst/>
          </a:prstGeom>
          <a:solidFill>
            <a:schemeClr val="accent6">
              <a:lumMod val="60000"/>
              <a:lumOff val="40000"/>
            </a:schemeClr>
          </a:solidFill>
        </p:spPr>
        <p:txBody>
          <a:bodyPr wrap="square" rtlCol="0">
            <a:spAutoFit/>
          </a:bodyPr>
          <a:lstStyle/>
          <a:p>
            <a:pPr algn="ctr"/>
            <a:r>
              <a:rPr lang="en-US" sz="4000" b="1" dirty="0" err="1" smtClean="0">
                <a:ln w="1905"/>
                <a:effectLst>
                  <a:innerShdw blurRad="69850" dist="43180" dir="5400000">
                    <a:srgbClr val="000000">
                      <a:alpha val="65000"/>
                    </a:srgbClr>
                  </a:innerShdw>
                </a:effectLst>
                <a:latin typeface="NikoshBAN" pitchFamily="2" charset="0"/>
                <a:cs typeface="NikoshBAN" pitchFamily="2" charset="0"/>
              </a:rPr>
              <a:t>তন্ত্র</a:t>
            </a:r>
            <a:endParaRPr lang="en-US" sz="40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7" name="TextBox 6"/>
          <p:cNvSpPr txBox="1"/>
          <p:nvPr/>
        </p:nvSpPr>
        <p:spPr>
          <a:xfrm>
            <a:off x="595698" y="206477"/>
            <a:ext cx="1646056" cy="707886"/>
          </a:xfrm>
          <a:prstGeom prst="rect">
            <a:avLst/>
          </a:prstGeom>
          <a:solidFill>
            <a:schemeClr val="accent6">
              <a:lumMod val="60000"/>
              <a:lumOff val="40000"/>
            </a:schemeClr>
          </a:solidFill>
        </p:spPr>
        <p:txBody>
          <a:bodyPr wrap="square" rtlCol="0">
            <a:spAutoFit/>
          </a:bodyPr>
          <a:lstStyle/>
          <a:p>
            <a:pPr algn="ctr"/>
            <a:r>
              <a:rPr lang="en-US" sz="4000" b="1" dirty="0" err="1" smtClean="0">
                <a:ln w="1905"/>
                <a:effectLst>
                  <a:innerShdw blurRad="69850" dist="43180" dir="5400000">
                    <a:srgbClr val="000000">
                      <a:alpha val="65000"/>
                    </a:srgbClr>
                  </a:innerShdw>
                </a:effectLst>
                <a:latin typeface="NikoshBAN" pitchFamily="2" charset="0"/>
                <a:cs typeface="NikoshBAN" pitchFamily="2" charset="0"/>
              </a:rPr>
              <a:t>যেমন</a:t>
            </a:r>
            <a:endParaRPr lang="en-US" sz="4000" b="1" dirty="0">
              <a:ln w="1905"/>
              <a:effectLst>
                <a:innerShdw blurRad="69850" dist="43180" dir="5400000">
                  <a:srgbClr val="000000">
                    <a:alpha val="65000"/>
                  </a:srgbClr>
                </a:innerShdw>
              </a:effectLst>
              <a:latin typeface="NikoshBAN" pitchFamily="2" charset="0"/>
              <a:cs typeface="NikoshBAN" pitchFamily="2" charset="0"/>
            </a:endParaRPr>
          </a:p>
        </p:txBody>
      </p:sp>
      <p:pic>
        <p:nvPicPr>
          <p:cNvPr id="1026" name="Picture 2" descr="C:\Users\Shawon\Downloads\Connective tissue\index.jpg"/>
          <p:cNvPicPr>
            <a:picLocks noChangeAspect="1" noChangeArrowheads="1"/>
          </p:cNvPicPr>
          <p:nvPr/>
        </p:nvPicPr>
        <p:blipFill>
          <a:blip r:embed="rId2" cstate="print"/>
          <a:srcRect/>
          <a:stretch>
            <a:fillRect/>
          </a:stretch>
        </p:blipFill>
        <p:spPr bwMode="auto">
          <a:xfrm>
            <a:off x="465188" y="2812641"/>
            <a:ext cx="2292760" cy="998025"/>
          </a:xfrm>
          <a:prstGeom prst="rect">
            <a:avLst/>
          </a:prstGeom>
          <a:noFill/>
        </p:spPr>
      </p:pic>
      <p:pic>
        <p:nvPicPr>
          <p:cNvPr id="1027" name="Picture 3" descr="C:\Users\Shawon\Downloads\Connective tissue\ann-5.gif"/>
          <p:cNvPicPr>
            <a:picLocks noChangeAspect="1" noChangeArrowheads="1" noCrop="1"/>
          </p:cNvPicPr>
          <p:nvPr/>
        </p:nvPicPr>
        <p:blipFill>
          <a:blip r:embed="rId3" cstate="print"/>
          <a:srcRect/>
          <a:stretch>
            <a:fillRect/>
          </a:stretch>
        </p:blipFill>
        <p:spPr bwMode="auto">
          <a:xfrm>
            <a:off x="3143864" y="4209129"/>
            <a:ext cx="2359856" cy="1262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C:\Users\Shawon\Downloads\Connective tissue\586c3009052925979c0768e0.png"/>
          <p:cNvPicPr>
            <a:picLocks noChangeAspect="1" noChangeArrowheads="1"/>
          </p:cNvPicPr>
          <p:nvPr/>
        </p:nvPicPr>
        <p:blipFill>
          <a:blip r:embed="rId4" cstate="print"/>
          <a:srcRect/>
          <a:stretch>
            <a:fillRect/>
          </a:stretch>
        </p:blipFill>
        <p:spPr bwMode="auto">
          <a:xfrm>
            <a:off x="5887065" y="3972232"/>
            <a:ext cx="1649361" cy="1649361"/>
          </a:xfrm>
          <a:prstGeom prst="rect">
            <a:avLst/>
          </a:prstGeom>
          <a:noFill/>
        </p:spPr>
      </p:pic>
      <p:pic>
        <p:nvPicPr>
          <p:cNvPr id="1029" name="Picture 5" descr="C:\Users\Shawon\Downloads\Connective tissue\12.jpg"/>
          <p:cNvPicPr>
            <a:picLocks noChangeAspect="1" noChangeArrowheads="1"/>
          </p:cNvPicPr>
          <p:nvPr/>
        </p:nvPicPr>
        <p:blipFill>
          <a:blip r:embed="rId5" cstate="print"/>
          <a:srcRect/>
          <a:stretch>
            <a:fillRect/>
          </a:stretch>
        </p:blipFill>
        <p:spPr bwMode="auto">
          <a:xfrm>
            <a:off x="628650" y="1079704"/>
            <a:ext cx="1421375" cy="1481913"/>
          </a:xfrm>
          <a:prstGeom prst="rect">
            <a:avLst/>
          </a:prstGeom>
          <a:noFill/>
        </p:spPr>
      </p:pic>
      <p:pic>
        <p:nvPicPr>
          <p:cNvPr id="1030" name="Picture 6" descr="C:\Users\Shawon\Downloads\Connective tissue\ent.png"/>
          <p:cNvPicPr>
            <a:picLocks noChangeAspect="1" noChangeArrowheads="1"/>
          </p:cNvPicPr>
          <p:nvPr/>
        </p:nvPicPr>
        <p:blipFill>
          <a:blip r:embed="rId6" cstate="print"/>
          <a:srcRect/>
          <a:stretch>
            <a:fillRect/>
          </a:stretch>
        </p:blipFill>
        <p:spPr bwMode="auto">
          <a:xfrm>
            <a:off x="4837472" y="1519084"/>
            <a:ext cx="2071080" cy="1253612"/>
          </a:xfrm>
          <a:prstGeom prst="rect">
            <a:avLst/>
          </a:prstGeom>
          <a:noFill/>
        </p:spPr>
      </p:pic>
      <p:pic>
        <p:nvPicPr>
          <p:cNvPr id="8" name="Picture 2" descr="C:\Users\Shawon\Downloads\Connective tissue\istockphoto-650696382-612x612.jpg"/>
          <p:cNvPicPr>
            <a:picLocks noChangeAspect="1" noChangeArrowheads="1"/>
          </p:cNvPicPr>
          <p:nvPr/>
        </p:nvPicPr>
        <p:blipFill>
          <a:blip r:embed="rId7" cstate="print"/>
          <a:srcRect/>
          <a:stretch>
            <a:fillRect/>
          </a:stretch>
        </p:blipFill>
        <p:spPr bwMode="auto">
          <a:xfrm>
            <a:off x="7888033" y="3970389"/>
            <a:ext cx="1462445" cy="1530163"/>
          </a:xfrm>
          <a:prstGeom prst="rect">
            <a:avLst/>
          </a:prstGeom>
          <a:noFill/>
        </p:spPr>
      </p:pic>
      <p:pic>
        <p:nvPicPr>
          <p:cNvPr id="9" name="Picture 3" descr="C:\Users\Shawon\Downloads\Connective tissue\lung-organ-animated-gif.gif"/>
          <p:cNvPicPr>
            <a:picLocks noChangeAspect="1" noChangeArrowheads="1" noCrop="1"/>
          </p:cNvPicPr>
          <p:nvPr/>
        </p:nvPicPr>
        <p:blipFill>
          <a:blip r:embed="rId8" cstate="print"/>
          <a:srcRect/>
          <a:stretch>
            <a:fillRect/>
          </a:stretch>
        </p:blipFill>
        <p:spPr bwMode="auto">
          <a:xfrm>
            <a:off x="10503615" y="1306277"/>
            <a:ext cx="1784555" cy="1303911"/>
          </a:xfrm>
          <a:prstGeom prst="rect">
            <a:avLst/>
          </a:prstGeom>
          <a:noFill/>
        </p:spPr>
      </p:pic>
      <p:pic>
        <p:nvPicPr>
          <p:cNvPr id="10" name="Picture 4" descr="C:\Users\Shawon\Downloads\Connective tissue\4d-stl.jpg"/>
          <p:cNvPicPr>
            <a:picLocks noChangeAspect="1" noChangeArrowheads="1"/>
          </p:cNvPicPr>
          <p:nvPr/>
        </p:nvPicPr>
        <p:blipFill>
          <a:blip r:embed="rId9" cstate="print"/>
          <a:srcRect/>
          <a:stretch>
            <a:fillRect/>
          </a:stretch>
        </p:blipFill>
        <p:spPr bwMode="auto">
          <a:xfrm flipV="1">
            <a:off x="9611032" y="3893573"/>
            <a:ext cx="1406012" cy="1696064"/>
          </a:xfrm>
          <a:prstGeom prst="rect">
            <a:avLst/>
          </a:prstGeom>
          <a:noFill/>
        </p:spPr>
      </p:pic>
      <p:pic>
        <p:nvPicPr>
          <p:cNvPr id="11" name="Picture 5" descr="C:\Users\Shawon\Downloads\Connective tissue\source.gif"/>
          <p:cNvPicPr>
            <a:picLocks noChangeAspect="1" noChangeArrowheads="1" noCrop="1"/>
          </p:cNvPicPr>
          <p:nvPr/>
        </p:nvPicPr>
        <p:blipFill>
          <a:blip r:embed="rId10" cstate="print"/>
          <a:srcRect/>
          <a:stretch>
            <a:fillRect/>
          </a:stretch>
        </p:blipFill>
        <p:spPr bwMode="auto">
          <a:xfrm>
            <a:off x="1252561" y="1198675"/>
            <a:ext cx="2816941" cy="1677120"/>
          </a:xfrm>
          <a:prstGeom prst="rect">
            <a:avLst/>
          </a:prstGeom>
          <a:noFill/>
        </p:spPr>
      </p:pic>
      <p:pic>
        <p:nvPicPr>
          <p:cNvPr id="12" name="Picture 6" descr="C:\Users\Shawon\Downloads\Connective tissue\index.png"/>
          <p:cNvPicPr>
            <a:picLocks noChangeAspect="1" noChangeArrowheads="1"/>
          </p:cNvPicPr>
          <p:nvPr/>
        </p:nvPicPr>
        <p:blipFill>
          <a:blip r:embed="rId11" cstate="print"/>
          <a:srcRect/>
          <a:stretch>
            <a:fillRect/>
          </a:stretch>
        </p:blipFill>
        <p:spPr bwMode="auto">
          <a:xfrm>
            <a:off x="550762" y="4088376"/>
            <a:ext cx="2148194" cy="1638311"/>
          </a:xfrm>
          <a:prstGeom prst="rect">
            <a:avLst/>
          </a:prstGeom>
          <a:noFill/>
        </p:spPr>
      </p:pic>
      <p:pic>
        <p:nvPicPr>
          <p:cNvPr id="1031" name="Picture 7" descr="C:\Users\Shawon\Downloads\Connective tissue\623733851-H.jpg"/>
          <p:cNvPicPr>
            <a:picLocks noChangeAspect="1" noChangeArrowheads="1"/>
          </p:cNvPicPr>
          <p:nvPr/>
        </p:nvPicPr>
        <p:blipFill>
          <a:blip r:embed="rId12" cstate="print"/>
          <a:srcRect/>
          <a:stretch>
            <a:fillRect/>
          </a:stretch>
        </p:blipFill>
        <p:spPr bwMode="auto">
          <a:xfrm>
            <a:off x="8948542" y="1001281"/>
            <a:ext cx="1668277" cy="1575515"/>
          </a:xfrm>
          <a:prstGeom prst="rect">
            <a:avLst/>
          </a:prstGeom>
          <a:noFill/>
        </p:spPr>
      </p:pic>
    </p:spTree>
    <p:extLst>
      <p:ext uri="{BB962C8B-B14F-4D97-AF65-F5344CB8AC3E}">
        <p14:creationId xmlns:p14="http://schemas.microsoft.com/office/powerpoint/2010/main" val="8635807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cTn>
                              </p:par>
                              <p:par>
                                <p:cTn id="29" presetID="2" presetClass="exit" presetSubtype="4" fill="hold" grpId="1" nodeType="with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ppt_x"/>
                                          </p:val>
                                        </p:tav>
                                      </p:tavLst>
                                    </p:anim>
                                    <p:anim calcmode="lin" valueType="num">
                                      <p:cBhvr additive="base">
                                        <p:cTn id="31" dur="500"/>
                                        <p:tgtEl>
                                          <p:spTgt spid="4"/>
                                        </p:tgtEl>
                                        <p:attrNameLst>
                                          <p:attrName>ppt_y</p:attrName>
                                        </p:attrNameLst>
                                      </p:cBhvr>
                                      <p:tavLst>
                                        <p:tav tm="0">
                                          <p:val>
                                            <p:strVal val="ppt_y"/>
                                          </p:val>
                                        </p:tav>
                                        <p:tav tm="100000">
                                          <p:val>
                                            <p:strVal val="1+ppt_h/2"/>
                                          </p:val>
                                        </p:tav>
                                      </p:tavLst>
                                    </p:anim>
                                    <p:set>
                                      <p:cBhvr>
                                        <p:cTn id="32" dur="1" fill="hold">
                                          <p:stCondLst>
                                            <p:cond delay="499"/>
                                          </p:stCondLst>
                                        </p:cTn>
                                        <p:tgtEl>
                                          <p:spTgt spid="4"/>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ppt_x"/>
                                          </p:val>
                                        </p:tav>
                                      </p:tavLst>
                                    </p:anim>
                                    <p:anim calcmode="lin" valueType="num">
                                      <p:cBhvr additive="base">
                                        <p:cTn id="35" dur="500"/>
                                        <p:tgtEl>
                                          <p:spTgt spid="5"/>
                                        </p:tgtEl>
                                        <p:attrNameLst>
                                          <p:attrName>ppt_y</p:attrName>
                                        </p:attrNameLst>
                                      </p:cBhvr>
                                      <p:tavLst>
                                        <p:tav tm="0">
                                          <p:val>
                                            <p:strVal val="ppt_y"/>
                                          </p:val>
                                        </p:tav>
                                        <p:tav tm="100000">
                                          <p:val>
                                            <p:strVal val="1+ppt_h/2"/>
                                          </p:val>
                                        </p:tav>
                                      </p:tavLst>
                                    </p:anim>
                                    <p:set>
                                      <p:cBhvr>
                                        <p:cTn id="36" dur="1" fill="hold">
                                          <p:stCondLst>
                                            <p:cond delay="499"/>
                                          </p:stCondLst>
                                        </p:cTn>
                                        <p:tgtEl>
                                          <p:spTgt spid="5"/>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3"/>
                                        </p:tgtEl>
                                        <p:attrNameLst>
                                          <p:attrName>ppt_x</p:attrName>
                                        </p:attrNameLst>
                                      </p:cBhvr>
                                      <p:tavLst>
                                        <p:tav tm="0">
                                          <p:val>
                                            <p:strVal val="ppt_x"/>
                                          </p:val>
                                        </p:tav>
                                        <p:tav tm="100000">
                                          <p:val>
                                            <p:strVal val="ppt_x"/>
                                          </p:val>
                                        </p:tav>
                                      </p:tavLst>
                                    </p:anim>
                                    <p:anim calcmode="lin" valueType="num">
                                      <p:cBhvr additive="base">
                                        <p:cTn id="39" dur="500"/>
                                        <p:tgtEl>
                                          <p:spTgt spid="3"/>
                                        </p:tgtEl>
                                        <p:attrNameLst>
                                          <p:attrName>ppt_y</p:attrName>
                                        </p:attrNameLst>
                                      </p:cBhvr>
                                      <p:tavLst>
                                        <p:tav tm="0">
                                          <p:val>
                                            <p:strVal val="ppt_y"/>
                                          </p:val>
                                        </p:tav>
                                        <p:tav tm="100000">
                                          <p:val>
                                            <p:strVal val="1+ppt_h/2"/>
                                          </p:val>
                                        </p:tav>
                                      </p:tavLst>
                                    </p:anim>
                                    <p:set>
                                      <p:cBhvr>
                                        <p:cTn id="40" dur="1" fill="hold">
                                          <p:stCondLst>
                                            <p:cond delay="499"/>
                                          </p:stCondLst>
                                        </p:cTn>
                                        <p:tgtEl>
                                          <p:spTgt spid="3"/>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strips(downRight)">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1029"/>
                                        </p:tgtEl>
                                        <p:attrNameLst>
                                          <p:attrName>style.visibility</p:attrName>
                                        </p:attrNameLst>
                                      </p:cBhvr>
                                      <p:to>
                                        <p:strVal val="visible"/>
                                      </p:to>
                                    </p:set>
                                    <p:animEffect transition="in" filter="diamond(in)">
                                      <p:cBhvr>
                                        <p:cTn id="54" dur="2000"/>
                                        <p:tgtEl>
                                          <p:spTgt spid="1029"/>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checkerboard(across)">
                                      <p:cBhvr>
                                        <p:cTn id="59" dur="2000"/>
                                        <p:tgtEl>
                                          <p:spTgt spid="1026"/>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strips(downLeft)">
                                      <p:cBhvr>
                                        <p:cTn id="64" dur="2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1" fill="hold">
                                          <p:stCondLst>
                                            <p:cond delay="0"/>
                                          </p:stCondLst>
                                        </p:cTn>
                                        <p:tgtEl>
                                          <p:spTgt spid="1027"/>
                                        </p:tgtEl>
                                        <p:attrNameLst>
                                          <p:attrName>style.visibility</p:attrName>
                                        </p:attrNameLst>
                                      </p:cBhvr>
                                      <p:to>
                                        <p:strVal val="visible"/>
                                      </p:to>
                                    </p:set>
                                    <p:animEffect transition="in" filter="diamond(in)">
                                      <p:cBhvr>
                                        <p:cTn id="69" dur="2000"/>
                                        <p:tgtEl>
                                          <p:spTgt spid="1027"/>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12" fill="hold" nodeType="clickEffect">
                                  <p:stCondLst>
                                    <p:cond delay="0"/>
                                  </p:stCondLst>
                                  <p:childTnLst>
                                    <p:set>
                                      <p:cBhvr>
                                        <p:cTn id="73" dur="1" fill="hold">
                                          <p:stCondLst>
                                            <p:cond delay="0"/>
                                          </p:stCondLst>
                                        </p:cTn>
                                        <p:tgtEl>
                                          <p:spTgt spid="1028"/>
                                        </p:tgtEl>
                                        <p:attrNameLst>
                                          <p:attrName>style.visibility</p:attrName>
                                        </p:attrNameLst>
                                      </p:cBhvr>
                                      <p:to>
                                        <p:strVal val="visible"/>
                                      </p:to>
                                    </p:set>
                                    <p:animEffect transition="in" filter="strips(downLeft)">
                                      <p:cBhvr>
                                        <p:cTn id="74" dur="2000"/>
                                        <p:tgtEl>
                                          <p:spTgt spid="1028"/>
                                        </p:tgtEl>
                                      </p:cBhvr>
                                    </p:animEffec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box(in)">
                                      <p:cBhvr>
                                        <p:cTn id="79" dur="20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ntr" presetSubtype="16"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diamond(in)">
                                      <p:cBhvr>
                                        <p:cTn id="84" dur="20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18" presetClass="entr" presetSubtype="6"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strips(downRight)">
                                      <p:cBhvr>
                                        <p:cTn id="89" dur="20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1030"/>
                                        </p:tgtEl>
                                        <p:attrNameLst>
                                          <p:attrName>style.visibility</p:attrName>
                                        </p:attrNameLst>
                                      </p:cBhvr>
                                      <p:to>
                                        <p:strVal val="visible"/>
                                      </p:to>
                                    </p:set>
                                    <p:animEffect transition="in" filter="checkerboard(across)">
                                      <p:cBhvr>
                                        <p:cTn id="94" dur="2000"/>
                                        <p:tgtEl>
                                          <p:spTgt spid="1030"/>
                                        </p:tgtEl>
                                      </p:cBhvr>
                                    </p:animEffect>
                                  </p:childTnLst>
                                </p:cTn>
                              </p:par>
                            </p:childTnLst>
                          </p:cTn>
                        </p:par>
                      </p:childTnLst>
                    </p:cTn>
                  </p:par>
                  <p:par>
                    <p:cTn id="95" fill="hold">
                      <p:stCondLst>
                        <p:cond delay="indefinite"/>
                      </p:stCondLst>
                      <p:childTnLst>
                        <p:par>
                          <p:cTn id="96" fill="hold">
                            <p:stCondLst>
                              <p:cond delay="0"/>
                            </p:stCondLst>
                            <p:childTnLst>
                              <p:par>
                                <p:cTn id="97" presetID="8" presetClass="entr" presetSubtype="16" fill="hold" nodeType="clickEffect">
                                  <p:stCondLst>
                                    <p:cond delay="0"/>
                                  </p:stCondLst>
                                  <p:childTnLst>
                                    <p:set>
                                      <p:cBhvr>
                                        <p:cTn id="98" dur="1" fill="hold">
                                          <p:stCondLst>
                                            <p:cond delay="0"/>
                                          </p:stCondLst>
                                        </p:cTn>
                                        <p:tgtEl>
                                          <p:spTgt spid="1031"/>
                                        </p:tgtEl>
                                        <p:attrNameLst>
                                          <p:attrName>style.visibility</p:attrName>
                                        </p:attrNameLst>
                                      </p:cBhvr>
                                      <p:to>
                                        <p:strVal val="visible"/>
                                      </p:to>
                                    </p:set>
                                    <p:animEffect transition="in" filter="diamond(in)">
                                      <p:cBhvr>
                                        <p:cTn id="99" dur="2000"/>
                                        <p:tgtEl>
                                          <p:spTgt spid="1031"/>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nodeType="click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circle(in)">
                                      <p:cBhvr>
                                        <p:cTn id="104" dur="2000"/>
                                        <p:tgtEl>
                                          <p:spTgt spid="9"/>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7"/>
                                        </p:tgtEl>
                                        <p:attrNameLst>
                                          <p:attrName>ppt_x</p:attrName>
                                        </p:attrNameLst>
                                      </p:cBhvr>
                                      <p:tavLst>
                                        <p:tav tm="0">
                                          <p:val>
                                            <p:strVal val="ppt_x"/>
                                          </p:val>
                                        </p:tav>
                                        <p:tav tm="100000">
                                          <p:val>
                                            <p:strVal val="ppt_x"/>
                                          </p:val>
                                        </p:tav>
                                      </p:tavLst>
                                    </p:anim>
                                    <p:anim calcmode="lin" valueType="num">
                                      <p:cBhvr additive="base">
                                        <p:cTn id="109" dur="500"/>
                                        <p:tgtEl>
                                          <p:spTgt spid="7"/>
                                        </p:tgtEl>
                                        <p:attrNameLst>
                                          <p:attrName>ppt_y</p:attrName>
                                        </p:attrNameLst>
                                      </p:cBhvr>
                                      <p:tavLst>
                                        <p:tav tm="0">
                                          <p:val>
                                            <p:strVal val="ppt_y"/>
                                          </p:val>
                                        </p:tav>
                                        <p:tav tm="100000">
                                          <p:val>
                                            <p:strVal val="1+ppt_h/2"/>
                                          </p:val>
                                        </p:tav>
                                      </p:tavLst>
                                    </p:anim>
                                    <p:set>
                                      <p:cBhvr>
                                        <p:cTn id="110" dur="1" fill="hold">
                                          <p:stCondLst>
                                            <p:cond delay="499"/>
                                          </p:stCondLst>
                                        </p:cTn>
                                        <p:tgtEl>
                                          <p:spTgt spid="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8" presetClass="entr" presetSubtype="12" fill="hold" grpId="2"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strips(downLeft)">
                                      <p:cBhvr>
                                        <p:cTn id="1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5" grpId="2" animBg="1"/>
      <p:bldP spid="6" grpId="0" animBg="1"/>
      <p:bldP spid="6" grpId="1" animBg="1"/>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hawon\Downloads\Connective tissue\conjunto-organos-internos_74855-218.jpg"/>
          <p:cNvPicPr>
            <a:picLocks noChangeAspect="1" noChangeArrowheads="1"/>
          </p:cNvPicPr>
          <p:nvPr/>
        </p:nvPicPr>
        <p:blipFill>
          <a:blip r:embed="rId2" cstate="print"/>
          <a:srcRect/>
          <a:stretch>
            <a:fillRect/>
          </a:stretch>
        </p:blipFill>
        <p:spPr bwMode="auto">
          <a:xfrm>
            <a:off x="7332714" y="1598049"/>
            <a:ext cx="4303764" cy="4139073"/>
          </a:xfrm>
          <a:prstGeom prst="rect">
            <a:avLst/>
          </a:prstGeom>
          <a:noFill/>
        </p:spPr>
      </p:pic>
      <p:pic>
        <p:nvPicPr>
          <p:cNvPr id="2052" name="Picture 4" descr="C:\Users\Public\Pictures\Sample Pictures\Untitled.png"/>
          <p:cNvPicPr>
            <a:picLocks noChangeAspect="1" noChangeArrowheads="1"/>
          </p:cNvPicPr>
          <p:nvPr/>
        </p:nvPicPr>
        <p:blipFill>
          <a:blip r:embed="rId3" cstate="print"/>
          <a:srcRect/>
          <a:stretch>
            <a:fillRect/>
          </a:stretch>
        </p:blipFill>
        <p:spPr bwMode="auto">
          <a:xfrm>
            <a:off x="973394" y="2020529"/>
            <a:ext cx="3964551" cy="3649611"/>
          </a:xfrm>
          <a:prstGeom prst="rect">
            <a:avLst/>
          </a:prstGeom>
          <a:noFill/>
        </p:spPr>
      </p:pic>
      <p:sp>
        <p:nvSpPr>
          <p:cNvPr id="8" name="TextBox 7"/>
          <p:cNvSpPr txBox="1"/>
          <p:nvPr/>
        </p:nvSpPr>
        <p:spPr>
          <a:xfrm>
            <a:off x="5444866" y="216310"/>
            <a:ext cx="1837362" cy="584775"/>
          </a:xfrm>
          <a:prstGeom prst="rect">
            <a:avLst/>
          </a:prstGeom>
          <a:noFill/>
        </p:spPr>
        <p:txBody>
          <a:bodyPr wrap="none" rtlCol="0">
            <a:spAutoFit/>
          </a:bodyPr>
          <a:lstStyle/>
          <a:p>
            <a:pPr algn="ctr"/>
            <a:r>
              <a:rPr lang="en-US" sz="3200" b="1" dirty="0" smtClean="0">
                <a:latin typeface="NikoshBAN" pitchFamily="2" charset="0"/>
                <a:cs typeface="NikoshBAN" pitchFamily="2" charset="0"/>
              </a:rPr>
              <a:t>অ</a:t>
            </a:r>
            <a:r>
              <a:rPr lang="bn-IN" sz="3200" b="1" dirty="0" smtClean="0">
                <a:latin typeface="NikoshBAN" pitchFamily="2" charset="0"/>
                <a:cs typeface="NikoshBAN" pitchFamily="2" charset="0"/>
              </a:rPr>
              <a:t>ঙ্গ</a:t>
            </a:r>
            <a:r>
              <a:rPr lang="en-US" sz="3200" b="1" dirty="0" smtClean="0">
                <a:latin typeface="NikoshBAN" pitchFamily="2" charset="0"/>
                <a:cs typeface="NikoshBAN" pitchFamily="2" charset="0"/>
              </a:rPr>
              <a:t> ২ </a:t>
            </a:r>
            <a:r>
              <a:rPr lang="en-US" sz="3200" b="1" dirty="0" err="1" smtClean="0">
                <a:latin typeface="NikoshBAN" pitchFamily="2" charset="0"/>
                <a:cs typeface="NikoshBAN" pitchFamily="2" charset="0"/>
              </a:rPr>
              <a:t>প্রকার</a:t>
            </a:r>
            <a:endParaRPr lang="en-US" sz="3200" b="1" dirty="0">
              <a:latin typeface="NikoshBAN" pitchFamily="2" charset="0"/>
              <a:cs typeface="NikoshBAN" pitchFamily="2" charset="0"/>
            </a:endParaRPr>
          </a:p>
        </p:txBody>
      </p:sp>
      <p:sp>
        <p:nvSpPr>
          <p:cNvPr id="9" name="TextBox 8"/>
          <p:cNvSpPr txBox="1"/>
          <p:nvPr/>
        </p:nvSpPr>
        <p:spPr>
          <a:xfrm>
            <a:off x="1170039" y="929148"/>
            <a:ext cx="2111475" cy="584775"/>
          </a:xfrm>
          <a:prstGeom prst="rect">
            <a:avLst/>
          </a:prstGeom>
          <a:noFill/>
        </p:spPr>
        <p:txBody>
          <a:bodyPr wrap="none" rtlCol="0">
            <a:spAutoFit/>
          </a:bodyPr>
          <a:lstStyle/>
          <a:p>
            <a:r>
              <a:rPr lang="en-US" sz="3200" b="1" dirty="0" smtClean="0">
                <a:latin typeface="NikoshBAN" pitchFamily="2" charset="0"/>
                <a:cs typeface="NikoshBAN" pitchFamily="2" charset="0"/>
              </a:rPr>
              <a:t>১। </a:t>
            </a:r>
            <a:r>
              <a:rPr lang="en-US" sz="3200" b="1" dirty="0" err="1" smtClean="0">
                <a:latin typeface="NikoshBAN" pitchFamily="2" charset="0"/>
                <a:cs typeface="NikoshBAN" pitchFamily="2" charset="0"/>
              </a:rPr>
              <a:t>বাহ্যিক</a:t>
            </a:r>
            <a:r>
              <a:rPr lang="en-US" sz="3200" b="1" dirty="0" smtClean="0">
                <a:latin typeface="NikoshBAN" pitchFamily="2" charset="0"/>
                <a:cs typeface="NikoshBAN" pitchFamily="2" charset="0"/>
              </a:rPr>
              <a:t> অ</a:t>
            </a:r>
            <a:r>
              <a:rPr lang="bn-IN" sz="3200" b="1" dirty="0" smtClean="0">
                <a:latin typeface="NikoshBAN" pitchFamily="2" charset="0"/>
                <a:cs typeface="NikoshBAN" pitchFamily="2" charset="0"/>
              </a:rPr>
              <a:t>ঙ্গ</a:t>
            </a:r>
            <a:endParaRPr lang="en-US" sz="3200" b="1" dirty="0">
              <a:latin typeface="NikoshBAN" pitchFamily="2" charset="0"/>
              <a:cs typeface="NikoshBAN" pitchFamily="2" charset="0"/>
            </a:endParaRPr>
          </a:p>
        </p:txBody>
      </p:sp>
      <p:sp>
        <p:nvSpPr>
          <p:cNvPr id="10" name="TextBox 9"/>
          <p:cNvSpPr txBox="1"/>
          <p:nvPr/>
        </p:nvSpPr>
        <p:spPr>
          <a:xfrm>
            <a:off x="8696632" y="963561"/>
            <a:ext cx="1946367" cy="584775"/>
          </a:xfrm>
          <a:prstGeom prst="rect">
            <a:avLst/>
          </a:prstGeom>
          <a:noFill/>
        </p:spPr>
        <p:txBody>
          <a:bodyPr wrap="none" rtlCol="0">
            <a:spAutoFit/>
          </a:bodyPr>
          <a:lstStyle/>
          <a:p>
            <a:r>
              <a:rPr lang="en-US" sz="3200" b="1" dirty="0" smtClean="0">
                <a:latin typeface="NikoshBAN" pitchFamily="2" charset="0"/>
                <a:cs typeface="NikoshBAN" pitchFamily="2" charset="0"/>
              </a:rPr>
              <a:t>২। </a:t>
            </a:r>
            <a:r>
              <a:rPr lang="en-US" sz="3200" b="1" dirty="0" err="1" smtClean="0">
                <a:latin typeface="NikoshBAN" pitchFamily="2" charset="0"/>
                <a:cs typeface="NikoshBAN" pitchFamily="2" charset="0"/>
              </a:rPr>
              <a:t>অন্তঃ</a:t>
            </a:r>
            <a:r>
              <a:rPr lang="en-US" sz="3200" b="1" dirty="0" smtClean="0">
                <a:latin typeface="NikoshBAN" pitchFamily="2" charset="0"/>
                <a:cs typeface="NikoshBAN" pitchFamily="2" charset="0"/>
              </a:rPr>
              <a:t> </a:t>
            </a:r>
            <a:r>
              <a:rPr lang="bn-IN" sz="3200" b="1" dirty="0" smtClean="0">
                <a:latin typeface="NikoshBAN" pitchFamily="2" charset="0"/>
                <a:cs typeface="NikoshBAN" pitchFamily="2" charset="0"/>
              </a:rPr>
              <a:t>অঙ্গ </a:t>
            </a:r>
            <a:endParaRPr lang="en-US" sz="3200" b="1" dirty="0">
              <a:latin typeface="NikoshBAN" pitchFamily="2" charset="0"/>
              <a:cs typeface="NikoshBAN" pitchFamily="2" charset="0"/>
            </a:endParaRPr>
          </a:p>
        </p:txBody>
      </p:sp>
      <p:sp>
        <p:nvSpPr>
          <p:cNvPr id="2" name="TextBox 1"/>
          <p:cNvSpPr txBox="1"/>
          <p:nvPr/>
        </p:nvSpPr>
        <p:spPr>
          <a:xfrm>
            <a:off x="806146" y="5737122"/>
            <a:ext cx="4299045" cy="523220"/>
          </a:xfrm>
          <a:prstGeom prst="rect">
            <a:avLst/>
          </a:prstGeom>
          <a:solidFill>
            <a:schemeClr val="bg1">
              <a:lumMod val="75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বহিঃঅঙ্গসংস্থান</a:t>
            </a:r>
            <a:endParaRPr lang="en-US" sz="2800" dirty="0">
              <a:latin typeface="NikoshBAN" panose="02000000000000000000" pitchFamily="2" charset="0"/>
              <a:cs typeface="NikoshBAN" panose="02000000000000000000" pitchFamily="2" charset="0"/>
            </a:endParaRPr>
          </a:p>
        </p:txBody>
      </p:sp>
      <p:sp>
        <p:nvSpPr>
          <p:cNvPr id="3" name="TextBox 2"/>
          <p:cNvSpPr txBox="1"/>
          <p:nvPr/>
        </p:nvSpPr>
        <p:spPr>
          <a:xfrm>
            <a:off x="8147713" y="5670140"/>
            <a:ext cx="3488765" cy="523220"/>
          </a:xfrm>
          <a:prstGeom prst="rect">
            <a:avLst/>
          </a:prstGeom>
          <a:solidFill>
            <a:schemeClr val="bg1">
              <a:lumMod val="75000"/>
            </a:schemeClr>
          </a:solidFill>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অন্তঃঅঙ্গসংস্থান</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88204503"/>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strips(downLeft)">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51"/>
                                        </p:tgtEl>
                                        <p:attrNameLst>
                                          <p:attrName>style.visibility</p:attrName>
                                        </p:attrNameLst>
                                      </p:cBhvr>
                                      <p:to>
                                        <p:strVal val="visible"/>
                                      </p:to>
                                    </p:set>
                                    <p:anim calcmode="lin" valueType="num">
                                      <p:cBhvr additive="base">
                                        <p:cTn id="29" dur="500" fill="hold"/>
                                        <p:tgtEl>
                                          <p:spTgt spid="2051"/>
                                        </p:tgtEl>
                                        <p:attrNameLst>
                                          <p:attrName>ppt_x</p:attrName>
                                        </p:attrNameLst>
                                      </p:cBhvr>
                                      <p:tavLst>
                                        <p:tav tm="0">
                                          <p:val>
                                            <p:strVal val="#ppt_x"/>
                                          </p:val>
                                        </p:tav>
                                        <p:tav tm="100000">
                                          <p:val>
                                            <p:strVal val="#ppt_x"/>
                                          </p:val>
                                        </p:tav>
                                      </p:tavLst>
                                    </p:anim>
                                    <p:anim calcmode="lin" valueType="num">
                                      <p:cBhvr additive="base">
                                        <p:cTn id="30"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4504" y="457200"/>
            <a:ext cx="11400295" cy="1200329"/>
          </a:xfrm>
          <a:prstGeom prst="rect">
            <a:avLst/>
          </a:prstGeom>
        </p:spPr>
        <p:txBody>
          <a:bodyPr wrap="square">
            <a:spAutoFit/>
          </a:bodyPr>
          <a:lstStyle/>
          <a:p>
            <a:pPr algn="just"/>
            <a:r>
              <a:rPr lang="bn-BD" sz="3600" b="1" dirty="0">
                <a:latin typeface="NikoshBAN" pitchFamily="2" charset="0"/>
                <a:cs typeface="NikoshBAN" pitchFamily="2" charset="0"/>
              </a:rPr>
              <a:t>অঙ্গ- এক বা </a:t>
            </a:r>
            <a:r>
              <a:rPr lang="bn-BD" sz="3600" b="1" dirty="0" smtClean="0">
                <a:latin typeface="NikoshBAN" pitchFamily="2" charset="0"/>
                <a:cs typeface="NikoshBAN" pitchFamily="2" charset="0"/>
              </a:rPr>
              <a:t>একাধিক </a:t>
            </a:r>
            <a:r>
              <a:rPr lang="bn-BD" sz="3600" b="1" dirty="0">
                <a:latin typeface="NikoshBAN" pitchFamily="2" charset="0"/>
                <a:cs typeface="NikoshBAN" pitchFamily="2" charset="0"/>
              </a:rPr>
              <a:t>টিস্যুর সমন্বয়ে গঠিত এবং নির্দিষ্ট কার্য সম্পাদনে সক্ষম প্রাণিদেহের অংশবিশেষকে অঙ্গ বলে।  </a:t>
            </a:r>
          </a:p>
        </p:txBody>
      </p:sp>
      <p:cxnSp>
        <p:nvCxnSpPr>
          <p:cNvPr id="8" name="Straight Connector 7"/>
          <p:cNvCxnSpPr/>
          <p:nvPr/>
        </p:nvCxnSpPr>
        <p:spPr>
          <a:xfrm flipV="1">
            <a:off x="609600" y="2667000"/>
            <a:ext cx="0" cy="76200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788" r="3031" b="16116"/>
          <a:stretch/>
        </p:blipFill>
        <p:spPr>
          <a:xfrm>
            <a:off x="205351" y="2133600"/>
            <a:ext cx="11658600" cy="3962400"/>
          </a:xfrm>
          <a:prstGeom prst="rect">
            <a:avLst/>
          </a:prstGeom>
        </p:spPr>
      </p:pic>
      <p:sp>
        <p:nvSpPr>
          <p:cNvPr id="10" name="Rectangle 9"/>
          <p:cNvSpPr/>
          <p:nvPr/>
        </p:nvSpPr>
        <p:spPr>
          <a:xfrm>
            <a:off x="334504" y="457200"/>
            <a:ext cx="11277599" cy="1200329"/>
          </a:xfrm>
          <a:prstGeom prst="rect">
            <a:avLst/>
          </a:prstGeom>
        </p:spPr>
        <p:txBody>
          <a:bodyPr wrap="square">
            <a:spAutoFit/>
          </a:bodyPr>
          <a:lstStyle/>
          <a:p>
            <a:r>
              <a:rPr lang="bn-BD" sz="3600" b="1" dirty="0">
                <a:latin typeface="NikoshBAN" pitchFamily="2" charset="0"/>
                <a:cs typeface="NikoshBAN" pitchFamily="2" charset="0"/>
              </a:rPr>
              <a:t>অঙ্গসংস্থানবিদ্যা-অঙ্গসমূহ নিয়ে জীববিজ্ঞানের যে শাখায় আলোচনা করা হয় তাকে অঙ্গসংস্থানবিদ্যা </a:t>
            </a:r>
            <a:r>
              <a:rPr lang="bn-BD" sz="3600" b="1" dirty="0" smtClean="0">
                <a:latin typeface="NikoshBAN" pitchFamily="2" charset="0"/>
                <a:cs typeface="NikoshBAN" pitchFamily="2" charset="0"/>
              </a:rPr>
              <a:t>বলে। </a:t>
            </a:r>
            <a:endParaRPr lang="en-US" sz="3600" dirty="0"/>
          </a:p>
        </p:txBody>
      </p:sp>
    </p:spTree>
    <p:extLst>
      <p:ext uri="{BB962C8B-B14F-4D97-AF65-F5344CB8AC3E}">
        <p14:creationId xmlns:p14="http://schemas.microsoft.com/office/powerpoint/2010/main" val="36921131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4327" y="229970"/>
            <a:ext cx="9829802" cy="646331"/>
          </a:xfrm>
          <a:prstGeom prst="rect">
            <a:avLst/>
          </a:prstGeom>
        </p:spPr>
        <p:txBody>
          <a:bodyPr wrap="square">
            <a:spAutoFit/>
          </a:bodyPr>
          <a:lstStyle/>
          <a:p>
            <a:pPr algn="ctr"/>
            <a:r>
              <a:rPr lang="bn-BD" sz="3600" b="1" dirty="0" smtClean="0">
                <a:latin typeface="NikoshBAN" pitchFamily="2" charset="0"/>
                <a:cs typeface="NikoshBAN" pitchFamily="2" charset="0"/>
              </a:rPr>
              <a:t>নিচের চিত্রে কী ঘটছে  বলতে পারবে? </a:t>
            </a:r>
            <a:endParaRPr lang="en-GB" sz="36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066800"/>
            <a:ext cx="4305301" cy="43053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216" y="1066800"/>
            <a:ext cx="4630913" cy="4305302"/>
          </a:xfrm>
          <a:prstGeom prst="rect">
            <a:avLst/>
          </a:prstGeom>
        </p:spPr>
      </p:pic>
      <p:sp>
        <p:nvSpPr>
          <p:cNvPr id="5" name="Rectangle 4"/>
          <p:cNvSpPr/>
          <p:nvPr/>
        </p:nvSpPr>
        <p:spPr>
          <a:xfrm>
            <a:off x="1295400" y="5562600"/>
            <a:ext cx="4305301" cy="646331"/>
          </a:xfrm>
          <a:prstGeom prst="rect">
            <a:avLst/>
          </a:prstGeom>
        </p:spPr>
        <p:txBody>
          <a:bodyPr wrap="square">
            <a:spAutoFit/>
          </a:bodyPr>
          <a:lstStyle/>
          <a:p>
            <a:pPr algn="ctr"/>
            <a:r>
              <a:rPr lang="bn-BD" sz="3600" b="1" dirty="0" smtClean="0">
                <a:latin typeface="NikoshBAN" pitchFamily="2" charset="0"/>
                <a:cs typeface="NikoshBAN" pitchFamily="2" charset="0"/>
              </a:rPr>
              <a:t>পরিপাক </a:t>
            </a:r>
            <a:endParaRPr lang="en-GB" sz="3600" dirty="0">
              <a:latin typeface="NikoshBAN" pitchFamily="2" charset="0"/>
              <a:cs typeface="NikoshBAN" pitchFamily="2" charset="0"/>
            </a:endParaRPr>
          </a:p>
        </p:txBody>
      </p:sp>
      <p:sp>
        <p:nvSpPr>
          <p:cNvPr id="6" name="Rectangle 5"/>
          <p:cNvSpPr/>
          <p:nvPr/>
        </p:nvSpPr>
        <p:spPr>
          <a:xfrm>
            <a:off x="6705600" y="5562600"/>
            <a:ext cx="4305301" cy="646331"/>
          </a:xfrm>
          <a:prstGeom prst="rect">
            <a:avLst/>
          </a:prstGeom>
        </p:spPr>
        <p:txBody>
          <a:bodyPr wrap="square">
            <a:spAutoFit/>
          </a:bodyPr>
          <a:lstStyle/>
          <a:p>
            <a:pPr algn="ctr"/>
            <a:r>
              <a:rPr lang="bn-BD" sz="3600" b="1" dirty="0" smtClean="0">
                <a:latin typeface="NikoshBAN" pitchFamily="2" charset="0"/>
                <a:cs typeface="NikoshBAN" pitchFamily="2" charset="0"/>
              </a:rPr>
              <a:t>শ্বসন  </a:t>
            </a:r>
            <a:endParaRPr lang="en-GB" sz="3600" dirty="0">
              <a:latin typeface="NikoshBAN" pitchFamily="2" charset="0"/>
              <a:cs typeface="NikoshBAN" pitchFamily="2" charset="0"/>
            </a:endParaRPr>
          </a:p>
        </p:txBody>
      </p:sp>
      <p:sp>
        <p:nvSpPr>
          <p:cNvPr id="7" name="Rectangle 6"/>
          <p:cNvSpPr/>
          <p:nvPr/>
        </p:nvSpPr>
        <p:spPr>
          <a:xfrm>
            <a:off x="8772525" y="5100638"/>
            <a:ext cx="2081604" cy="27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584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889</Words>
  <Application>Microsoft Office PowerPoint</Application>
  <PresentationFormat>Widescreen</PresentationFormat>
  <Paragraphs>202</Paragraphs>
  <Slides>33</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Arial</vt:lpstr>
      <vt:lpstr>Calibri</vt:lpstr>
      <vt:lpstr>Calibri Light</vt:lpstr>
      <vt:lpstr>Nikosh</vt:lpstr>
      <vt:lpstr>NikoshBAN</vt:lpstr>
      <vt:lpstr>Vrinda</vt:lpstr>
      <vt:lpstr>Template</vt:lpstr>
      <vt:lpstr>1_Template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Raiyan Islam</dc:creator>
  <cp:lastModifiedBy>SHAH MD. IDRIS ALI</cp:lastModifiedBy>
  <cp:revision>203</cp:revision>
  <dcterms:created xsi:type="dcterms:W3CDTF">2019-10-20T05:53:29Z</dcterms:created>
  <dcterms:modified xsi:type="dcterms:W3CDTF">2020-07-13T06:04:39Z</dcterms:modified>
</cp:coreProperties>
</file>