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9" r:id="rId4"/>
    <p:sldId id="274" r:id="rId5"/>
    <p:sldId id="273" r:id="rId6"/>
    <p:sldId id="262" r:id="rId7"/>
    <p:sldId id="271" r:id="rId8"/>
    <p:sldId id="263" r:id="rId9"/>
    <p:sldId id="264" r:id="rId10"/>
    <p:sldId id="265" r:id="rId11"/>
    <p:sldId id="266" r:id="rId12"/>
    <p:sldId id="272" r:id="rId13"/>
    <p:sldId id="267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7053-40C5-427F-8D4F-4D577ED33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9F962-B928-4CAA-9D7B-EF6C4C9A3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67AB5-94B9-42E1-94A1-85D3843D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39EF-98E0-4368-A32B-185709B6B3D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D885-82DF-4132-8E1A-159C0515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484C8-B87A-4FEB-9385-275876BA7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6861-3D9A-43AA-B549-186BDA23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2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DC35C-A0B1-4F68-A3C1-4AD7D673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53302-7654-4767-9A4F-5CC170C44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0416E-A226-4CD4-B879-6B5583F9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39EF-98E0-4368-A32B-185709B6B3D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1175B-ED5C-4CFF-AF36-59F0BC05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22069-41A7-43AD-8CA5-024B752E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6861-3D9A-43AA-B549-186BDA23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8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412B0E-E339-4649-A04A-AA2CC61A6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CCACF-4CD7-4EA8-8A5C-2CEBEC731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BBC18-E4C4-40AE-97C8-5EDE6F56F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39EF-98E0-4368-A32B-185709B6B3D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5B125-0A60-41DC-93AF-7DC41FCC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B7850-DBF3-4956-9F2A-FCF918F9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6861-3D9A-43AA-B549-186BDA23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C76FB-1AE1-48FA-8139-66CAD2D3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6C173-9414-4CA3-A71A-A5E1B1334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A6D4B-04FC-4563-B0AD-BBF74D9B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39EF-98E0-4368-A32B-185709B6B3D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253F7-BAEA-4F70-86BC-95587087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08268-BCF2-4700-9767-56F9276E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6861-3D9A-43AA-B549-186BDA23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3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41F0-F94D-4C1C-8A4E-19F12860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9EE12-3DBD-49BC-9098-7A0287EAB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FE6AC-05A9-424A-A52E-07F88791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39EF-98E0-4368-A32B-185709B6B3D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AC2A1-C750-4D7E-B5CD-2388571E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068B3-677E-42E3-8B8A-6548EA9E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6861-3D9A-43AA-B549-186BDA23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D3369-B716-4E51-925D-A81E4B026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5F9C5-75B4-4228-B6AD-C20B3F719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10681-C151-48F2-BC18-00356ECFD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9255A-232B-49D7-B48E-01B413D3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39EF-98E0-4368-A32B-185709B6B3D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9CC24-ED83-46C2-A655-93807C7F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EA92F-A3C6-4729-AE49-61147381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6861-3D9A-43AA-B549-186BDA23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9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40864-830D-4F9D-B4ED-B788EC8B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5561A-0DD3-4ECA-BF0E-3E649C3FD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462A6-16D8-4817-923D-44D02DA82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48F82-2E43-4DB3-AAB6-8080E215E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D5A98-E9B8-43CB-9964-475CC9A29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3C4B2B-3C33-4018-8DCA-B08C1DBD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39EF-98E0-4368-A32B-185709B6B3D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DCF55-3AD8-479C-956F-60DA6FBE4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0AB09-01D8-48A3-819F-4E83F7C6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6861-3D9A-43AA-B549-186BDA23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0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953B-9BA1-46EF-9C19-77573761D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9C45C-36F1-4020-9404-AF81AD4B4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39EF-98E0-4368-A32B-185709B6B3D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004C7-3871-4592-8367-80B12C4F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F22DC-2A93-48AA-9F1C-016D9E42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6861-3D9A-43AA-B549-186BDA23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5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90D72-B23D-40DB-A379-A74EB6DD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39EF-98E0-4368-A32B-185709B6B3D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3E8AE-14F5-4F6B-A30F-D22829AE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61C99-6095-443A-9444-821EF122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6861-3D9A-43AA-B549-186BDA23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0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F927A-BB4B-4245-B7CC-932FFF577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81EB5-30D1-441D-A3BA-C0CE4CE8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B5A3E-4007-46A2-A353-99BBD4168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E5E93-C53F-4921-A54E-C77E4FBD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39EF-98E0-4368-A32B-185709B6B3D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80535-055D-453D-AA67-68E9EFE2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F30AE-AD99-49EB-ACC6-6065853C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6861-3D9A-43AA-B549-186BDA23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5A6EF-5ABD-4CB0-A9FE-0532CBBBB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FFED2-C77B-4AA2-BD82-B49490975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DBF64-E830-4B93-B256-E2233593B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B3BB8-30A2-4A48-9BAD-DCF5B8E9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39EF-98E0-4368-A32B-185709B6B3D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5D323-7D4F-4A10-BCFD-14AB8C83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D2B6E-4CD4-4F24-A062-FF529422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6861-3D9A-43AA-B549-186BDA23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8EA2D-6F95-481F-A7E5-FF930693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FB66-560D-4084-A3AF-EEAD6EB6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1CA3E-F45C-46D9-B9B4-F07364FD5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D39EF-98E0-4368-A32B-185709B6B3D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6E65-511A-4D6F-86BF-E1D23E1B8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1ECA7-FBC6-4CE2-9C24-6A2C84BDC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6861-3D9A-43AA-B549-186BDA23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7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Gbzbg2U48Nk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CBE49F-4F48-4C27-9568-53E30797C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506"/>
            <a:ext cx="12191999" cy="68845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8BDA38-8A8B-4D27-A596-31E99B9DCB53}"/>
              </a:ext>
            </a:extLst>
          </p:cNvPr>
          <p:cNvSpPr txBox="1"/>
          <p:nvPr/>
        </p:nvSpPr>
        <p:spPr>
          <a:xfrm>
            <a:off x="1888435" y="1156135"/>
            <a:ext cx="79380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ln w="0"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 w="0"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44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8687C-BBB9-4D60-9E21-FB0E6DD34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" y="2301307"/>
            <a:ext cx="11860696" cy="34517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19AEA2-941D-44B2-819F-47029FC444BF}"/>
              </a:ext>
            </a:extLst>
          </p:cNvPr>
          <p:cNvSpPr txBox="1"/>
          <p:nvPr/>
        </p:nvSpPr>
        <p:spPr>
          <a:xfrm>
            <a:off x="487449" y="545627"/>
            <a:ext cx="11333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জনগোষ্ঠীর তথ্যের আলোকে নীচের ছকটি দলে আলোচনা করে পূরণ করো।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B6AAB-DFE3-4AF4-B00C-D798D478B597}"/>
              </a:ext>
            </a:extLst>
          </p:cNvPr>
          <p:cNvSpPr txBox="1"/>
          <p:nvPr/>
        </p:nvSpPr>
        <p:spPr>
          <a:xfrm>
            <a:off x="858511" y="1115471"/>
            <a:ext cx="6850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22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নীরবে পড়ে নিই...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4602B-1476-4228-913A-C63963B743E0}"/>
              </a:ext>
            </a:extLst>
          </p:cNvPr>
          <p:cNvSpPr txBox="1"/>
          <p:nvPr/>
        </p:nvSpPr>
        <p:spPr>
          <a:xfrm>
            <a:off x="1037414" y="5942496"/>
            <a:ext cx="101606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মিনিটে দ্রুত পড়ে নিই</a:t>
            </a:r>
            <a:endParaRPr lang="en-US" sz="2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49FD7-C378-496D-A84F-C565A0A29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09" y="2374630"/>
            <a:ext cx="2715919" cy="30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5313CD-044A-4E8D-B7D4-E5E645B308DC}"/>
              </a:ext>
            </a:extLst>
          </p:cNvPr>
          <p:cNvSpPr txBox="1"/>
          <p:nvPr/>
        </p:nvSpPr>
        <p:spPr>
          <a:xfrm>
            <a:off x="675861" y="768626"/>
            <a:ext cx="11065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পারগতা যাচাই...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9A22E1-954D-49D4-AA6C-F6F9BA823778}"/>
              </a:ext>
            </a:extLst>
          </p:cNvPr>
          <p:cNvSpPr txBox="1"/>
          <p:nvPr/>
        </p:nvSpPr>
        <p:spPr>
          <a:xfrm>
            <a:off x="1017537" y="1476512"/>
            <a:ext cx="685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জুম কি?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F80C1-8F7E-467D-8308-A8A7BDB7CE43}"/>
              </a:ext>
            </a:extLst>
          </p:cNvPr>
          <p:cNvSpPr txBox="1"/>
          <p:nvPr/>
        </p:nvSpPr>
        <p:spPr>
          <a:xfrm>
            <a:off x="1024162" y="1840946"/>
            <a:ext cx="685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চাকমাদের প্রধান উৎসব গুলো কি কি?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CB5B69-9518-458A-B1AB-D85EA0871805}"/>
              </a:ext>
            </a:extLst>
          </p:cNvPr>
          <p:cNvSpPr txBox="1"/>
          <p:nvPr/>
        </p:nvSpPr>
        <p:spPr>
          <a:xfrm>
            <a:off x="1030790" y="2231882"/>
            <a:ext cx="685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চাকমা ক্ষুদ্র নৃ-গোষ্ঠীর লোকেরা কোথায় বাস 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844158-D052-4404-804C-9D4209C7CA75}"/>
              </a:ext>
            </a:extLst>
          </p:cNvPr>
          <p:cNvSpPr txBox="1"/>
          <p:nvPr/>
        </p:nvSpPr>
        <p:spPr>
          <a:xfrm>
            <a:off x="1057294" y="2642702"/>
            <a:ext cx="685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চাকমাদের পোশাক কি কি?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41614-B289-4154-84CC-70AA4D79E1D5}"/>
              </a:ext>
            </a:extLst>
          </p:cNvPr>
          <p:cNvSpPr txBox="1"/>
          <p:nvPr/>
        </p:nvSpPr>
        <p:spPr>
          <a:xfrm>
            <a:off x="1044041" y="3013764"/>
            <a:ext cx="685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 ক্ষুদ্র নৃ-গোষ্ঠী কারা?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F830C-EC79-492C-9B00-A9E7A83A1454}"/>
              </a:ext>
            </a:extLst>
          </p:cNvPr>
          <p:cNvSpPr txBox="1"/>
          <p:nvPr/>
        </p:nvSpPr>
        <p:spPr>
          <a:xfrm>
            <a:off x="1050669" y="3417955"/>
            <a:ext cx="685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৬। বাংলাদেশে ক্ষুদ্র নৃ-গোষ্ঠীর সংখ্যা কত?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34A4E-9122-4BB3-A762-805F14B6D56C}"/>
              </a:ext>
            </a:extLst>
          </p:cNvPr>
          <p:cNvSpPr txBox="1"/>
          <p:nvPr/>
        </p:nvSpPr>
        <p:spPr>
          <a:xfrm>
            <a:off x="1057296" y="3808891"/>
            <a:ext cx="685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৭। বিজু কি?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6F0BD-48A8-4A25-9826-869BFD6D9BC9}"/>
              </a:ext>
            </a:extLst>
          </p:cNvPr>
          <p:cNvSpPr txBox="1"/>
          <p:nvPr/>
        </p:nvSpPr>
        <p:spPr>
          <a:xfrm>
            <a:off x="1017541" y="4140198"/>
            <a:ext cx="1011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৮। ক্ষুদ্র নৃ-গোষ্ঠী লোকজনের সাথে আমাদের সম্পর্ক কেমন হওয়া উচিত?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5729EF-D158-4AEB-BF65-75A3DFED6F42}"/>
              </a:ext>
            </a:extLst>
          </p:cNvPr>
          <p:cNvSpPr txBox="1"/>
          <p:nvPr/>
        </p:nvSpPr>
        <p:spPr>
          <a:xfrm>
            <a:off x="5393635" y="1483140"/>
            <a:ext cx="5923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জুম চাকমাদের ঐতিহ্যবাহী চাষাবাদ পদ্ধতি।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C2F6-3647-4583-B6EB-5FA92ACCC8E2}"/>
              </a:ext>
            </a:extLst>
          </p:cNvPr>
          <p:cNvSpPr txBox="1"/>
          <p:nvPr/>
        </p:nvSpPr>
        <p:spPr>
          <a:xfrm>
            <a:off x="5387005" y="1834320"/>
            <a:ext cx="5923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বিজু, প্রবারণা/বুদ্ধ পূর্ণিমা,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DE511B-5B4B-40E3-8177-10CD7C48401D}"/>
              </a:ext>
            </a:extLst>
          </p:cNvPr>
          <p:cNvSpPr txBox="1"/>
          <p:nvPr/>
        </p:nvSpPr>
        <p:spPr>
          <a:xfrm>
            <a:off x="5380376" y="2251763"/>
            <a:ext cx="5923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রাঙামাটি ও খাগড়াছড়ি।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755B0C-FFB8-4EB7-99E1-C2035828573A}"/>
              </a:ext>
            </a:extLst>
          </p:cNvPr>
          <p:cNvSpPr txBox="1"/>
          <p:nvPr/>
        </p:nvSpPr>
        <p:spPr>
          <a:xfrm>
            <a:off x="4651513" y="2642700"/>
            <a:ext cx="6619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মেয়েদের পিনোন, হাদি ও ছেলেদের ধুতি, ফতুয়া।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FCC7CB-B1D0-46A0-B98A-392B058D9C1A}"/>
              </a:ext>
            </a:extLst>
          </p:cNvPr>
          <p:cNvSpPr txBox="1"/>
          <p:nvPr/>
        </p:nvSpPr>
        <p:spPr>
          <a:xfrm>
            <a:off x="4668079" y="3014873"/>
            <a:ext cx="6619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চাকমা, মারমা, সাওতাল, মণিপুরি ইত্যাদি।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C21D0C-CB3C-4885-8A4F-A6CB7484EF37}"/>
              </a:ext>
            </a:extLst>
          </p:cNvPr>
          <p:cNvSpPr txBox="1"/>
          <p:nvPr/>
        </p:nvSpPr>
        <p:spPr>
          <a:xfrm>
            <a:off x="5751448" y="3411324"/>
            <a:ext cx="549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৪৫ টি।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B2E928-74BA-41C0-A75B-D27DEE95326B}"/>
              </a:ext>
            </a:extLst>
          </p:cNvPr>
          <p:cNvSpPr txBox="1"/>
          <p:nvPr/>
        </p:nvSpPr>
        <p:spPr>
          <a:xfrm>
            <a:off x="5850840" y="3696244"/>
            <a:ext cx="539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চাকমাদের প্রধান উৎসব।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F5BD9-2EC7-4D83-89B5-EAFEC799E339}"/>
              </a:ext>
            </a:extLst>
          </p:cNvPr>
          <p:cNvSpPr txBox="1"/>
          <p:nvPr/>
        </p:nvSpPr>
        <p:spPr>
          <a:xfrm>
            <a:off x="1057293" y="4537765"/>
            <a:ext cx="101171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ক্ষুদ্র নৃ-গোষ্ঠীর লোকজনের প্রতি আমাদের শ্রদ্ধাশীল ও সহযোগিতাপূর্ণ মনোভাব থাকা উচিত।</a:t>
            </a:r>
            <a:endParaRPr lang="en-US" sz="2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9A51E-19B0-4FDF-8928-45591328C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" y="0"/>
            <a:ext cx="1216211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F4729F-0E54-4273-816D-78F0565F0F97}"/>
              </a:ext>
            </a:extLst>
          </p:cNvPr>
          <p:cNvSpPr txBox="1"/>
          <p:nvPr/>
        </p:nvSpPr>
        <p:spPr>
          <a:xfrm>
            <a:off x="2333624" y="2767280"/>
            <a:ext cx="7524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ক্ষুদ্র নৃ-গোষ্ঠীর সাথে তোমার মিল ও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অমিল সম্পর্কে লিখ।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4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D42A2A-5299-4E44-B413-FCEDAE56B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0" y="797847"/>
            <a:ext cx="10119819" cy="5262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A0DC95-BB32-462D-B068-9C03E2D5BC7F}"/>
              </a:ext>
            </a:extLst>
          </p:cNvPr>
          <p:cNvSpPr txBox="1"/>
          <p:nvPr/>
        </p:nvSpPr>
        <p:spPr>
          <a:xfrm>
            <a:off x="1643275" y="5531675"/>
            <a:ext cx="8878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“জাতি ধর্ম বর্ণ নির্বিশেষে আমরা সবাই মানুষ”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0859B-022A-44E9-BE74-9F5D9D2DCDBE}"/>
              </a:ext>
            </a:extLst>
          </p:cNvPr>
          <p:cNvSpPr txBox="1"/>
          <p:nvPr/>
        </p:nvSpPr>
        <p:spPr>
          <a:xfrm>
            <a:off x="1636649" y="913291"/>
            <a:ext cx="8878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 আবার দেখা হবে...</a:t>
            </a:r>
            <a:endParaRPr lang="en-US" sz="4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6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1328BF-CA63-46DE-A938-96253110E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08" y="912432"/>
            <a:ext cx="3719128" cy="5653075"/>
          </a:xfrm>
          <a:prstGeom prst="rect">
            <a:avLst/>
          </a:prstGeom>
        </p:spPr>
      </p:pic>
      <p:pic>
        <p:nvPicPr>
          <p:cNvPr id="3" name="Picture 2" descr="D:\All Documents\km 1.jpg">
            <a:extLst>
              <a:ext uri="{FF2B5EF4-FFF2-40B4-BE49-F238E27FC236}">
                <a16:creationId xmlns:a16="http://schemas.microsoft.com/office/drawing/2014/main" id="{848A15D4-B498-4306-B6E9-DA62B5BB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14" y="1730829"/>
            <a:ext cx="1676400" cy="1905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FC21A6-C247-43A6-B0C2-940BACA3F8BA}"/>
              </a:ext>
            </a:extLst>
          </p:cNvPr>
          <p:cNvSpPr/>
          <p:nvPr/>
        </p:nvSpPr>
        <p:spPr>
          <a:xfrm>
            <a:off x="702366" y="4006575"/>
            <a:ext cx="38033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কামরুল হাছান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বরুনাছড়ি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বরকল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রাংগামাটি পাবর্ত্য জেলা।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5073E9-B526-4935-9C33-2BF67091F477}"/>
              </a:ext>
            </a:extLst>
          </p:cNvPr>
          <p:cNvSpPr/>
          <p:nvPr/>
        </p:nvSpPr>
        <p:spPr>
          <a:xfrm>
            <a:off x="6095872" y="222819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 </a:t>
            </a:r>
            <a:b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b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ক্ষুদ্র নৃ-গোষ্ঠী (১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চাকমা)</a:t>
            </a:r>
            <a:endParaRPr lang="en-US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2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E7DA21-6575-478F-A8D1-B1746BCD219B}"/>
              </a:ext>
            </a:extLst>
          </p:cNvPr>
          <p:cNvSpPr txBox="1"/>
          <p:nvPr/>
        </p:nvSpPr>
        <p:spPr>
          <a:xfrm>
            <a:off x="675861" y="755374"/>
            <a:ext cx="11065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পাঠশেষে শিক্ষার্থীরা যা যা শিখবে...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9B0B4B-41F9-4066-B1D8-91552755AA91}"/>
              </a:ext>
            </a:extLst>
          </p:cNvPr>
          <p:cNvSpPr txBox="1"/>
          <p:nvPr/>
        </p:nvSpPr>
        <p:spPr>
          <a:xfrm>
            <a:off x="675861" y="2080591"/>
            <a:ext cx="1106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২.৩.১। বাংলাদেশের বিভিন্ন ক্ষুদ্র নৃ-জনগোষ্ঠীর নাম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8F3C6A-E153-4084-BE3C-E279EDACD492}"/>
              </a:ext>
            </a:extLst>
          </p:cNvPr>
          <p:cNvSpPr txBox="1"/>
          <p:nvPr/>
        </p:nvSpPr>
        <p:spPr>
          <a:xfrm>
            <a:off x="682489" y="2604051"/>
            <a:ext cx="1106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২.৩.২। চাকমাদের সংস্কৃতি (পোশাক, খাদ্য ও উৎসব) 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C1571-B085-4626-B8E1-78864E14992C}"/>
              </a:ext>
            </a:extLst>
          </p:cNvPr>
          <p:cNvSpPr txBox="1"/>
          <p:nvPr/>
        </p:nvSpPr>
        <p:spPr>
          <a:xfrm>
            <a:off x="675863" y="3167269"/>
            <a:ext cx="1106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২.৩.৩। শিশুরা ক্ষুদ্র নৃ-গোষ্ঠীর জীবনধারা ও সংস্কৃতির প্রাতি শ্রদ্ধাশীল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A50B5-3AFE-4F91-A365-114F44005E34}"/>
              </a:ext>
            </a:extLst>
          </p:cNvPr>
          <p:cNvSpPr txBox="1"/>
          <p:nvPr/>
        </p:nvSpPr>
        <p:spPr>
          <a:xfrm>
            <a:off x="682491" y="3770242"/>
            <a:ext cx="11065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২.৩.৪। মূল ধারার বাঙালি ও ক্ষুদ্র নৃ-গোষ্ঠীর মধ্যে সম্প্রীতির গুরুত্ব উল্লেখ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4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25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FDFB3C-D841-493A-AF38-078F012DAAB3}"/>
              </a:ext>
            </a:extLst>
          </p:cNvPr>
          <p:cNvSpPr txBox="1"/>
          <p:nvPr/>
        </p:nvSpPr>
        <p:spPr>
          <a:xfrm>
            <a:off x="576470" y="4187686"/>
            <a:ext cx="1106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কত ধরনের ক্ষুদ্র নৃ-জনগোষ্ঠী আছে?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29857B-0C24-4DE0-A056-CF69A847EFE6}"/>
              </a:ext>
            </a:extLst>
          </p:cNvPr>
          <p:cNvSpPr txBox="1"/>
          <p:nvPr/>
        </p:nvSpPr>
        <p:spPr>
          <a:xfrm>
            <a:off x="583097" y="3637721"/>
            <a:ext cx="1106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নৃ-জনগোষ্ঠী কারা?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1DC49E-9BB9-4703-9D5B-E91AA157BC23}"/>
              </a:ext>
            </a:extLst>
          </p:cNvPr>
          <p:cNvSpPr txBox="1"/>
          <p:nvPr/>
        </p:nvSpPr>
        <p:spPr>
          <a:xfrm>
            <a:off x="583098" y="4789000"/>
            <a:ext cx="1106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বৃহৎ ক্ষুদ্র নৃ-জনগোষ্ঠী কারা?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00D2756-34C1-402C-84AA-5395DFA77CE2}"/>
              </a:ext>
            </a:extLst>
          </p:cNvPr>
          <p:cNvSpPr txBox="1">
            <a:spLocks/>
          </p:cNvSpPr>
          <p:nvPr/>
        </p:nvSpPr>
        <p:spPr>
          <a:xfrm>
            <a:off x="1219200" y="4012557"/>
            <a:ext cx="9696909" cy="163664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7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ক্ষুদ্র নৃ-গোষ্ঠী ১</a:t>
            </a:r>
            <a:r>
              <a:rPr lang="en-US" sz="7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7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</a:t>
            </a:r>
            <a:endParaRPr lang="en-US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76CF6-9D4D-4F37-8CAE-AE04A5D1FE38}"/>
              </a:ext>
            </a:extLst>
          </p:cNvPr>
          <p:cNvSpPr txBox="1"/>
          <p:nvPr/>
        </p:nvSpPr>
        <p:spPr>
          <a:xfrm>
            <a:off x="6321288" y="3644348"/>
            <a:ext cx="532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চাকমা, মারমা, সাওতাল, মণিপুরি...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BC6C7E-0481-466B-8432-0ED9543D5F84}"/>
              </a:ext>
            </a:extLst>
          </p:cNvPr>
          <p:cNvSpPr txBox="1"/>
          <p:nvPr/>
        </p:nvSpPr>
        <p:spPr>
          <a:xfrm>
            <a:off x="8454059" y="4187686"/>
            <a:ext cx="317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টির বেশি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2D78A9-F9B0-4C42-98D9-665F32D9071C}"/>
              </a:ext>
            </a:extLst>
          </p:cNvPr>
          <p:cNvSpPr txBox="1"/>
          <p:nvPr/>
        </p:nvSpPr>
        <p:spPr>
          <a:xfrm>
            <a:off x="7463460" y="4789000"/>
            <a:ext cx="4165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8AE684-1855-4114-8B1C-A9BF72704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4" y="360280"/>
            <a:ext cx="5302872" cy="3068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84B86B-EF79-40C6-9FF5-CFFC6B13B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21" y="360280"/>
            <a:ext cx="5707201" cy="3068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23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AC08B-BFEE-40B7-8F3E-9F978C7AA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6" y="915897"/>
            <a:ext cx="4570848" cy="5942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8A8CA5-879C-4EAC-82AA-87550C320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66" y="3776870"/>
            <a:ext cx="645084" cy="1802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4BE63-C721-4E16-AE53-B0D8A0307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59" y="3776870"/>
            <a:ext cx="499605" cy="11157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8CB98B-D895-4128-B6B9-7F915212CD49}"/>
              </a:ext>
            </a:extLst>
          </p:cNvPr>
          <p:cNvSpPr/>
          <p:nvPr/>
        </p:nvSpPr>
        <p:spPr>
          <a:xfrm>
            <a:off x="3939884" y="3961176"/>
            <a:ext cx="798266" cy="14403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hlinkClick r:id="rId5"/>
            <a:extLst>
              <a:ext uri="{FF2B5EF4-FFF2-40B4-BE49-F238E27FC236}">
                <a16:creationId xmlns:a16="http://schemas.microsoft.com/office/drawing/2014/main" id="{4A135622-8E4C-4FBB-9481-BABE7C64F8D1}"/>
              </a:ext>
            </a:extLst>
          </p:cNvPr>
          <p:cNvSpPr txBox="1"/>
          <p:nvPr/>
        </p:nvSpPr>
        <p:spPr>
          <a:xfrm>
            <a:off x="5231491" y="6047878"/>
            <a:ext cx="530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https://www.youtube.com/watch?v=Gbzbg2U48Nk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DF9206-C1F8-4B4F-AAEA-F1CFD0C644F6}"/>
              </a:ext>
            </a:extLst>
          </p:cNvPr>
          <p:cNvSpPr txBox="1"/>
          <p:nvPr/>
        </p:nvSpPr>
        <p:spPr>
          <a:xfrm>
            <a:off x="3119231" y="790957"/>
            <a:ext cx="762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জনগোষ্ঠীর লোকেরা কোথায় বাস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94F309-720F-40F4-AE7D-9958E0F522B9}"/>
              </a:ext>
            </a:extLst>
          </p:cNvPr>
          <p:cNvSpPr txBox="1"/>
          <p:nvPr/>
        </p:nvSpPr>
        <p:spPr>
          <a:xfrm>
            <a:off x="6362700" y="148835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মানচিত্রে দেখি...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4C2743-B5A7-4070-943E-F46A6F4647AE}"/>
              </a:ext>
            </a:extLst>
          </p:cNvPr>
          <p:cNvSpPr txBox="1"/>
          <p:nvPr/>
        </p:nvSpPr>
        <p:spPr>
          <a:xfrm>
            <a:off x="7919917" y="2417005"/>
            <a:ext cx="149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F6F64-063E-4417-A211-370ECE1F7714}"/>
              </a:ext>
            </a:extLst>
          </p:cNvPr>
          <p:cNvSpPr txBox="1"/>
          <p:nvPr/>
        </p:nvSpPr>
        <p:spPr>
          <a:xfrm>
            <a:off x="7881817" y="4776187"/>
            <a:ext cx="149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রাঙামাটি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46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36094 -0.2099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-1050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32943 0.1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5D3639-9D78-4C73-8F10-BB7CB3B2C8B1}"/>
              </a:ext>
            </a:extLst>
          </p:cNvPr>
          <p:cNvSpPr txBox="1"/>
          <p:nvPr/>
        </p:nvSpPr>
        <p:spPr>
          <a:xfrm>
            <a:off x="675861" y="159025"/>
            <a:ext cx="11065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জীবন ধারা...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D27C1-86D3-4283-B1B0-D7EC5C949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9" y="908914"/>
            <a:ext cx="2266121" cy="2339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69279B-D997-45F7-8D21-E7BDFECE8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48" y="882176"/>
            <a:ext cx="3904216" cy="2339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9CB1A6-0909-4BDB-BF01-1B9D45862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96" y="882176"/>
            <a:ext cx="4330545" cy="2339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6B8821-81D9-4109-8261-052D535DCC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0" b="7343"/>
          <a:stretch/>
        </p:blipFill>
        <p:spPr>
          <a:xfrm>
            <a:off x="3476348" y="3852260"/>
            <a:ext cx="3904216" cy="2471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72DCBE-5D56-4DCC-A35D-2CB054AAA8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96" y="3852260"/>
            <a:ext cx="4328680" cy="25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E62B16-7FB2-4BEA-A89B-C267C2780584}"/>
              </a:ext>
            </a:extLst>
          </p:cNvPr>
          <p:cNvSpPr txBox="1"/>
          <p:nvPr/>
        </p:nvSpPr>
        <p:spPr>
          <a:xfrm>
            <a:off x="192154" y="3306233"/>
            <a:ext cx="28492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আছে নিজস্ব ভাষা ও বর্ণমালা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7018C-95DF-40A9-88C2-2F79B5E94E7F}"/>
              </a:ext>
            </a:extLst>
          </p:cNvPr>
          <p:cNvSpPr txBox="1"/>
          <p:nvPr/>
        </p:nvSpPr>
        <p:spPr>
          <a:xfrm>
            <a:off x="3811689" y="3290616"/>
            <a:ext cx="323353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লেখা বই ও প্রকাশনা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BACDA-A9C5-4C09-8A00-B7AB57ED746E}"/>
              </a:ext>
            </a:extLst>
          </p:cNvPr>
          <p:cNvSpPr txBox="1"/>
          <p:nvPr/>
        </p:nvSpPr>
        <p:spPr>
          <a:xfrm>
            <a:off x="8251869" y="3306234"/>
            <a:ext cx="323353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আছে নিজস্ব গান ও নৃত্য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C3D50-ABF8-4F0C-9244-20DE40E62E80}"/>
              </a:ext>
            </a:extLst>
          </p:cNvPr>
          <p:cNvSpPr txBox="1"/>
          <p:nvPr/>
        </p:nvSpPr>
        <p:spPr>
          <a:xfrm>
            <a:off x="3805063" y="6402899"/>
            <a:ext cx="323353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মাচাং বাধা ঘর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001A1D-7254-4870-8FB3-1E8314280DFD}"/>
              </a:ext>
            </a:extLst>
          </p:cNvPr>
          <p:cNvSpPr txBox="1"/>
          <p:nvPr/>
        </p:nvSpPr>
        <p:spPr>
          <a:xfrm>
            <a:off x="8251869" y="6402899"/>
            <a:ext cx="323353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আছে নিজস্ব রাজা প্রথা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0F48A0-440B-4B90-A574-CBEDEF6F8E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9" y="3852260"/>
            <a:ext cx="2921802" cy="24711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302A5C-A12C-4F1E-AECD-840586333906}"/>
              </a:ext>
            </a:extLst>
          </p:cNvPr>
          <p:cNvSpPr txBox="1"/>
          <p:nvPr/>
        </p:nvSpPr>
        <p:spPr>
          <a:xfrm>
            <a:off x="192154" y="6396274"/>
            <a:ext cx="323353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নিজেরাই কাপড় তৈরি করে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083801-5859-41B9-9E58-6F0424862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38" y="914400"/>
            <a:ext cx="4861560" cy="2514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3E17AC-C97D-480B-8E43-A3DEBFAAAB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1"/>
          <a:stretch/>
        </p:blipFill>
        <p:spPr>
          <a:xfrm>
            <a:off x="6629171" y="3674728"/>
            <a:ext cx="4894219" cy="27548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8FCDB3-2FAC-4B16-9FB1-942B2DA26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8" y="3676650"/>
            <a:ext cx="4861561" cy="2754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60A87A-8D75-4590-9219-F831AC4C9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30" y="914400"/>
            <a:ext cx="4861560" cy="251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E17E8F-2372-48DB-9027-6EFEE6CD9E02}"/>
              </a:ext>
            </a:extLst>
          </p:cNvPr>
          <p:cNvSpPr txBox="1"/>
          <p:nvPr/>
        </p:nvSpPr>
        <p:spPr>
          <a:xfrm>
            <a:off x="3392557" y="3043281"/>
            <a:ext cx="220814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আছে জুম পদ্ধতিতে চাষাবাদ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D4CC-48D6-4C55-A022-AEABC533DB3B}"/>
              </a:ext>
            </a:extLst>
          </p:cNvPr>
          <p:cNvSpPr txBox="1"/>
          <p:nvPr/>
        </p:nvSpPr>
        <p:spPr>
          <a:xfrm>
            <a:off x="3392557" y="6060280"/>
            <a:ext cx="220814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জুম পদ্ধতিতে চাষাবাদ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2A08D-7E0A-4A94-ABF2-541BEA6A6380}"/>
              </a:ext>
            </a:extLst>
          </p:cNvPr>
          <p:cNvSpPr txBox="1"/>
          <p:nvPr/>
        </p:nvSpPr>
        <p:spPr>
          <a:xfrm>
            <a:off x="9315249" y="3077467"/>
            <a:ext cx="220814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 সামগ্রী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E6D01-69F1-4DB4-ADE9-7C585B183B15}"/>
              </a:ext>
            </a:extLst>
          </p:cNvPr>
          <p:cNvSpPr txBox="1"/>
          <p:nvPr/>
        </p:nvSpPr>
        <p:spPr>
          <a:xfrm>
            <a:off x="10018643" y="6060280"/>
            <a:ext cx="15047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6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D6BE31-049D-4B44-BFF3-C2B65BD0E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4" t="11768" r="20758" b="14159"/>
          <a:stretch/>
        </p:blipFill>
        <p:spPr>
          <a:xfrm>
            <a:off x="8783751" y="1461329"/>
            <a:ext cx="2864910" cy="5079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76922B-1AA5-417C-8BEA-CB7B9BFCD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5" y="1461329"/>
            <a:ext cx="3216322" cy="5079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71D3BD-C40D-465A-A06E-88708249C9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10434" r="11739"/>
          <a:stretch/>
        </p:blipFill>
        <p:spPr>
          <a:xfrm>
            <a:off x="4928992" y="1461329"/>
            <a:ext cx="2968333" cy="50820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6D741B-E002-44B4-98DF-F1110B114846}"/>
              </a:ext>
            </a:extLst>
          </p:cNvPr>
          <p:cNvSpPr txBox="1"/>
          <p:nvPr/>
        </p:nvSpPr>
        <p:spPr>
          <a:xfrm>
            <a:off x="675861" y="159025"/>
            <a:ext cx="11065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bn-IN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পোশাক...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055DC6-B918-42AB-83F1-1479C9DB92F2}"/>
              </a:ext>
            </a:extLst>
          </p:cNvPr>
          <p:cNvSpPr/>
          <p:nvPr/>
        </p:nvSpPr>
        <p:spPr>
          <a:xfrm>
            <a:off x="1017155" y="866911"/>
            <a:ext cx="10872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মেয়েরা কোমরের নীচের অংশে পিনোন, উপরে ওড়নার মত হাদি, ছেলেরা- লুঙ্গি, ধুতি, ফতুয়া পরে।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10B5CBA2-28A3-4A9B-A87A-32E10EB39B7E}"/>
              </a:ext>
            </a:extLst>
          </p:cNvPr>
          <p:cNvSpPr/>
          <p:nvPr/>
        </p:nvSpPr>
        <p:spPr>
          <a:xfrm>
            <a:off x="6729664" y="2098017"/>
            <a:ext cx="2864910" cy="612648"/>
          </a:xfrm>
          <a:prstGeom prst="wedgeRectCallout">
            <a:avLst>
              <a:gd name="adj1" fmla="val -46274"/>
              <a:gd name="adj2" fmla="val 1079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6703E76-E2E3-42C1-9FCD-21A6E4877F44}"/>
              </a:ext>
            </a:extLst>
          </p:cNvPr>
          <p:cNvSpPr/>
          <p:nvPr/>
        </p:nvSpPr>
        <p:spPr>
          <a:xfrm>
            <a:off x="6908083" y="4490034"/>
            <a:ext cx="2864910" cy="612648"/>
          </a:xfrm>
          <a:prstGeom prst="wedgeRectCallout">
            <a:avLst>
              <a:gd name="adj1" fmla="val 55491"/>
              <a:gd name="adj2" fmla="val 129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পিনোন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23819E04-B7B6-4C1A-8FE4-454E51A20A62}"/>
              </a:ext>
            </a:extLst>
          </p:cNvPr>
          <p:cNvSpPr/>
          <p:nvPr/>
        </p:nvSpPr>
        <p:spPr>
          <a:xfrm>
            <a:off x="1177656" y="5090347"/>
            <a:ext cx="2864910" cy="612648"/>
          </a:xfrm>
          <a:prstGeom prst="wedgeRectCallout">
            <a:avLst>
              <a:gd name="adj1" fmla="val -46274"/>
              <a:gd name="adj2" fmla="val 1079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ধুতি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3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79D767-49EA-4622-93F8-10BB2A0D0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1"/>
          <a:stretch/>
        </p:blipFill>
        <p:spPr>
          <a:xfrm>
            <a:off x="6258337" y="245635"/>
            <a:ext cx="5589107" cy="3039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46ABF-933E-4152-BD5E-55D37D02C9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11682" r="4519" b="638"/>
          <a:stretch/>
        </p:blipFill>
        <p:spPr>
          <a:xfrm>
            <a:off x="284320" y="245634"/>
            <a:ext cx="5679158" cy="3123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278826-93A4-4F4D-BAB1-979689597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00" y="3648161"/>
            <a:ext cx="3560109" cy="26700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D784FF-9919-4E00-AACD-C9D09146B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27" y="3573325"/>
            <a:ext cx="2734918" cy="27349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9BB33B-1917-4976-8C3D-3F523C89DB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7" y="3648161"/>
            <a:ext cx="4678225" cy="26598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1B817D-6859-48F6-A9B0-EAA97010C7EC}"/>
              </a:ext>
            </a:extLst>
          </p:cNvPr>
          <p:cNvSpPr txBox="1"/>
          <p:nvPr/>
        </p:nvSpPr>
        <p:spPr>
          <a:xfrm>
            <a:off x="284320" y="3002880"/>
            <a:ext cx="220814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ফুল বিজু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F38E5F-B292-41BE-9F2A-8F22EB8F1A27}"/>
              </a:ext>
            </a:extLst>
          </p:cNvPr>
          <p:cNvSpPr txBox="1"/>
          <p:nvPr/>
        </p:nvSpPr>
        <p:spPr>
          <a:xfrm>
            <a:off x="9639303" y="2912421"/>
            <a:ext cx="220814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প্রবারণা/বুদ্ধ পূর্ণিমা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71E16-FB3C-4AEB-A4D0-414E1AF4AECC}"/>
              </a:ext>
            </a:extLst>
          </p:cNvPr>
          <p:cNvSpPr txBox="1"/>
          <p:nvPr/>
        </p:nvSpPr>
        <p:spPr>
          <a:xfrm>
            <a:off x="304557" y="5948911"/>
            <a:ext cx="220814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বিজু উৎসব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236C8D-2CBC-4086-9CDE-C7F7A656F978}"/>
              </a:ext>
            </a:extLst>
          </p:cNvPr>
          <p:cNvSpPr txBox="1"/>
          <p:nvPr/>
        </p:nvSpPr>
        <p:spPr>
          <a:xfrm>
            <a:off x="5267600" y="5957377"/>
            <a:ext cx="220814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বিজু উৎসব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F91E45-20A0-4D1A-8E65-1A7EADAE4D48}"/>
              </a:ext>
            </a:extLst>
          </p:cNvPr>
          <p:cNvSpPr txBox="1"/>
          <p:nvPr/>
        </p:nvSpPr>
        <p:spPr>
          <a:xfrm>
            <a:off x="9639302" y="5930873"/>
            <a:ext cx="220814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 খাবার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73DEAA-12B0-49A2-ACF5-D374F2681334}"/>
              </a:ext>
            </a:extLst>
          </p:cNvPr>
          <p:cNvSpPr txBox="1"/>
          <p:nvPr/>
        </p:nvSpPr>
        <p:spPr>
          <a:xfrm>
            <a:off x="4439479" y="242554"/>
            <a:ext cx="289691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উৎসব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5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410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Kamrul Hasan</dc:creator>
  <cp:lastModifiedBy>Kamrul Hasan</cp:lastModifiedBy>
  <cp:revision>81</cp:revision>
  <dcterms:created xsi:type="dcterms:W3CDTF">2020-02-24T12:44:30Z</dcterms:created>
  <dcterms:modified xsi:type="dcterms:W3CDTF">2020-04-02T05:55:12Z</dcterms:modified>
</cp:coreProperties>
</file>