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75" r:id="rId3"/>
    <p:sldId id="266" r:id="rId4"/>
    <p:sldId id="260" r:id="rId5"/>
    <p:sldId id="269" r:id="rId6"/>
    <p:sldId id="267" r:id="rId7"/>
    <p:sldId id="274" r:id="rId8"/>
    <p:sldId id="268" r:id="rId9"/>
    <p:sldId id="262" r:id="rId10"/>
    <p:sldId id="270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66"/>
    <a:srgbClr val="3366FF"/>
    <a:srgbClr val="FF0000"/>
    <a:srgbClr val="EC9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33" autoAdjust="0"/>
    <p:restoredTop sz="94660"/>
  </p:normalViewPr>
  <p:slideViewPr>
    <p:cSldViewPr>
      <p:cViewPr varScale="1">
        <p:scale>
          <a:sx n="69" d="100"/>
          <a:sy n="69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D4B54-38F4-45C4-96B9-EA366874A8C3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BB9BB-8248-45DF-A496-1F2AF9122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46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BB9BB-8248-45DF-A496-1F2AF9122C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41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6000" y="304800"/>
            <a:ext cx="4953000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</a:p>
        </p:txBody>
      </p:sp>
      <p:pic>
        <p:nvPicPr>
          <p:cNvPr id="4" name="Picture 3" descr="bgsingle_red_r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193758"/>
            <a:ext cx="5486400" cy="38260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961072"/>
            <a:ext cx="4114800" cy="1200329"/>
          </a:xfrm>
          <a:prstGeom prst="rect">
            <a:avLst/>
          </a:prstGeom>
          <a:solidFill>
            <a:srgbClr val="0070C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বাড়ীর কাজঃ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3352800"/>
            <a:ext cx="739140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একট</a:t>
            </a:r>
            <a:r>
              <a:rPr lang="en-US" sz="2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ি </a:t>
            </a:r>
            <a:r>
              <a:rPr lang="en-US" sz="2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2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কাগজের</a:t>
            </a:r>
            <a:r>
              <a:rPr lang="en-US" sz="2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2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মুড়িয়ে</a:t>
            </a:r>
            <a:r>
              <a:rPr lang="en-US" sz="2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bn-BD" sz="2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সমবৃত্তভূমিক</a:t>
            </a:r>
            <a:r>
              <a:rPr lang="en-US" sz="2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সিলিন্ডার</a:t>
            </a:r>
            <a:r>
              <a:rPr lang="en-US" sz="2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2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পৃষ্ঠ</a:t>
            </a:r>
            <a:r>
              <a:rPr lang="en-US" sz="2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তলের</a:t>
            </a:r>
            <a:r>
              <a:rPr lang="en-US" sz="2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নি</a:t>
            </a:r>
            <a:r>
              <a:rPr lang="bn-BD" sz="2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র্</a:t>
            </a:r>
            <a:r>
              <a:rPr lang="en-US" sz="2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bn-BD" sz="2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 smtClean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945" y="4191000"/>
            <a:ext cx="6477000" cy="1846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সমাপ্ত</a:t>
            </a:r>
            <a:endParaRPr lang="en-US" dirty="0" smtClean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2473469" y="798367"/>
            <a:ext cx="3967164" cy="28181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04800" y="838200"/>
            <a:ext cx="396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971800"/>
            <a:ext cx="3048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বিপুল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দেবনা</a:t>
            </a:r>
            <a:r>
              <a:rPr lang="bn-BD" sz="3200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</a:t>
            </a:r>
            <a:endParaRPr lang="en-US" sz="3200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000" u="sng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u="sng" dirty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BD" sz="2000" u="sng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IN" sz="2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u="sng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000" u="sng" dirty="0">
                <a:latin typeface="NikoshBAN" pitchFamily="2" charset="0"/>
                <a:cs typeface="NikoshBAN" pitchFamily="2" charset="0"/>
              </a:rPr>
              <a:t>গনিত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ঘোষগা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শেরেবাংলা উচ্চ বিদ্যালয়</a:t>
            </a: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ধোবাউরা , ময়মনসিংহ</a:t>
            </a:r>
            <a:endParaRPr lang="bn-BD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5400" y="1066800"/>
            <a:ext cx="3581400" cy="434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723900"/>
            <a:ext cx="58674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85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yldem.jpg"/>
          <p:cNvPicPr>
            <a:picLocks noChangeAspect="1"/>
          </p:cNvPicPr>
          <p:nvPr/>
        </p:nvPicPr>
        <p:blipFill>
          <a:blip r:embed="rId2"/>
          <a:srcRect l="25620" t="3871" r="23139" b="3226"/>
          <a:stretch>
            <a:fillRect/>
          </a:stretch>
        </p:blipFill>
        <p:spPr>
          <a:xfrm>
            <a:off x="1447800" y="990600"/>
            <a:ext cx="2362200" cy="4267200"/>
          </a:xfrm>
          <a:prstGeom prst="rect">
            <a:avLst/>
          </a:prstGeom>
        </p:spPr>
      </p:pic>
      <p:pic>
        <p:nvPicPr>
          <p:cNvPr id="3" name="Picture 2" descr="oxygen_cylind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914400"/>
            <a:ext cx="3172855" cy="41169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5486400"/>
            <a:ext cx="4572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সিলিন্ডার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1219200"/>
            <a:ext cx="61722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1" y="2565737"/>
            <a:ext cx="762000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ঘনবস্তুঃ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সমবৃত্তভূমিক</a:t>
            </a:r>
            <a:r>
              <a:rPr lang="bn-BD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বেলন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7543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TextBox 1"/>
          <p:cNvSpPr txBox="1"/>
          <p:nvPr/>
        </p:nvSpPr>
        <p:spPr>
          <a:xfrm>
            <a:off x="2362200" y="762000"/>
            <a:ext cx="4419600" cy="1015663"/>
          </a:xfrm>
          <a:prstGeom prst="rect">
            <a:avLst/>
          </a:prstGeom>
        </p:spPr>
        <p:style>
          <a:lnRef idx="1">
            <a:schemeClr val="accent1"/>
          </a:lnRef>
          <a:fillRef idx="1002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000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শিখন ফল :</a:t>
            </a:r>
            <a:endParaRPr lang="en-US" sz="6000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2"/>
          <p:cNvSpPr txBox="1"/>
          <p:nvPr/>
        </p:nvSpPr>
        <p:spPr>
          <a:xfrm>
            <a:off x="1143000" y="2286000"/>
            <a:ext cx="68580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 বেলন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কি তা বলতে পারবে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1191491" y="3518118"/>
            <a:ext cx="6858000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 বেলন এর ভূমির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ক্ষেত্রফলের সূত্র বলতে পারবে।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 বক্র পৃষ্ঠের ক্ষেত্রফল বলতে পারবে ।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৪।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সম্পূর্ন তলের ক্ষেত্রফল ও আয়তনের সূত্র বলতে পারবে।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1143000" y="5334000"/>
            <a:ext cx="6858000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 উপারের সুত্র গুলো ব্যবহার করে বেলন আকৃতির গানিতিক সমস্যা সমাধান করতে পারবে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2057400" y="685800"/>
            <a:ext cx="26670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C92E6"/>
              </a:solidFill>
            </a:endParaRPr>
          </a:p>
        </p:txBody>
      </p:sp>
      <p:pic>
        <p:nvPicPr>
          <p:cNvPr id="2" name="Picture 1" descr="cyldem.jpg"/>
          <p:cNvPicPr>
            <a:picLocks noChangeAspect="1"/>
          </p:cNvPicPr>
          <p:nvPr/>
        </p:nvPicPr>
        <p:blipFill>
          <a:blip r:embed="rId2"/>
          <a:srcRect l="30899" t="41491" r="27166" b="3486"/>
          <a:stretch>
            <a:fillRect/>
          </a:stretch>
        </p:blipFill>
        <p:spPr>
          <a:xfrm>
            <a:off x="1905000" y="1143000"/>
            <a:ext cx="2819400" cy="4191000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3" name="Oval 2"/>
          <p:cNvSpPr/>
          <p:nvPr/>
        </p:nvSpPr>
        <p:spPr>
          <a:xfrm>
            <a:off x="2057400" y="685800"/>
            <a:ext cx="26670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C92E6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057400" y="685800"/>
            <a:ext cx="2667000" cy="914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209800" y="4343400"/>
            <a:ext cx="2286000" cy="914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00B050"/>
                </a:solidFill>
              </a:rPr>
              <a:t>৩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9400" y="25908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05200" y="9144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33FF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.....r……..</a:t>
            </a:r>
            <a:endParaRPr lang="en-US" sz="2000" dirty="0">
              <a:solidFill>
                <a:srgbClr val="3333FF"/>
              </a:solidFill>
              <a:latin typeface="NikoshBAN" pitchFamily="2" charset="0"/>
              <a:ea typeface="MS Mincho" pitchFamily="49" charset="-128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2209800"/>
            <a:ext cx="1447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7200" dirty="0" smtClean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বেলন</a:t>
            </a:r>
            <a:endParaRPr lang="en-US" sz="44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the-office-tools-brushes4.jpg"/>
          <p:cNvPicPr>
            <a:picLocks noChangeAspect="1"/>
          </p:cNvPicPr>
          <p:nvPr/>
        </p:nvPicPr>
        <p:blipFill>
          <a:blip r:embed="rId3"/>
          <a:srcRect t="61833" r="60650"/>
          <a:stretch>
            <a:fillRect/>
          </a:stretch>
        </p:blipFill>
        <p:spPr>
          <a:xfrm rot="7816673">
            <a:off x="2761638" y="-1484997"/>
            <a:ext cx="1258526" cy="1220679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733800" y="5486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1372394" y="3124200"/>
            <a:ext cx="41148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5400000">
            <a:off x="2701226" y="3093894"/>
            <a:ext cx="3501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……………………….h………………….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715000" y="762000"/>
            <a:ext cx="3429000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পরিধি=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endParaRPr lang="bn-BD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ক্ষেত্রফল=</a:t>
            </a:r>
            <a:r>
              <a:rPr lang="el-GR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π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NikoshBAN" pitchFamily="2" charset="0"/>
              </a:rPr>
              <a:t>r</a:t>
            </a:r>
            <a:r>
              <a:rPr lang="en-US" sz="2800" baseline="30000" dirty="0" smtClean="0">
                <a:solidFill>
                  <a:schemeClr val="tx1"/>
                </a:solidFill>
                <a:latin typeface="Times New Roman" pitchFamily="18" charset="0"/>
                <a:cs typeface="NikoshBAN" pitchFamily="2" charset="0"/>
              </a:rPr>
              <a:t>2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বর্গএকক</a:t>
            </a:r>
            <a:endParaRPr lang="bn-BD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3.33333E-6 C 0.01355 0.05 0.02292 0.1 0.04098 0.10879 C 0.05903 0.11759 0.09184 0.0287 0.11198 0.05277 C 0.13212 0.07685 0.14184 0.21481 0.16198 0.25277 C 0.18212 0.29074 0.20903 0.29537 0.23316 0.28078 C 0.2573 0.2662 0.27917 0.16805 0.30677 0.16504 C 0.33438 0.16203 0.379 0.24977 0.39879 0.26319 C 0.41858 0.27662 0.42188 0.26111 0.42518 0.2456 " pathEditMode="relative" rAng="0" ptsTypes="aaaaaaaA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42" y="1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291 -0.06343 0.046 -0.12685 0.0684 -0.12963 C 0.09079 -0.13241 0.1118 -0.02153 0.1342 -0.01736 C 0.15659 -0.0132 0.17413 -0.10857 0.2026 -0.10509 C 0.23107 -0.10162 0.275 -0.00324 0.3052 0.0037 C 0.33541 0.01065 0.35972 -0.02616 0.3842 -0.06296 " pathEditMode="relative" ptsTypes="aaaaaA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4 0.16134 L -0.00416 1.0606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4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0" grpId="1" animBg="1"/>
      <p:bldP spid="13" grpId="0"/>
      <p:bldP spid="34" grpId="0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/>
          <p:nvPr/>
        </p:nvSpPr>
        <p:spPr>
          <a:xfrm>
            <a:off x="6019800" y="2133600"/>
            <a:ext cx="2667000" cy="914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19400" y="25908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391400" y="23622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33FF"/>
                </a:solidFill>
                <a:latin typeface="NikoshBAN" pitchFamily="2" charset="0"/>
                <a:ea typeface="MS Mincho" pitchFamily="49" charset="-128"/>
                <a:cs typeface="NikoshBAN" pitchFamily="2" charset="0"/>
              </a:rPr>
              <a:t>.....r……..</a:t>
            </a:r>
            <a:endParaRPr lang="en-US" sz="2000" dirty="0">
              <a:solidFill>
                <a:srgbClr val="3333FF"/>
              </a:solidFill>
              <a:latin typeface="NikoshBAN" pitchFamily="2" charset="0"/>
              <a:ea typeface="MS Mincho" pitchFamily="49" charset="-128"/>
              <a:cs typeface="NikoshBAN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28600" y="457200"/>
            <a:ext cx="5562600" cy="32766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181600" y="1752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।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28600" y="3820180"/>
            <a:ext cx="55626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১ম তলের </a:t>
            </a:r>
            <a:r>
              <a:rPr lang="bn-BD" sz="2800" dirty="0" smtClean="0">
                <a:solidFill>
                  <a:srgbClr val="00B050"/>
                </a:solidFill>
                <a:latin typeface="Times New Roman" pitchFamily="18" charset="0"/>
                <a:cs typeface="NikoshBAN" pitchFamily="2" charset="0"/>
              </a:rPr>
              <a:t>ক্ষেত্রফল=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rh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bn-BD" sz="2800" dirty="0" smtClean="0">
                <a:solidFill>
                  <a:srgbClr val="00B050"/>
                </a:solidFill>
                <a:latin typeface="Times New Roman" pitchFamily="18" charset="0"/>
                <a:cs typeface="NikoshBAN" pitchFamily="2" charset="0"/>
              </a:rPr>
              <a:t>একক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28600" y="4382869"/>
            <a:ext cx="55626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২য় তলের ক্ষেত্রফল =</a:t>
            </a:r>
            <a:r>
              <a:rPr lang="el-GR" sz="3200" dirty="0" smtClean="0">
                <a:latin typeface="NikoshBAN" pitchFamily="2" charset="0"/>
                <a:cs typeface="NikoshBAN" pitchFamily="2" charset="0"/>
              </a:rPr>
              <a:t>π</a:t>
            </a:r>
            <a:r>
              <a:rPr lang="en-US" sz="3200" dirty="0" smtClean="0">
                <a:latin typeface="Times New Roman" pitchFamily="18" charset="0"/>
                <a:cs typeface="NikoshBAN" pitchFamily="2" charset="0"/>
              </a:rPr>
              <a:t>r</a:t>
            </a:r>
            <a:r>
              <a:rPr lang="en-US" sz="3600" baseline="30000" dirty="0" smtClean="0">
                <a:latin typeface="Times New Roman" pitchFamily="18" charset="0"/>
                <a:cs typeface="NikoshBAN" pitchFamily="2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NikoshBAN" pitchFamily="2" charset="0"/>
              </a:rPr>
              <a:t>      </a:t>
            </a:r>
            <a:endParaRPr lang="en-US" sz="3200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8599" y="5064205"/>
            <a:ext cx="5701145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৩য় তলের ক্ষেত্রফল = </a:t>
            </a:r>
            <a:r>
              <a:rPr lang="el-GR" sz="2400" dirty="0" smtClean="0">
                <a:latin typeface="NikoshBAN" pitchFamily="2" charset="0"/>
                <a:cs typeface="NikoshBAN" pitchFamily="2" charset="0"/>
              </a:rPr>
              <a:t>π</a:t>
            </a:r>
            <a:r>
              <a:rPr lang="en-US" sz="2400" dirty="0" smtClean="0">
                <a:latin typeface="Times New Roman" pitchFamily="18" charset="0"/>
                <a:cs typeface="NikoshBAN" pitchFamily="2" charset="0"/>
              </a:rPr>
              <a:t>r</a:t>
            </a:r>
            <a:r>
              <a:rPr lang="en-US" sz="2800" baseline="30000" dirty="0" smtClean="0">
                <a:latin typeface="Times New Roman" pitchFamily="18" charset="0"/>
                <a:cs typeface="NikoshBAN" pitchFamily="2" charset="0"/>
              </a:rPr>
              <a:t>2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বর্গএকক</a:t>
            </a:r>
            <a:endParaRPr lang="en-US" sz="1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33800" y="5486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28600" y="5648980"/>
            <a:ext cx="55626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সমগ্র তলের ক্ষেত্রফল =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(2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rh+2</a:t>
            </a:r>
            <a:r>
              <a:rPr lang="el-GR" sz="2000" dirty="0" smtClean="0">
                <a:latin typeface="NikoshBAN" pitchFamily="2" charset="0"/>
                <a:cs typeface="NikoshBAN" pitchFamily="2" charset="0"/>
              </a:rPr>
              <a:t> π</a:t>
            </a:r>
            <a:r>
              <a:rPr lang="en-US" sz="2000" dirty="0" smtClean="0">
                <a:latin typeface="Times New Roman" pitchFamily="18" charset="0"/>
                <a:cs typeface="NikoshBAN" pitchFamily="2" charset="0"/>
              </a:rPr>
              <a:t>r</a:t>
            </a:r>
            <a:r>
              <a:rPr lang="en-US" sz="2400" baseline="30000" dirty="0" smtClean="0">
                <a:latin typeface="Times New Roman" pitchFamily="18" charset="0"/>
                <a:cs typeface="NikoshBAN" pitchFamily="2" charset="0"/>
              </a:rPr>
              <a:t>2</a:t>
            </a:r>
            <a:r>
              <a:rPr lang="bn-B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বর্গএকক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52400" y="452735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</a:rPr>
              <a:t>.................................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bn-BD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....................</a:t>
            </a:r>
            <a:r>
              <a:rPr lang="bn-BD" sz="2400" dirty="0" smtClean="0">
                <a:solidFill>
                  <a:srgbClr val="FF0000"/>
                </a:solidFill>
              </a:rPr>
              <a:t>..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rot="5400000">
            <a:off x="3607087" y="1879314"/>
            <a:ext cx="3124202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66"/>
                </a:solidFill>
              </a:rPr>
              <a:t>..</a:t>
            </a:r>
            <a:r>
              <a:rPr lang="en-US" sz="3200" dirty="0" smtClean="0">
                <a:solidFill>
                  <a:srgbClr val="FF0066"/>
                </a:solidFill>
              </a:rPr>
              <a:t>.......</a:t>
            </a: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.h</a:t>
            </a:r>
            <a:r>
              <a:rPr lang="bn-BD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...........</a:t>
            </a: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endParaRPr lang="en-US" sz="3200" dirty="0">
              <a:solidFill>
                <a:srgbClr val="FF0066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943600" y="762000"/>
            <a:ext cx="3048000" cy="89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পরিধি =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endParaRPr lang="bn-BD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ক্ষেত্রফল=</a:t>
            </a:r>
            <a:r>
              <a:rPr lang="el-GR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π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NikoshBAN" pitchFamily="2" charset="0"/>
              </a:rPr>
              <a:t>r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NikoshBAN" pitchFamily="2" charset="0"/>
              </a:rPr>
              <a:t>2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বর্গএকক</a:t>
            </a:r>
            <a:endParaRPr lang="bn-BD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6172200" y="3581400"/>
            <a:ext cx="2590800" cy="914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00B050"/>
                </a:solidFill>
              </a:rPr>
              <a:t>৩</a:t>
            </a:r>
            <a:endParaRPr lang="en-US" sz="1200" b="1" dirty="0">
              <a:solidFill>
                <a:srgbClr val="00B05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913704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094820"/>
              </p:ext>
            </p:extLst>
          </p:nvPr>
        </p:nvGraphicFramePr>
        <p:xfrm>
          <a:off x="1524000" y="6350229"/>
          <a:ext cx="304800" cy="50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5" imgW="330120" imgH="203040" progId="Equation.3">
                  <p:embed/>
                </p:oleObj>
              </mc:Choice>
              <mc:Fallback>
                <p:oleObj name="Equation" r:id="rId5" imgW="3301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6350229"/>
                        <a:ext cx="304800" cy="505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7" grpId="0" animBg="1"/>
      <p:bldP spid="58" grpId="0" animBg="1"/>
      <p:bldP spid="59" grpId="0" animBg="1"/>
      <p:bldP spid="61" grpId="0" animBg="1"/>
      <p:bldP spid="64" grpId="0"/>
      <p:bldP spid="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2px-Cylinder_geometry.sv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664163"/>
            <a:ext cx="2743200" cy="43650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39000" y="25146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bn-B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সেঃমিঃ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n-B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91400" y="44151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bn-B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সেঃমিঃ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008055"/>
            <a:ext cx="5486400" cy="25545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bn-BD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সেঃমিঃ</a:t>
            </a:r>
            <a:r>
              <a:rPr lang="bn-BD" sz="3200" dirty="0" smtClean="0">
                <a:solidFill>
                  <a:schemeClr val="tx1"/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উচ্চতাবিশিষ্ট একটি বেলনের ভুমির ব্যসার্ধ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bn-BD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সেঃমিঃ।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সম্পুর্ণ তলের ক্ষেত্রফল ও আয়তন নির্ণয় কর।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1545" y="1273314"/>
            <a:ext cx="2833255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2590800"/>
            <a:ext cx="60960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বেলনের সমগ্র তলের ক্ষেত্রফল নির্ণয়ের সূত্রটি বল।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                </a:t>
            </a:r>
            <a:endParaRPr lang="bn-BD" sz="2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3987225"/>
            <a:ext cx="6096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বেলনের আয়তন নির্ণয়ের সূত্রটি বল।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029691" y="4652242"/>
            <a:ext cx="632460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অনুশীলনী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16.4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১৪ নং অংকটি কর।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lowchart: Alternate Process 1"/>
          <p:cNvSpPr/>
          <p:nvPr/>
        </p:nvSpPr>
        <p:spPr>
          <a:xfrm>
            <a:off x="3200400" y="914400"/>
            <a:ext cx="4038600" cy="1066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72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শুভেচ্ছা</Template>
  <TotalTime>699</TotalTime>
  <Words>245</Words>
  <Application>Microsoft Office PowerPoint</Application>
  <PresentationFormat>On-screen Show (4:3)</PresentationFormat>
  <Paragraphs>51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Calibri</vt:lpstr>
      <vt:lpstr>Constantia</vt:lpstr>
      <vt:lpstr>MS Mincho</vt:lpstr>
      <vt:lpstr>NikoshBAN</vt:lpstr>
      <vt:lpstr>Times New Roman</vt:lpstr>
      <vt:lpstr>Vrinda</vt:lpstr>
      <vt:lpstr>Wingdings 2</vt:lpstr>
      <vt:lpstr>Flow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4VFDN72</cp:lastModifiedBy>
  <cp:revision>127</cp:revision>
  <dcterms:created xsi:type="dcterms:W3CDTF">2006-08-16T00:00:00Z</dcterms:created>
  <dcterms:modified xsi:type="dcterms:W3CDTF">2018-05-05T05:51:36Z</dcterms:modified>
</cp:coreProperties>
</file>