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78" r:id="rId2"/>
    <p:sldId id="279" r:id="rId3"/>
    <p:sldId id="256" r:id="rId4"/>
    <p:sldId id="283" r:id="rId5"/>
    <p:sldId id="272" r:id="rId6"/>
    <p:sldId id="260" r:id="rId7"/>
    <p:sldId id="261" r:id="rId8"/>
    <p:sldId id="262" r:id="rId9"/>
    <p:sldId id="263" r:id="rId10"/>
    <p:sldId id="270" r:id="rId11"/>
    <p:sldId id="271" r:id="rId12"/>
    <p:sldId id="264" r:id="rId13"/>
    <p:sldId id="265" r:id="rId14"/>
    <p:sldId id="266" r:id="rId15"/>
    <p:sldId id="275" r:id="rId16"/>
    <p:sldId id="280" r:id="rId17"/>
    <p:sldId id="282" r:id="rId18"/>
  </p:sldIdLst>
  <p:sldSz cx="12192000" cy="6858000"/>
  <p:notesSz cx="6858000" cy="9144000"/>
  <p:embeddedFontLst>
    <p:embeddedFont>
      <p:font typeface="Calibri Light" charset="0"/>
      <p:regular r:id="rId20"/>
      <p: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SutonnyMJ" pitchFamily="2" charset="0"/>
      <p:regular r:id="rId26"/>
      <p:bold r:id="rId27"/>
      <p:italic r:id="rId28"/>
      <p:boldItalic r:id="rId29"/>
    </p:embeddedFont>
    <p:embeddedFont>
      <p:font typeface="BurigangaSushreeMJ" pitchFamily="2" charset="0"/>
      <p:regular r:id="rId30"/>
      <p:bold r:id="rId31"/>
      <p:italic r:id="rId32"/>
      <p:boldItalic r:id="rId33"/>
    </p:embeddedFont>
    <p:embeddedFont>
      <p:font typeface="Mangal" pitchFamily="18" charset="0"/>
      <p:regular r:id="rId34"/>
      <p:bold r:id="rId35"/>
    </p:embeddedFont>
    <p:embeddedFont>
      <p:font typeface="Vrinda" pitchFamily="34" charset="0"/>
      <p:regular r:id="rId36"/>
      <p:bold r:id="rId37"/>
    </p:embeddedFont>
    <p:embeddedFont>
      <p:font typeface="SolaimanLipi" charset="0"/>
      <p:regular r:id="rId38"/>
    </p:embeddedFont>
    <p:embeddedFont>
      <p:font typeface="TangonMJ" pitchFamily="2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orient="horz" pos="2260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23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2" y="-72"/>
      </p:cViewPr>
      <p:guideLst>
        <p:guide orient="horz" pos="2160"/>
        <p:guide orient="horz" pos="22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A2BC7-EFAD-4B59-A1EF-4582C9936577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FEF1A-BC59-4F1D-AEBD-1DC59D491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63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FEF1A-BC59-4F1D-AEBD-1DC59D491A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68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FEF1A-BC59-4F1D-AEBD-1DC59D491A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70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FEF1A-BC59-4F1D-AEBD-1DC59D491A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29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FEF1A-BC59-4F1D-AEBD-1DC59D491A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10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FEF1A-BC59-4F1D-AEBD-1DC59D491A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FEF1A-BC59-4F1D-AEBD-1DC59D491A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5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FEF1A-BC59-4F1D-AEBD-1DC59D491A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04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FEF1A-BC59-4F1D-AEBD-1DC59D491A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35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FEF1A-BC59-4F1D-AEBD-1DC59D491A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24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FEF1A-BC59-4F1D-AEBD-1DC59D491A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13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FEF1A-BC59-4F1D-AEBD-1DC59D491A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71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FEF1A-BC59-4F1D-AEBD-1DC59D491A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59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FEF1A-BC59-4F1D-AEBD-1DC59D491A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6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B9A3-BD70-4C44-A72B-8E7420CA6383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E0FF-CB08-4677-A475-6FEDC413F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3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B9A3-BD70-4C44-A72B-8E7420CA6383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E0FF-CB08-4677-A475-6FEDC413F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B9A3-BD70-4C44-A72B-8E7420CA6383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E0FF-CB08-4677-A475-6FEDC413F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6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B9A3-BD70-4C44-A72B-8E7420CA6383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E0FF-CB08-4677-A475-6FEDC413F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4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B9A3-BD70-4C44-A72B-8E7420CA6383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E0FF-CB08-4677-A475-6FEDC413F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B9A3-BD70-4C44-A72B-8E7420CA6383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E0FF-CB08-4677-A475-6FEDC413F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3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B9A3-BD70-4C44-A72B-8E7420CA6383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E0FF-CB08-4677-A475-6FEDC413F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2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B9A3-BD70-4C44-A72B-8E7420CA6383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E0FF-CB08-4677-A475-6FEDC413F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2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B9A3-BD70-4C44-A72B-8E7420CA6383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E0FF-CB08-4677-A475-6FEDC413F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6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B9A3-BD70-4C44-A72B-8E7420CA6383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E0FF-CB08-4677-A475-6FEDC413F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5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B9A3-BD70-4C44-A72B-8E7420CA6383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E0FF-CB08-4677-A475-6FEDC413F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0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72000">
              <a:schemeClr val="accent4">
                <a:lumMod val="60000"/>
                <a:lumOff val="40000"/>
              </a:schemeClr>
            </a:gs>
            <a:gs pos="100000">
              <a:srgbClr val="B23E4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5B9A3-BD70-4C44-A72B-8E7420CA6383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5E0FF-CB08-4677-A475-6FEDC413F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8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2614246" y="281354"/>
            <a:ext cx="7233139" cy="200464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7030A0"/>
                </a:solidFill>
              </a:rPr>
              <a:t>আজকের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solidFill>
                  <a:srgbClr val="7030A0"/>
                </a:solidFill>
              </a:rPr>
              <a:t>আইসিটি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5400" b="1" dirty="0" err="1">
                <a:solidFill>
                  <a:srgbClr val="7030A0"/>
                </a:solidFill>
              </a:rPr>
              <a:t>ক্লাসে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solidFill>
                  <a:srgbClr val="7030A0"/>
                </a:solidFill>
              </a:rPr>
              <a:t>সবাইকে</a:t>
            </a:r>
            <a:r>
              <a:rPr lang="en-US" sz="5400" b="1" dirty="0">
                <a:solidFill>
                  <a:srgbClr val="7030A0"/>
                </a:solidFill>
              </a:rPr>
              <a:t>  </a:t>
            </a:r>
            <a:r>
              <a:rPr lang="en-US" sz="5400" b="1" dirty="0" err="1">
                <a:solidFill>
                  <a:srgbClr val="7030A0"/>
                </a:solidFill>
              </a:rPr>
              <a:t>শুভেচ্ছা</a:t>
            </a:r>
            <a:endParaRPr lang="en-US" sz="5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USER\Desktop\abstract-background-with-colorful-shapes_23-2147512353 - Copy - Copy (8)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47" y="2532185"/>
            <a:ext cx="9694984" cy="402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93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7538" y="220394"/>
            <a:ext cx="11371385" cy="70788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দশমিক সংখ্যাকে বাইনারিতে রূপান্তর : সহজতম পদ্ধতি</a:t>
            </a:r>
            <a:endParaRPr lang="bn-BD" sz="4000" b="1" dirty="0">
              <a:solidFill>
                <a:schemeClr val="bg1"/>
              </a:solidFill>
              <a:ea typeface="Calibri" panose="020F0502020204030204" pitchFamily="34" charset="0"/>
              <a:cs typeface="SolaimanLipi" panose="03000609000000000000" pitchFamily="65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896350" y="12819063"/>
            <a:ext cx="0" cy="904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496166"/>
              </p:ext>
            </p:extLst>
          </p:nvPr>
        </p:nvGraphicFramePr>
        <p:xfrm>
          <a:off x="2934450" y="1281299"/>
          <a:ext cx="5689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177281"/>
              </p:ext>
            </p:extLst>
          </p:nvPr>
        </p:nvGraphicFramePr>
        <p:xfrm>
          <a:off x="2870199" y="4774823"/>
          <a:ext cx="5689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4064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050723" y="1430409"/>
            <a:ext cx="753036" cy="5315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bn-IN" sz="2800" dirty="0" smtClean="0">
                <a:ln>
                  <a:solidFill>
                    <a:srgbClr val="C00000"/>
                  </a:solidFill>
                </a:ln>
              </a:rPr>
              <a:t>এই পদ্ধতিটি কোনো বইতে লেখা নেই</a:t>
            </a:r>
            <a:endParaRPr lang="en-US" sz="2800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7538" y="2329876"/>
            <a:ext cx="10230108" cy="138499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</a:rPr>
              <a:t>নিয়ম: আমরা </a:t>
            </a:r>
            <a:r>
              <a:rPr lang="en-US" sz="2800" dirty="0">
                <a:solidFill>
                  <a:schemeClr val="bg1"/>
                </a:solidFill>
              </a:rPr>
              <a:t>120 </a:t>
            </a:r>
            <a:r>
              <a:rPr lang="bn-IN" sz="2800" dirty="0">
                <a:solidFill>
                  <a:schemeClr val="bg1"/>
                </a:solidFill>
              </a:rPr>
              <a:t>এর বাইনারি করতে চাই। </a:t>
            </a:r>
            <a:r>
              <a:rPr lang="en-US" sz="2800" dirty="0">
                <a:solidFill>
                  <a:schemeClr val="bg1"/>
                </a:solidFill>
              </a:rPr>
              <a:t>120 </a:t>
            </a:r>
            <a:r>
              <a:rPr lang="bn-IN" sz="2800" dirty="0">
                <a:solidFill>
                  <a:schemeClr val="bg1"/>
                </a:solidFill>
              </a:rPr>
              <a:t>কে ডান দিক থেকে অর্ধেক করে লিখব (ভগ্নাংশ বাদ দিয়ে)। এবার জোড় সংখ্যার নিচে </a:t>
            </a:r>
            <a:r>
              <a:rPr lang="en-US" sz="2800" dirty="0">
                <a:solidFill>
                  <a:schemeClr val="bg1"/>
                </a:solidFill>
              </a:rPr>
              <a:t>0 </a:t>
            </a:r>
            <a:r>
              <a:rPr lang="bn-IN" sz="2800" dirty="0">
                <a:solidFill>
                  <a:schemeClr val="bg1"/>
                </a:solidFill>
              </a:rPr>
              <a:t>এবং বিজোড় সংখ্যার নিচে </a:t>
            </a:r>
            <a:r>
              <a:rPr lang="en-US" sz="2800" dirty="0">
                <a:solidFill>
                  <a:schemeClr val="bg1"/>
                </a:solidFill>
              </a:rPr>
              <a:t>1 </a:t>
            </a:r>
            <a:r>
              <a:rPr lang="bn-IN" sz="2800" dirty="0">
                <a:solidFill>
                  <a:schemeClr val="bg1"/>
                </a:solidFill>
              </a:rPr>
              <a:t>লিখব।</a:t>
            </a:r>
            <a:endParaRPr lang="bn-BD" sz="28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44557" y="3869077"/>
            <a:ext cx="7309043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</a:rPr>
              <a:t>সুতরাং (</a:t>
            </a:r>
            <a:r>
              <a:rPr lang="en-US" sz="4000" dirty="0">
                <a:solidFill>
                  <a:schemeClr val="bg1"/>
                </a:solidFill>
              </a:rPr>
              <a:t>120</a:t>
            </a:r>
            <a:r>
              <a:rPr lang="bn-BD" sz="4000" dirty="0">
                <a:solidFill>
                  <a:schemeClr val="bg1"/>
                </a:solidFill>
              </a:rPr>
              <a:t>)</a:t>
            </a:r>
            <a:r>
              <a:rPr lang="bn-BD" sz="2400" dirty="0">
                <a:solidFill>
                  <a:schemeClr val="bg1"/>
                </a:solidFill>
              </a:rPr>
              <a:t>10</a:t>
            </a:r>
            <a:r>
              <a:rPr lang="bn-BD" sz="4000" dirty="0">
                <a:solidFill>
                  <a:schemeClr val="bg1"/>
                </a:solidFill>
              </a:rPr>
              <a:t> = (</a:t>
            </a:r>
            <a:r>
              <a:rPr lang="en-US" sz="4000" dirty="0">
                <a:solidFill>
                  <a:schemeClr val="bg1"/>
                </a:solidFill>
              </a:rPr>
              <a:t>1111000</a:t>
            </a:r>
            <a:r>
              <a:rPr lang="bn-BD" sz="4000" dirty="0">
                <a:solidFill>
                  <a:schemeClr val="bg1"/>
                </a:solidFill>
              </a:rPr>
              <a:t>)</a:t>
            </a:r>
            <a:r>
              <a:rPr lang="bn-BD" sz="2400" dirty="0">
                <a:solidFill>
                  <a:schemeClr val="bg1"/>
                </a:solidFill>
              </a:rPr>
              <a:t>2</a:t>
            </a:r>
            <a:r>
              <a:rPr lang="bn-BD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20439" y="5850230"/>
            <a:ext cx="7439376" cy="70788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</a:rPr>
              <a:t>সুতরাং (</a:t>
            </a:r>
            <a:r>
              <a:rPr lang="en-US" sz="4000" dirty="0">
                <a:solidFill>
                  <a:schemeClr val="bg1"/>
                </a:solidFill>
              </a:rPr>
              <a:t>150</a:t>
            </a:r>
            <a:r>
              <a:rPr lang="bn-BD" sz="4000" dirty="0">
                <a:solidFill>
                  <a:schemeClr val="bg1"/>
                </a:solidFill>
              </a:rPr>
              <a:t>)</a:t>
            </a:r>
            <a:r>
              <a:rPr lang="bn-BD" sz="2400" dirty="0">
                <a:solidFill>
                  <a:schemeClr val="bg1"/>
                </a:solidFill>
              </a:rPr>
              <a:t>10</a:t>
            </a:r>
            <a:r>
              <a:rPr lang="bn-BD" sz="4000" dirty="0">
                <a:solidFill>
                  <a:schemeClr val="bg1"/>
                </a:solidFill>
              </a:rPr>
              <a:t> = (</a:t>
            </a:r>
            <a:r>
              <a:rPr lang="en-US" sz="4000" dirty="0">
                <a:solidFill>
                  <a:schemeClr val="bg1"/>
                </a:solidFill>
              </a:rPr>
              <a:t>10010110</a:t>
            </a:r>
            <a:r>
              <a:rPr lang="bn-BD" sz="4000" dirty="0">
                <a:solidFill>
                  <a:schemeClr val="bg1"/>
                </a:solidFill>
              </a:rPr>
              <a:t>)</a:t>
            </a:r>
            <a:r>
              <a:rPr lang="bn-BD" sz="2800" dirty="0">
                <a:solidFill>
                  <a:schemeClr val="bg1"/>
                </a:solidFill>
              </a:rPr>
              <a:t>2</a:t>
            </a:r>
            <a:r>
              <a:rPr lang="bn-BD" sz="4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875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7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7877" y="201543"/>
            <a:ext cx="10609385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দশমিক সংখ্যাকে বাইনারিতে রূপান্তর : তৃতীয় পদ্ধতি</a:t>
            </a:r>
            <a:endParaRPr lang="bn-BD" sz="4000" b="1" dirty="0">
              <a:solidFill>
                <a:schemeClr val="bg1"/>
              </a:solidFill>
              <a:ea typeface="Calibri" panose="020F0502020204030204" pitchFamily="34" charset="0"/>
              <a:cs typeface="SolaimanLipi" panose="03000609000000000000" pitchFamily="65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896350" y="12819063"/>
            <a:ext cx="0" cy="904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589475"/>
              </p:ext>
            </p:extLst>
          </p:nvPr>
        </p:nvGraphicFramePr>
        <p:xfrm>
          <a:off x="1702068" y="2908996"/>
          <a:ext cx="8128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</a:rPr>
                        <a:t>512</a:t>
                      </a:r>
                      <a:endParaRPr lang="en-US" sz="32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</a:rPr>
                        <a:t>256</a:t>
                      </a:r>
                      <a:endParaRPr lang="en-US" sz="32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</a:rPr>
                        <a:t>128</a:t>
                      </a:r>
                      <a:endParaRPr lang="en-US" sz="32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</a:rPr>
                        <a:t>64</a:t>
                      </a:r>
                      <a:endParaRPr lang="en-US" sz="32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</a:rPr>
                        <a:t>32</a:t>
                      </a:r>
                      <a:endParaRPr lang="en-US" sz="32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US" sz="32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32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32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32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32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42200" y="1104948"/>
            <a:ext cx="11105031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 smtClean="0">
                <a:solidFill>
                  <a:schemeClr val="bg1"/>
                </a:solidFill>
              </a:rPr>
              <a:t>এই পদ্ধতিতে প্রথমে ১,২,৪,১৬,৩২,৬৪,১২৮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bn-IN" sz="2400" dirty="0" smtClean="0">
                <a:solidFill>
                  <a:schemeClr val="bg1"/>
                </a:solidFill>
              </a:rPr>
              <a:t>এভাবে ডান থেকে বামে সাজিয়ে লিখতে হবে।</a:t>
            </a:r>
            <a:endParaRPr lang="bn-BD" sz="2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200" y="1746088"/>
            <a:ext cx="10932458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 smtClean="0">
                <a:solidFill>
                  <a:schemeClr val="bg1"/>
                </a:solidFill>
              </a:rPr>
              <a:t>এর পর যে সংখ্যার বাইনারি করব তা সিরিজের </a:t>
            </a:r>
            <a:r>
              <a:rPr lang="bn-IN" sz="2400" dirty="0" smtClean="0">
                <a:solidFill>
                  <a:srgbClr val="FFFF00"/>
                </a:solidFill>
              </a:rPr>
              <a:t>যে সকল সংখ্যা যোগ করলে </a:t>
            </a:r>
            <a:r>
              <a:rPr lang="bn-IN" sz="2400" dirty="0" smtClean="0">
                <a:solidFill>
                  <a:schemeClr val="bg1"/>
                </a:solidFill>
              </a:rPr>
              <a:t>হয় তার </a:t>
            </a:r>
            <a:r>
              <a:rPr lang="bn-IN" sz="2400" dirty="0" smtClean="0">
                <a:solidFill>
                  <a:srgbClr val="FFFF00"/>
                </a:solidFill>
              </a:rPr>
              <a:t>নিচে ১</a:t>
            </a:r>
            <a:r>
              <a:rPr lang="bn-IN" sz="2400" dirty="0" smtClean="0">
                <a:solidFill>
                  <a:schemeClr val="bg1"/>
                </a:solidFill>
              </a:rPr>
              <a:t> এবং </a:t>
            </a:r>
            <a:r>
              <a:rPr lang="bn-IN" sz="2400" dirty="0" smtClean="0">
                <a:solidFill>
                  <a:srgbClr val="FFFF00"/>
                </a:solidFill>
              </a:rPr>
              <a:t>বাকী ঘরগুলোর নিচে ০ লিখব</a:t>
            </a:r>
            <a:r>
              <a:rPr lang="bn-IN" sz="2400" dirty="0" smtClean="0">
                <a:solidFill>
                  <a:schemeClr val="bg1"/>
                </a:solidFill>
              </a:rPr>
              <a:t>।</a:t>
            </a:r>
            <a:endParaRPr lang="bn-BD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333904"/>
              </p:ext>
            </p:extLst>
          </p:nvPr>
        </p:nvGraphicFramePr>
        <p:xfrm>
          <a:off x="1699271" y="3476313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698711"/>
              </p:ext>
            </p:extLst>
          </p:nvPr>
        </p:nvGraphicFramePr>
        <p:xfrm>
          <a:off x="1692030" y="3994197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560036"/>
              </p:ext>
            </p:extLst>
          </p:nvPr>
        </p:nvGraphicFramePr>
        <p:xfrm>
          <a:off x="1698581" y="4488634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306643"/>
              </p:ext>
            </p:extLst>
          </p:nvPr>
        </p:nvGraphicFramePr>
        <p:xfrm>
          <a:off x="1691341" y="5018241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187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944299"/>
              </p:ext>
            </p:extLst>
          </p:nvPr>
        </p:nvGraphicFramePr>
        <p:xfrm>
          <a:off x="1700305" y="5552325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87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431603"/>
              </p:ext>
            </p:extLst>
          </p:nvPr>
        </p:nvGraphicFramePr>
        <p:xfrm>
          <a:off x="1693064" y="6056416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420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87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568" y="231819"/>
            <a:ext cx="11828585" cy="132343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</a:rPr>
              <a:t>দশ </a:t>
            </a:r>
            <a:r>
              <a:rPr lang="bn-BD" sz="3200" b="1" dirty="0">
                <a:solidFill>
                  <a:schemeClr val="bg1"/>
                </a:solidFill>
              </a:rPr>
              <a:t>ভিত্তিক সংখ্যাকে অক্টালে (৮ ভিত্তিক) </a:t>
            </a:r>
            <a:r>
              <a:rPr lang="bn-BD" sz="3200" b="1" dirty="0" smtClean="0">
                <a:solidFill>
                  <a:schemeClr val="bg1"/>
                </a:solidFill>
              </a:rPr>
              <a:t>রূপান্তর</a:t>
            </a:r>
            <a:endParaRPr lang="bn-BD" sz="3200" b="1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bn-BD" sz="2400" dirty="0" smtClean="0">
                <a:solidFill>
                  <a:srgbClr val="FFFF00"/>
                </a:solidFill>
              </a:rPr>
              <a:t>পূর্ণসংখ্যার </a:t>
            </a:r>
            <a:r>
              <a:rPr lang="bn-BD" sz="2400" dirty="0">
                <a:solidFill>
                  <a:srgbClr val="FFFF00"/>
                </a:solidFill>
              </a:rPr>
              <a:t>জন্য সংখ্যাটিকে ৮ দ্বারা ভাগ করে অবশেষ সমূহ বিপরীতক্রমে লিখতে </a:t>
            </a:r>
            <a:r>
              <a:rPr lang="bn-BD" sz="2400" dirty="0" smtClean="0">
                <a:solidFill>
                  <a:srgbClr val="FFFF00"/>
                </a:solidFill>
              </a:rPr>
              <a:t>হবে</a:t>
            </a:r>
            <a:endParaRPr lang="bn-IN" sz="2400" dirty="0" smtClean="0">
              <a:solidFill>
                <a:srgbClr val="FFFF00"/>
              </a:solidFill>
            </a:endParaRPr>
          </a:p>
          <a:p>
            <a:r>
              <a:rPr lang="bn-BD" sz="2400" dirty="0" smtClean="0">
                <a:solidFill>
                  <a:schemeClr val="bg1"/>
                </a:solidFill>
              </a:rPr>
              <a:t> ভগ্নাংশের </a:t>
            </a:r>
            <a:r>
              <a:rPr lang="bn-BD" sz="2400" dirty="0">
                <a:solidFill>
                  <a:schemeClr val="bg1"/>
                </a:solidFill>
              </a:rPr>
              <a:t>জন্য সংখ্যাটিকে ৮ দ্বারা গুণ করে পূর্ণ অংশ উপর থেকে নিচে সাজিয়ে লিখতে হবে। </a:t>
            </a:r>
          </a:p>
        </p:txBody>
      </p:sp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42" y="2016473"/>
            <a:ext cx="5200104" cy="427047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037" y="2016473"/>
            <a:ext cx="3640039" cy="4255257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4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1514" y="268969"/>
            <a:ext cx="9870590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bg1"/>
                </a:solidFill>
              </a:rPr>
              <a:t>অক্টাল থেকে দশ ভিত্তিক সংখ্যায় রূপান্তর (172.45</a:t>
            </a:r>
            <a:r>
              <a:rPr lang="bn-BD" sz="3600" dirty="0" smtClean="0">
                <a:solidFill>
                  <a:schemeClr val="bg1"/>
                </a:solidFill>
              </a:rPr>
              <a:t>)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514" y="1155271"/>
            <a:ext cx="4338233" cy="465146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93" y="1265281"/>
            <a:ext cx="5204111" cy="454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4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2308" y="530746"/>
            <a:ext cx="9806519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chemeClr val="bg1"/>
                </a:solidFill>
              </a:rPr>
              <a:t>দশ ভিত্তিক সংখ্যাকে হেক্সাডেসিমালে (১৬ ভিত্তিক) </a:t>
            </a:r>
            <a:r>
              <a:rPr lang="bn-BD" sz="3200" dirty="0" smtClean="0">
                <a:solidFill>
                  <a:schemeClr val="bg1"/>
                </a:solidFill>
              </a:rPr>
              <a:t>রূপান্তর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0693" y="1465709"/>
            <a:ext cx="8203842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FFFF00"/>
                </a:solidFill>
              </a:rPr>
              <a:t>সংখ্যাটিকে ১৬ দ্বারা ভাগ করে অবশেষ সমূহ বিপরীতক্রমে লিখতে হবে। যেমন-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475" y="3030514"/>
            <a:ext cx="4474916" cy="28525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611" y="3273448"/>
            <a:ext cx="4261216" cy="222583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8100811" y="3876541"/>
            <a:ext cx="38637" cy="12363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15690" y="6028849"/>
            <a:ext cx="7106534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/>
            <a:r>
              <a:rPr lang="bn-BD" sz="32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olaimanLipi" panose="03000609000000000000" pitchFamily="65" charset="0"/>
              </a:rPr>
              <a:t>সুতরাং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3000609000000000000" pitchFamily="65" charset="0"/>
              </a:rPr>
              <a:t>(10767.342) </a:t>
            </a:r>
            <a:r>
              <a:rPr lang="en-US" sz="3200" b="1" baseline="-25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3000609000000000000" pitchFamily="65" charset="0"/>
              </a:rPr>
              <a:t>10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3000609000000000000" pitchFamily="65" charset="0"/>
              </a:rPr>
              <a:t> = (2A0F.578D---) </a:t>
            </a:r>
            <a:r>
              <a:rPr lang="en-US" sz="3200" b="1" baseline="-25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3000609000000000000" pitchFamily="65" charset="0"/>
              </a:rPr>
              <a:t>16</a:t>
            </a:r>
            <a:r>
              <a:rPr lang="en-US" sz="3200" b="1" dirty="0">
                <a:solidFill>
                  <a:srgbClr val="7030A0"/>
                </a:solidFill>
                <a:latin typeface="SolaimanLipi" panose="03000609000000000000" pitchFamily="65" charset="0"/>
                <a:ea typeface="Times New Roman" panose="02020603050405020304" pitchFamily="18" charset="0"/>
                <a:cs typeface="Vrinda" panose="03000609000000000000" pitchFamily="65" charset="0"/>
              </a:rPr>
              <a:t> </a:t>
            </a:r>
            <a:endParaRPr lang="en-US" sz="28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Vrinda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95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oss 1"/>
          <p:cNvSpPr/>
          <p:nvPr/>
        </p:nvSpPr>
        <p:spPr>
          <a:xfrm>
            <a:off x="1981200" y="808892"/>
            <a:ext cx="8112369" cy="2121877"/>
          </a:xfrm>
          <a:prstGeom prst="plus">
            <a:avLst>
              <a:gd name="adj" fmla="val 15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rgbClr val="002060"/>
                </a:solidFill>
              </a:rPr>
              <a:t>বাড়ীর</a:t>
            </a:r>
            <a:r>
              <a:rPr lang="en-US" sz="11500" b="1" dirty="0" smtClean="0">
                <a:solidFill>
                  <a:srgbClr val="002060"/>
                </a:solidFill>
              </a:rPr>
              <a:t> </a:t>
            </a:r>
            <a:r>
              <a:rPr lang="en-US" sz="11500" b="1" dirty="0" err="1" smtClean="0">
                <a:solidFill>
                  <a:srgbClr val="002060"/>
                </a:solidFill>
              </a:rPr>
              <a:t>কাজ</a:t>
            </a:r>
            <a:endParaRPr lang="en-US" sz="11500" b="1" dirty="0">
              <a:solidFill>
                <a:srgbClr val="002060"/>
              </a:solidFill>
            </a:endParaRPr>
          </a:p>
        </p:txBody>
      </p:sp>
      <p:sp>
        <p:nvSpPr>
          <p:cNvPr id="3" name="Plaque 2"/>
          <p:cNvSpPr/>
          <p:nvPr/>
        </p:nvSpPr>
        <p:spPr>
          <a:xfrm>
            <a:off x="973015" y="3470031"/>
            <a:ext cx="10492154" cy="271975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##</a:t>
            </a:r>
            <a:r>
              <a:rPr lang="en-US" sz="4400" b="1" dirty="0" smtClean="0">
                <a:solidFill>
                  <a:srgbClr val="0000FF"/>
                </a:solidFill>
              </a:rPr>
              <a:t> (১০০)</a:t>
            </a:r>
            <a:r>
              <a:rPr lang="en-US" sz="3600" b="1" dirty="0" smtClean="0">
                <a:solidFill>
                  <a:srgbClr val="0000FF"/>
                </a:solidFill>
              </a:rPr>
              <a:t>১০ </a:t>
            </a:r>
            <a:r>
              <a:rPr lang="en-US" sz="4400" b="1" dirty="0" err="1" smtClean="0">
                <a:solidFill>
                  <a:srgbClr val="0000FF"/>
                </a:solidFill>
              </a:rPr>
              <a:t>সংখ্যাটিকে</a:t>
            </a:r>
            <a:r>
              <a:rPr lang="en-US" sz="4400" b="1" dirty="0" smtClean="0">
                <a:solidFill>
                  <a:srgbClr val="0000FF"/>
                </a:solidFill>
              </a:rPr>
              <a:t>  </a:t>
            </a:r>
            <a:r>
              <a:rPr lang="en-US" sz="4400" b="1" dirty="0" err="1" smtClean="0">
                <a:solidFill>
                  <a:srgbClr val="0000FF"/>
                </a:solidFill>
              </a:rPr>
              <a:t>বাইনারী</a:t>
            </a:r>
            <a:r>
              <a:rPr lang="en-US" sz="4400" b="1" dirty="0" smtClean="0">
                <a:solidFill>
                  <a:srgbClr val="0000FF"/>
                </a:solidFill>
              </a:rPr>
              <a:t>, </a:t>
            </a:r>
            <a:r>
              <a:rPr lang="en-US" sz="4400" b="1" dirty="0" err="1" smtClean="0">
                <a:solidFill>
                  <a:srgbClr val="0000FF"/>
                </a:solidFill>
              </a:rPr>
              <a:t>অক্টাল</a:t>
            </a:r>
            <a:r>
              <a:rPr lang="en-US" sz="4400" b="1" dirty="0" smtClean="0">
                <a:solidFill>
                  <a:srgbClr val="0000FF"/>
                </a:solidFill>
              </a:rPr>
              <a:t>, </a:t>
            </a:r>
            <a:r>
              <a:rPr lang="en-US" sz="4400" b="1" dirty="0" err="1" smtClean="0">
                <a:solidFill>
                  <a:srgbClr val="0000FF"/>
                </a:solidFill>
              </a:rPr>
              <a:t>হেক্সাডেসিমেলে</a:t>
            </a:r>
            <a:r>
              <a:rPr lang="en-US" sz="4400" b="1" dirty="0" smtClean="0">
                <a:solidFill>
                  <a:srgbClr val="0000FF"/>
                </a:solidFill>
              </a:rPr>
              <a:t>  </a:t>
            </a:r>
            <a:r>
              <a:rPr lang="en-US" sz="4400" b="1" dirty="0" err="1" smtClean="0">
                <a:solidFill>
                  <a:srgbClr val="0000FF"/>
                </a:solidFill>
              </a:rPr>
              <a:t>রূপান্তর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করে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নিয়ে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আসবে</a:t>
            </a:r>
            <a:r>
              <a:rPr lang="en-US" sz="4400" b="1" dirty="0" smtClean="0">
                <a:solidFill>
                  <a:srgbClr val="0000FF"/>
                </a:solidFill>
              </a:rPr>
              <a:t>। 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0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onten Pictur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34" y="917330"/>
            <a:ext cx="8691198" cy="524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71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05355" y="1365161"/>
            <a:ext cx="8433350" cy="4185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solidFill>
                  <a:srgbClr val="7030A0"/>
                </a:solidFill>
              </a:rPr>
              <a:t>ধন্যবাদ</a:t>
            </a:r>
            <a:endParaRPr lang="en-US" sz="13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6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80512" y="228601"/>
            <a:ext cx="5508288" cy="636294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301" y="228601"/>
            <a:ext cx="5558755" cy="63515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2" y="615985"/>
            <a:ext cx="3880336" cy="858857"/>
          </a:xfrm>
          <a:prstGeom prst="downArrow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1" y="4419601"/>
            <a:ext cx="473825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gv¯ÍvwdRvi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ingvb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wmwbqi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LvÆvcvov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wmwÏKxqv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dvwhj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wWMÖx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gv`ªvmv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kvRvnvbcyi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e¸ov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gvevBj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bs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01716281560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mostafizar1976@gmail.com</a:t>
            </a:r>
            <a:endParaRPr lang="en-US" sz="11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4648200"/>
            <a:ext cx="4673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একাদশ</a:t>
            </a:r>
            <a:r>
              <a:rPr lang="en-US" sz="3200" b="1" dirty="0" smtClean="0"/>
              <a:t> ও </a:t>
            </a:r>
            <a:r>
              <a:rPr lang="en-US" sz="3200" b="1" dirty="0" err="1" smtClean="0"/>
              <a:t>দ্বাদশ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শ্রেণীর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আইসিটি</a:t>
            </a:r>
            <a:r>
              <a:rPr lang="en-US" sz="3200" b="1" dirty="0" smtClean="0"/>
              <a:t>)  </a:t>
            </a:r>
            <a:r>
              <a:rPr lang="en-US" sz="3200" b="1" dirty="0" err="1" smtClean="0"/>
              <a:t>তৃতীয়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অধ্যায়</a:t>
            </a:r>
            <a:endParaRPr lang="en-US" sz="6600" b="1" dirty="0" smtClean="0">
              <a:latin typeface="BurigangaSushreeMJ" pitchFamily="2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তারিখ-১০/০৭/২০২০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1871664"/>
            <a:ext cx="1385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ছবি</a:t>
            </a:r>
            <a:endParaRPr lang="en-US" dirty="0"/>
          </a:p>
        </p:txBody>
      </p:sp>
      <p:pic>
        <p:nvPicPr>
          <p:cNvPr id="10" name="Picture 2" descr="C:\Users\PC TECH\Desktop\m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2" y="1343892"/>
            <a:ext cx="3423136" cy="2743201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5278583" y="297134"/>
            <a:ext cx="1648691" cy="6286279"/>
            <a:chOff x="5480405" y="213460"/>
            <a:chExt cx="1010210" cy="6059606"/>
          </a:xfrm>
          <a:noFill/>
        </p:grpSpPr>
        <p:sp>
          <p:nvSpPr>
            <p:cNvPr id="12" name="Rectangle 11"/>
            <p:cNvSpPr/>
            <p:nvPr/>
          </p:nvSpPr>
          <p:spPr>
            <a:xfrm>
              <a:off x="5495235" y="213460"/>
              <a:ext cx="995380" cy="60596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 dirty="0"/>
            </a:p>
          </p:txBody>
        </p:sp>
        <p:grpSp>
          <p:nvGrpSpPr>
            <p:cNvPr id="13" name="Group 6"/>
            <p:cNvGrpSpPr/>
            <p:nvPr/>
          </p:nvGrpSpPr>
          <p:grpSpPr>
            <a:xfrm>
              <a:off x="5480405" y="454344"/>
              <a:ext cx="995380" cy="5577840"/>
              <a:chOff x="5456342" y="550596"/>
              <a:chExt cx="995380" cy="5577840"/>
            </a:xfrm>
            <a:grpFill/>
          </p:grpSpPr>
          <p:grpSp>
            <p:nvGrpSpPr>
              <p:cNvPr id="14" name="Group 7"/>
              <p:cNvGrpSpPr/>
              <p:nvPr/>
            </p:nvGrpSpPr>
            <p:grpSpPr>
              <a:xfrm>
                <a:off x="6085962" y="550596"/>
                <a:ext cx="365760" cy="5577840"/>
                <a:chOff x="6167850" y="642718"/>
                <a:chExt cx="365760" cy="5577840"/>
              </a:xfrm>
              <a:grpFill/>
            </p:grpSpPr>
            <p:sp>
              <p:nvSpPr>
                <p:cNvPr id="42" name="Oval 4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</p:grpSp>
          <p:grpSp>
            <p:nvGrpSpPr>
              <p:cNvPr id="15" name="Group 8"/>
              <p:cNvGrpSpPr/>
              <p:nvPr/>
            </p:nvGrpSpPr>
            <p:grpSpPr>
              <a:xfrm flipH="1">
                <a:off x="5456342" y="550596"/>
                <a:ext cx="365760" cy="5577840"/>
                <a:chOff x="6167850" y="642718"/>
                <a:chExt cx="365760" cy="5577840"/>
              </a:xfrm>
              <a:grpFill/>
            </p:grpSpPr>
            <p:sp>
              <p:nvSpPr>
                <p:cNvPr id="29" name="Oval 28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</p:grpSp>
          <p:sp>
            <p:nvSpPr>
              <p:cNvPr id="16" name="Rounded Rectangle 15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9" name="Rounded Rectangle 12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0" name="Rounded Rectangle 13"/>
              <p:cNvSpPr/>
              <p:nvPr/>
            </p:nvSpPr>
            <p:spPr>
              <a:xfrm>
                <a:off x="5576169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1" name="Rounded Rectangle 14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55" name="Rounded Rectangle 54"/>
          <p:cNvSpPr/>
          <p:nvPr/>
        </p:nvSpPr>
        <p:spPr>
          <a:xfrm>
            <a:off x="7315200" y="529444"/>
            <a:ext cx="4165600" cy="609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পাঠের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বিষয়</a:t>
            </a:r>
            <a:endParaRPr lang="en-US" sz="4800" dirty="0"/>
          </a:p>
        </p:txBody>
      </p:sp>
      <p:pic>
        <p:nvPicPr>
          <p:cNvPr id="56" name="Picture 5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639982"/>
            <a:ext cx="4165600" cy="275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0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25261"/>
            <a:ext cx="10445262" cy="26468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166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সংখ্যা পদ্ধতি</a:t>
            </a:r>
            <a:endParaRPr lang="bn-IN" sz="16600" b="1" dirty="0" smtClean="0">
              <a:solidFill>
                <a:schemeClr val="bg1"/>
              </a:solidFill>
              <a:effectLst/>
              <a:ea typeface="Calibri" panose="020F0502020204030204" pitchFamily="34" charset="0"/>
              <a:cs typeface="SolaimanLipi" panose="03000609000000000000" pitchFamily="65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2856" y="865943"/>
            <a:ext cx="8890681" cy="144655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FFFF0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আজকের</a:t>
            </a:r>
            <a:r>
              <a:rPr lang="en-US" sz="8800" dirty="0" smtClean="0">
                <a:solidFill>
                  <a:srgbClr val="FFFF0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 </a:t>
            </a:r>
            <a:r>
              <a:rPr lang="en-US" sz="8800" dirty="0" err="1" smtClean="0">
                <a:solidFill>
                  <a:srgbClr val="FFFF0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পাঠের</a:t>
            </a:r>
            <a:r>
              <a:rPr lang="en-US" sz="8800" dirty="0" smtClean="0">
                <a:solidFill>
                  <a:srgbClr val="FFFF0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 </a:t>
            </a:r>
            <a:r>
              <a:rPr lang="en-US" sz="8800" dirty="0" err="1" smtClean="0">
                <a:solidFill>
                  <a:srgbClr val="FFFF0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বিষয়</a:t>
            </a:r>
            <a:endParaRPr lang="en-US" sz="8800" dirty="0" smtClean="0">
              <a:solidFill>
                <a:srgbClr val="FFFF00"/>
              </a:solidFill>
              <a:ea typeface="Calibri" panose="020F0502020204030204" pitchFamily="34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9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mmmmmm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2" y="457200"/>
            <a:ext cx="11031416" cy="5908432"/>
          </a:xfrm>
          <a:prstGeom prst="rect">
            <a:avLst/>
          </a:prstGeom>
          <a:solidFill>
            <a:schemeClr val="accent3"/>
          </a:solidFill>
          <a:ln w="76200" cmpd="tri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687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3206" y="436740"/>
            <a:ext cx="5769736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সংখ্যা পদ্ধতি 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3499" y="1889907"/>
            <a:ext cx="8203842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যে পদ্ধতির সাহায্যে কোন সংখ্যা গণনা, লেখা বা প্রকাশ করা হয় তাকে সংখ্যা পদ্ধতি বলে।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3324" y="3404629"/>
            <a:ext cx="9519138" cy="243143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সভ্যতার শুরু থেকে </a:t>
            </a:r>
            <a:r>
              <a:rPr lang="en-US" sz="2800" b="1" dirty="0" err="1" smtClean="0">
                <a:solidFill>
                  <a:schemeClr val="bg1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আজ</a:t>
            </a:r>
            <a:r>
              <a:rPr lang="bn-BD" sz="28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 </a:t>
            </a:r>
            <a:r>
              <a:rPr lang="bn-BD" sz="28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পর্যন্ত যেসব সংখ্যা পদ্ধতির প্রচলন </a:t>
            </a:r>
            <a:endParaRPr lang="en-US" sz="2800" b="1" dirty="0" smtClean="0">
              <a:solidFill>
                <a:schemeClr val="bg1"/>
              </a:solidFill>
              <a:effectLst/>
              <a:ea typeface="Calibri" panose="020F0502020204030204" pitchFamily="34" charset="0"/>
              <a:cs typeface="SolaimanLipi" panose="03000609000000000000" pitchFamily="65" charset="0"/>
            </a:endParaRPr>
          </a:p>
          <a:p>
            <a:pPr algn="ctr"/>
            <a:r>
              <a:rPr lang="bn-BD" sz="28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হয়েছে </a:t>
            </a:r>
            <a:r>
              <a:rPr lang="bn-BD" sz="28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তাদের কে প্রধানত দুটি ভাগে ভাগ করা যায়। </a:t>
            </a:r>
            <a:endParaRPr lang="en-US" sz="2800" b="1" dirty="0" smtClean="0">
              <a:solidFill>
                <a:schemeClr val="bg1"/>
              </a:solidFill>
              <a:effectLst/>
              <a:ea typeface="Calibri" panose="020F0502020204030204" pitchFamily="34" charset="0"/>
              <a:cs typeface="SolaimanLipi" panose="03000609000000000000" pitchFamily="65" charset="0"/>
            </a:endParaRPr>
          </a:p>
          <a:p>
            <a:pPr algn="ctr"/>
            <a:r>
              <a:rPr lang="bn-BD" sz="32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যথা :</a:t>
            </a:r>
          </a:p>
          <a:p>
            <a:r>
              <a:rPr lang="en-US" sz="3200" b="1" dirty="0" smtClean="0">
                <a:solidFill>
                  <a:schemeClr val="bg1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  	১.  </a:t>
            </a:r>
            <a:r>
              <a:rPr lang="bn-BD" sz="32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অস্থানিক (</a:t>
            </a:r>
            <a:r>
              <a:rPr lang="en-US" sz="3200" b="1" dirty="0" smtClean="0">
                <a:solidFill>
                  <a:srgbClr val="00B0F0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Non-Positional</a:t>
            </a:r>
            <a:r>
              <a:rPr lang="en-US" sz="32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) </a:t>
            </a:r>
            <a:r>
              <a:rPr lang="bn-BD" sz="32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সংখ্যা পদ্ধতি।</a:t>
            </a:r>
            <a:endParaRPr lang="en-US" sz="3200" b="1" dirty="0" smtClean="0">
              <a:solidFill>
                <a:schemeClr val="bg1"/>
              </a:solidFill>
              <a:ea typeface="Calibri" panose="020F0502020204030204" pitchFamily="34" charset="0"/>
              <a:cs typeface="SolaimanLipi" panose="03000609000000000000" pitchFamily="65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	</a:t>
            </a:r>
            <a:r>
              <a:rPr lang="bn-BD" sz="32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২.</a:t>
            </a:r>
            <a:r>
              <a:rPr lang="en-US" sz="32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 </a:t>
            </a:r>
            <a:r>
              <a:rPr lang="bn-BD" sz="32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 স্থানিক (</a:t>
            </a:r>
            <a:r>
              <a:rPr lang="en-US" sz="3200" b="1" dirty="0" smtClean="0">
                <a:solidFill>
                  <a:srgbClr val="00B0F0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Positional</a:t>
            </a:r>
            <a:r>
              <a:rPr lang="en-US" sz="32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) </a:t>
            </a:r>
            <a:r>
              <a:rPr lang="bn-BD" sz="32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সংখ্যা পদ্ধতি।</a:t>
            </a:r>
          </a:p>
        </p:txBody>
      </p:sp>
    </p:spTree>
    <p:extLst>
      <p:ext uri="{BB962C8B-B14F-4D97-AF65-F5344CB8AC3E}">
        <p14:creationId xmlns:p14="http://schemas.microsoft.com/office/powerpoint/2010/main" val="197655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8062" y="436740"/>
            <a:ext cx="6994880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অস্থানিক</a:t>
            </a:r>
            <a:r>
              <a:rPr lang="en-US" sz="60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 </a:t>
            </a:r>
            <a:r>
              <a:rPr lang="bn-BD" sz="60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সংখ্যা পদ্ধতি 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3499" y="1889907"/>
            <a:ext cx="8203842" cy="25545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অস্থানিক (</a:t>
            </a:r>
            <a:r>
              <a:rPr lang="en-US" sz="32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Non-Positional) </a:t>
            </a:r>
            <a:r>
              <a:rPr lang="bn-BD" sz="32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সংখ্যা পদ্ধতি : </a:t>
            </a:r>
            <a:endParaRPr lang="en-US" sz="3200" b="1" dirty="0" smtClean="0">
              <a:solidFill>
                <a:schemeClr val="bg1"/>
              </a:solidFill>
              <a:effectLst/>
              <a:ea typeface="Calibri" panose="020F0502020204030204" pitchFamily="34" charset="0"/>
              <a:cs typeface="SolaimanLipi" panose="03000609000000000000" pitchFamily="65" charset="0"/>
            </a:endParaRPr>
          </a:p>
          <a:p>
            <a:pPr algn="ctr"/>
            <a:r>
              <a:rPr lang="bn-BD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যে সংখ্যা পদ্ধতিতে কোন সংখ্যায় ব্যবহৃত চিহ্ন বা অঙ্কসমূহ কোন </a:t>
            </a:r>
            <a:r>
              <a:rPr lang="bn-BD" sz="3200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স্থানীয় মান বা অবস্থানের </a:t>
            </a:r>
            <a:r>
              <a:rPr lang="bn-BD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উপর নির্ভর করে না, তাকে নন-পজিশনাল সংখ্যা পদ্ধতি বলে।</a:t>
            </a:r>
            <a:endParaRPr lang="en-US" sz="3200" b="1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  <a:cs typeface="SolaimanLipi" panose="03000609000000000000" pitchFamily="65" charset="0"/>
            </a:endParaRPr>
          </a:p>
          <a:p>
            <a:pPr algn="ctr"/>
            <a:r>
              <a:rPr lang="bn-BD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 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3499" y="4653880"/>
            <a:ext cx="820384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ea typeface="Calibri" panose="020F0502020204030204" pitchFamily="34" charset="0"/>
                <a:cs typeface="SolaimanLipi" panose="03000609000000000000" pitchFamily="65" charset="0"/>
              </a:rPr>
              <a:t>উদাহরণ</a:t>
            </a:r>
            <a:r>
              <a:rPr lang="en-US" sz="3200" b="1" dirty="0" smtClean="0">
                <a:ea typeface="Calibri" panose="020F0502020204030204" pitchFamily="34" charset="0"/>
                <a:cs typeface="SolaimanLipi" panose="03000609000000000000" pitchFamily="65" charset="0"/>
              </a:rPr>
              <a:t>-</a:t>
            </a:r>
            <a:endParaRPr lang="bn-IN" sz="3200" b="1" dirty="0" smtClean="0">
              <a:ea typeface="Calibri" panose="020F0502020204030204" pitchFamily="34" charset="0"/>
              <a:cs typeface="SolaimanLipi" panose="03000609000000000000" pitchFamily="65" charset="0"/>
            </a:endParaRPr>
          </a:p>
          <a:p>
            <a:pPr marL="514350" indent="-514350">
              <a:buAutoNum type="arabicPeriod"/>
            </a:pPr>
            <a:r>
              <a:rPr lang="bn-IN" sz="3200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হায়ারোগ্লিফিক সংখ্যা পদ্ধতি</a:t>
            </a:r>
          </a:p>
          <a:p>
            <a:pPr marL="514350" indent="-514350">
              <a:buAutoNum type="arabicPeriod"/>
            </a:pPr>
            <a:r>
              <a:rPr lang="bn-IN" sz="3200" b="1" dirty="0" smtClean="0">
                <a:solidFill>
                  <a:srgbClr val="00206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রোমান সংখ্যা পদ্ধতি  </a:t>
            </a:r>
            <a:endParaRPr lang="bn-BD" sz="3200" b="1" dirty="0" smtClean="0">
              <a:solidFill>
                <a:srgbClr val="002060"/>
              </a:solidFill>
              <a:effectLst/>
              <a:ea typeface="Calibri" panose="020F0502020204030204" pitchFamily="34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147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5896" y="234461"/>
            <a:ext cx="5769736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স্থানিক</a:t>
            </a:r>
            <a:r>
              <a:rPr lang="en-US" sz="6000" b="1" dirty="0">
                <a:solidFill>
                  <a:schemeClr val="bg1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 </a:t>
            </a:r>
            <a:r>
              <a:rPr lang="bn-BD" sz="6000" b="1" dirty="0">
                <a:solidFill>
                  <a:schemeClr val="bg1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সংখ্যা পদ্ধতি 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4769" y="1458663"/>
            <a:ext cx="10949354" cy="498598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u="sng" dirty="0" smtClean="0">
                <a:solidFill>
                  <a:srgbClr val="92D050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স্থানিক (</a:t>
            </a:r>
            <a:r>
              <a:rPr lang="en-US" sz="3200" b="1" u="sng" dirty="0" smtClean="0">
                <a:solidFill>
                  <a:srgbClr val="92D050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Positional) </a:t>
            </a:r>
            <a:r>
              <a:rPr lang="bn-BD" sz="3200" b="1" u="sng" dirty="0" smtClean="0">
                <a:solidFill>
                  <a:srgbClr val="92D050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সংখ্যা পদ্ধতি </a:t>
            </a:r>
            <a:endParaRPr lang="bn-IN" sz="3200" b="1" u="sng" dirty="0" smtClean="0">
              <a:solidFill>
                <a:srgbClr val="92D050"/>
              </a:solidFill>
              <a:effectLst/>
              <a:ea typeface="Calibri" panose="020F0502020204030204" pitchFamily="34" charset="0"/>
              <a:cs typeface="SolaimanLipi" panose="03000609000000000000" pitchFamily="65" charset="0"/>
            </a:endParaRPr>
          </a:p>
          <a:p>
            <a:pPr algn="ctr"/>
            <a:endParaRPr lang="bn-IN" sz="1400" b="1" dirty="0" smtClean="0">
              <a:solidFill>
                <a:schemeClr val="bg1"/>
              </a:solidFill>
              <a:effectLst/>
              <a:ea typeface="Calibri" panose="020F0502020204030204" pitchFamily="34" charset="0"/>
              <a:cs typeface="SolaimanLipi" panose="03000609000000000000" pitchFamily="65" charset="0"/>
            </a:endParaRPr>
          </a:p>
          <a:p>
            <a:pPr algn="ctr"/>
            <a:r>
              <a:rPr lang="bn-BD" sz="32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এই পদ্ধতিতে প্রতিটি চিহ্নের একটি স্থা</a:t>
            </a:r>
            <a:r>
              <a:rPr lang="bn-IN" sz="32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নীয়</a:t>
            </a:r>
            <a:r>
              <a:rPr lang="bn-BD" sz="32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 মান রয়েছে</a:t>
            </a:r>
            <a:endParaRPr lang="bn-IN" sz="3200" b="1" dirty="0" smtClean="0">
              <a:solidFill>
                <a:schemeClr val="bg1"/>
              </a:solidFill>
              <a:effectLst/>
              <a:ea typeface="Calibri" panose="020F0502020204030204" pitchFamily="34" charset="0"/>
              <a:cs typeface="SolaimanLipi" panose="03000609000000000000" pitchFamily="65" charset="0"/>
            </a:endParaRPr>
          </a:p>
          <a:p>
            <a:pPr algn="ctr"/>
            <a:r>
              <a:rPr lang="bn-IN" sz="1600" b="1" dirty="0" smtClean="0">
                <a:solidFill>
                  <a:srgbClr val="FFFF00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 </a:t>
            </a:r>
          </a:p>
          <a:p>
            <a:pPr algn="ctr"/>
            <a:r>
              <a:rPr lang="bn-BD" sz="3200" b="1" dirty="0" smtClean="0"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ডিজিটের অবস্থানের উপর সংখ্যার মান নির্ভর করে</a:t>
            </a:r>
            <a:endParaRPr lang="bn-IN" sz="2000" b="1" dirty="0" smtClean="0">
              <a:solidFill>
                <a:schemeClr val="bg1"/>
              </a:solidFill>
              <a:effectLst/>
              <a:ea typeface="Calibri" panose="020F0502020204030204" pitchFamily="34" charset="0"/>
              <a:cs typeface="SolaimanLipi" panose="03000609000000000000" pitchFamily="65" charset="0"/>
            </a:endParaRPr>
          </a:p>
          <a:p>
            <a:r>
              <a:rPr lang="bn-IN" sz="3200" b="1" u="sng" dirty="0" smtClean="0">
                <a:solidFill>
                  <a:schemeClr val="bg1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এটি </a:t>
            </a:r>
            <a:r>
              <a:rPr lang="bn-IN" sz="3200" b="1" u="sng" dirty="0" smtClean="0">
                <a:solidFill>
                  <a:schemeClr val="bg1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চার প্রকার:</a:t>
            </a:r>
            <a:r>
              <a:rPr lang="bn-IN" sz="3200" b="1" dirty="0" smtClean="0">
                <a:solidFill>
                  <a:srgbClr val="C0000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bn-IN" sz="3200" b="1" dirty="0" smtClean="0">
                <a:ea typeface="Calibri" panose="020F0502020204030204" pitchFamily="34" charset="0"/>
                <a:cs typeface="SolaimanLipi" panose="03000609000000000000" pitchFamily="65" charset="0"/>
              </a:rPr>
              <a:t>বাইনারি</a:t>
            </a:r>
            <a:r>
              <a:rPr lang="bn-IN" sz="3200" b="1" dirty="0" smtClean="0">
                <a:solidFill>
                  <a:srgbClr val="C0000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(0, 1)   						= </a:t>
            </a:r>
            <a:r>
              <a:rPr lang="bn-IN" sz="3200" b="1" dirty="0" smtClean="0">
                <a:solidFill>
                  <a:srgbClr val="7030A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ভিত্তি </a:t>
            </a:r>
            <a:r>
              <a:rPr lang="en-US" sz="3200" b="1" dirty="0" smtClean="0">
                <a:solidFill>
                  <a:srgbClr val="7030A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:</a:t>
            </a:r>
            <a:r>
              <a:rPr lang="bn-IN" sz="3200" b="1" dirty="0" smtClean="0">
                <a:solidFill>
                  <a:srgbClr val="7030A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 </a:t>
            </a:r>
            <a:r>
              <a:rPr lang="bn-IN" sz="3200" b="1" dirty="0" smtClean="0">
                <a:solidFill>
                  <a:schemeClr val="bg1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২</a:t>
            </a:r>
          </a:p>
          <a:p>
            <a:pPr marL="514350" indent="-514350">
              <a:buFontTx/>
              <a:buAutoNum type="arabicPeriod"/>
            </a:pPr>
            <a:r>
              <a:rPr lang="bn-IN" sz="3200" b="1" dirty="0" smtClean="0">
                <a:ea typeface="Calibri" panose="020F0502020204030204" pitchFamily="34" charset="0"/>
                <a:cs typeface="SolaimanLipi" panose="03000609000000000000" pitchFamily="65" charset="0"/>
              </a:rPr>
              <a:t>অক্টাল</a:t>
            </a:r>
            <a:r>
              <a:rPr lang="en-US" sz="3200" b="1" dirty="0" smtClean="0">
                <a:ea typeface="Calibri" panose="020F0502020204030204" pitchFamily="34" charset="0"/>
                <a:cs typeface="SolaimanLipi" panose="03000609000000000000" pitchFamily="65" charset="0"/>
              </a:rPr>
              <a:t>  </a:t>
            </a:r>
            <a:r>
              <a:rPr lang="en-US" sz="3200" b="1" dirty="0" smtClean="0">
                <a:solidFill>
                  <a:srgbClr val="FFFF0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(0, 1, 2, 3, 4, 5, 6, 7)</a:t>
            </a:r>
            <a:r>
              <a:rPr lang="en-US" sz="3200" b="1" dirty="0">
                <a:solidFill>
                  <a:srgbClr val="FFFF0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 </a:t>
            </a:r>
            <a:r>
              <a:rPr lang="en-US" sz="3200" b="1" dirty="0" smtClean="0">
                <a:ea typeface="Calibri" panose="020F0502020204030204" pitchFamily="34" charset="0"/>
                <a:cs typeface="SolaimanLipi" panose="03000609000000000000" pitchFamily="65" charset="0"/>
              </a:rPr>
              <a:t>				</a:t>
            </a:r>
            <a:r>
              <a:rPr lang="en-US" sz="3200" b="1" dirty="0" smtClean="0">
                <a:solidFill>
                  <a:srgbClr val="FFFF0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=</a:t>
            </a:r>
            <a:r>
              <a:rPr lang="en-US" sz="3200" b="1" dirty="0" smtClean="0">
                <a:ea typeface="Calibri" panose="020F0502020204030204" pitchFamily="34" charset="0"/>
                <a:cs typeface="SolaimanLipi" panose="03000609000000000000" pitchFamily="65" charset="0"/>
              </a:rPr>
              <a:t> </a:t>
            </a:r>
            <a:r>
              <a:rPr lang="bn-IN" sz="3200" b="1" dirty="0">
                <a:solidFill>
                  <a:srgbClr val="7030A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ভিত্তি</a:t>
            </a:r>
            <a:r>
              <a:rPr lang="bn-IN" sz="3200" b="1" dirty="0">
                <a:ea typeface="Calibri" panose="020F0502020204030204" pitchFamily="34" charset="0"/>
                <a:cs typeface="SolaimanLipi" panose="03000609000000000000" pitchFamily="6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:</a:t>
            </a:r>
            <a:r>
              <a:rPr lang="bn-IN" sz="3200" b="1" dirty="0" smtClean="0">
                <a:ea typeface="Calibri" panose="020F0502020204030204" pitchFamily="34" charset="0"/>
                <a:cs typeface="SolaimanLipi" panose="03000609000000000000" pitchFamily="65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৮</a:t>
            </a:r>
            <a:endParaRPr lang="bn-IN" sz="3200" b="1" dirty="0" smtClean="0">
              <a:solidFill>
                <a:schemeClr val="bg1"/>
              </a:solidFill>
              <a:ea typeface="Calibri" panose="020F0502020204030204" pitchFamily="34" charset="0"/>
              <a:cs typeface="SolaimanLipi" panose="03000609000000000000" pitchFamily="65" charset="0"/>
            </a:endParaRPr>
          </a:p>
          <a:p>
            <a:pPr marL="514350" indent="-514350">
              <a:buFontTx/>
              <a:buAutoNum type="arabicPeriod"/>
            </a:pPr>
            <a:r>
              <a:rPr lang="bn-IN" sz="3200" b="1" dirty="0" smtClean="0">
                <a:ea typeface="Calibri" panose="020F0502020204030204" pitchFamily="34" charset="0"/>
                <a:cs typeface="SolaimanLipi" panose="03000609000000000000" pitchFamily="65" charset="0"/>
              </a:rPr>
              <a:t>ডেসিমাল</a:t>
            </a:r>
            <a:r>
              <a:rPr lang="en-US" sz="3200" b="1" dirty="0" smtClean="0">
                <a:ea typeface="Calibri" panose="020F0502020204030204" pitchFamily="34" charset="0"/>
                <a:cs typeface="SolaimanLipi" panose="03000609000000000000" pitchFamily="65" charset="0"/>
              </a:rPr>
              <a:t>  </a:t>
            </a:r>
            <a:r>
              <a:rPr lang="en-US" sz="3200" b="1" dirty="0" smtClean="0">
                <a:solidFill>
                  <a:srgbClr val="FFFF0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(0, 1, 2, 3, 4, 5, 6, 7</a:t>
            </a:r>
            <a:r>
              <a:rPr lang="pt-BR" sz="3200" b="1" dirty="0" smtClean="0">
                <a:solidFill>
                  <a:srgbClr val="FFFF0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, 8, 9</a:t>
            </a:r>
            <a:r>
              <a:rPr lang="en-US" sz="3200" b="1" dirty="0" smtClean="0">
                <a:solidFill>
                  <a:srgbClr val="FFFF0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)</a:t>
            </a:r>
            <a:r>
              <a:rPr lang="bn-IN" sz="3200" b="1" dirty="0" smtClean="0">
                <a:solidFill>
                  <a:srgbClr val="FFFF0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			=</a:t>
            </a:r>
            <a:r>
              <a:rPr lang="en-US" sz="3200" b="1" dirty="0" smtClean="0">
                <a:solidFill>
                  <a:srgbClr val="7030A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 </a:t>
            </a:r>
            <a:r>
              <a:rPr lang="bn-IN" sz="3200" b="1" dirty="0">
                <a:solidFill>
                  <a:srgbClr val="7030A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ভিত্তি </a:t>
            </a:r>
            <a:r>
              <a:rPr lang="en-US" sz="3200" b="1" dirty="0">
                <a:solidFill>
                  <a:srgbClr val="7030A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:</a:t>
            </a:r>
            <a:r>
              <a:rPr lang="bn-IN" sz="3200" b="1" dirty="0" smtClean="0">
                <a:solidFill>
                  <a:srgbClr val="7030A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 </a:t>
            </a:r>
            <a:r>
              <a:rPr lang="bn-IN" sz="3200" b="1" dirty="0" smtClean="0">
                <a:solidFill>
                  <a:schemeClr val="bg1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১০</a:t>
            </a:r>
          </a:p>
          <a:p>
            <a:pPr marL="514350" indent="-514350">
              <a:buFontTx/>
              <a:buAutoNum type="arabicPeriod"/>
            </a:pPr>
            <a:r>
              <a:rPr lang="bn-IN" sz="3200" b="1" dirty="0" smtClean="0">
                <a:ea typeface="Calibri" panose="020F0502020204030204" pitchFamily="34" charset="0"/>
                <a:cs typeface="SolaimanLipi" panose="03000609000000000000" pitchFamily="65" charset="0"/>
              </a:rPr>
              <a:t>হেক্সোডেসিমাল</a:t>
            </a:r>
            <a:r>
              <a:rPr lang="en-US" sz="3200" b="1" dirty="0" smtClean="0">
                <a:ea typeface="Calibri" panose="020F0502020204030204" pitchFamily="34" charset="0"/>
                <a:cs typeface="SolaimanLipi" panose="03000609000000000000" pitchFamily="65" charset="0"/>
              </a:rPr>
              <a:t>  </a:t>
            </a:r>
            <a:r>
              <a:rPr lang="en-US" sz="3200" b="1" dirty="0" smtClean="0">
                <a:solidFill>
                  <a:srgbClr val="FFFF0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(0, 1, 2, 3, 4, 5, 6, 7</a:t>
            </a:r>
            <a:r>
              <a:rPr lang="pt-BR" sz="3200" b="1" dirty="0" smtClean="0">
                <a:solidFill>
                  <a:srgbClr val="FFFF0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, 8, 9, </a:t>
            </a:r>
          </a:p>
          <a:p>
            <a:r>
              <a:rPr lang="pt-BR" sz="3200" b="1" dirty="0" smtClean="0">
                <a:ea typeface="Calibri" panose="020F0502020204030204" pitchFamily="34" charset="0"/>
                <a:cs typeface="SolaimanLipi" panose="03000609000000000000" pitchFamily="65" charset="0"/>
              </a:rPr>
              <a:t>	</a:t>
            </a:r>
            <a:r>
              <a:rPr lang="pt-BR" sz="3200" b="1" dirty="0" smtClean="0">
                <a:ea typeface="Calibri" panose="020F0502020204030204" pitchFamily="34" charset="0"/>
                <a:cs typeface="SolaimanLipi" panose="03000609000000000000" pitchFamily="65" charset="0"/>
              </a:rPr>
              <a:t>	</a:t>
            </a:r>
            <a:r>
              <a:rPr lang="pt-BR" sz="3200" b="1" dirty="0" smtClean="0">
                <a:solidFill>
                  <a:srgbClr val="FFFF0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10=A</a:t>
            </a:r>
            <a:r>
              <a:rPr lang="pt-BR" sz="3200" b="1" dirty="0" smtClean="0">
                <a:solidFill>
                  <a:srgbClr val="FFFF0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, 11=B, 12=C, 13=D, 14=E, 15=F</a:t>
            </a:r>
            <a:r>
              <a:rPr lang="en-US" sz="3200" b="1" dirty="0" smtClean="0">
                <a:solidFill>
                  <a:srgbClr val="FFFF0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)</a:t>
            </a:r>
            <a:r>
              <a:rPr lang="en-US" sz="3200" b="1" dirty="0">
                <a:solidFill>
                  <a:srgbClr val="FFFF0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=</a:t>
            </a:r>
            <a:r>
              <a:rPr lang="en-US" sz="3200" b="1" dirty="0" smtClean="0">
                <a:solidFill>
                  <a:srgbClr val="7030A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 </a:t>
            </a:r>
            <a:r>
              <a:rPr lang="bn-IN" sz="3200" b="1" dirty="0">
                <a:solidFill>
                  <a:srgbClr val="7030A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ভিত্তি </a:t>
            </a:r>
            <a:r>
              <a:rPr lang="en-US" sz="3200" b="1" dirty="0" smtClean="0">
                <a:solidFill>
                  <a:srgbClr val="7030A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:</a:t>
            </a:r>
            <a:r>
              <a:rPr lang="bn-IN" sz="3200" b="1" dirty="0" smtClean="0">
                <a:solidFill>
                  <a:srgbClr val="7030A0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 </a:t>
            </a:r>
            <a:r>
              <a:rPr lang="bn-IN" sz="3200" b="1" dirty="0" smtClean="0">
                <a:solidFill>
                  <a:schemeClr val="bg1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১৬</a:t>
            </a:r>
            <a:r>
              <a:rPr lang="bn-BD" sz="32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 </a:t>
            </a:r>
            <a:r>
              <a:rPr lang="bn-IN" sz="32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 </a:t>
            </a:r>
            <a:r>
              <a:rPr lang="bn-BD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 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8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222738"/>
            <a:ext cx="4677508" cy="1015663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</a:rPr>
              <a:t>বিট</a:t>
            </a:r>
            <a:r>
              <a:rPr lang="en-US" sz="6000" b="1" dirty="0" smtClean="0">
                <a:solidFill>
                  <a:schemeClr val="bg1"/>
                </a:solidFill>
              </a:rPr>
              <a:t> ও </a:t>
            </a:r>
            <a:r>
              <a:rPr lang="en-US" sz="6000" b="1" dirty="0" err="1" smtClean="0">
                <a:solidFill>
                  <a:schemeClr val="bg1"/>
                </a:solidFill>
              </a:rPr>
              <a:t>বাইট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138" y="1623446"/>
            <a:ext cx="11535508" cy="200054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</a:rPr>
              <a:t>বিট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কি</a:t>
            </a:r>
            <a:r>
              <a:rPr lang="en-US" sz="3200" b="1" dirty="0" smtClean="0">
                <a:solidFill>
                  <a:schemeClr val="bg1"/>
                </a:solidFill>
              </a:rPr>
              <a:t> ? (Bit-Binary Digit)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bn-BD" sz="3200" spc="-300" dirty="0" smtClean="0"/>
              <a:t>বাইনারি </a:t>
            </a:r>
            <a:r>
              <a:rPr lang="bn-BD" sz="3200" spc="-300" dirty="0"/>
              <a:t>সংখ্যা পদ্ধতিতে শুধু মাত্র ০ এবং ১ এই দুইট অংক ব্যবহার করা </a:t>
            </a:r>
            <a:r>
              <a:rPr lang="bn-BD" sz="3200" spc="-300" dirty="0" smtClean="0"/>
              <a:t>হ</a:t>
            </a:r>
            <a:r>
              <a:rPr lang="en-US" sz="3200" spc="-300" dirty="0" smtClean="0"/>
              <a:t>য়</a:t>
            </a:r>
            <a:r>
              <a:rPr lang="hi-IN" sz="3200" spc="-300" dirty="0" smtClean="0"/>
              <a:t>। </a:t>
            </a:r>
            <a:r>
              <a:rPr lang="bn-BD" sz="3200" spc="-300" dirty="0"/>
              <a:t>০ এবং ১ অংক দুইটিকে বিট বাইনারি ডিজিট বলা হয়</a:t>
            </a:r>
            <a:r>
              <a:rPr lang="hi-IN" sz="3200" spc="-300" dirty="0"/>
              <a:t>। </a:t>
            </a:r>
            <a:r>
              <a:rPr lang="bn-BD" sz="3200" spc="-300" dirty="0"/>
              <a:t>অর্থাৎ </a:t>
            </a:r>
            <a:r>
              <a:rPr lang="bn-BD" sz="2800" b="1" spc="-300" dirty="0">
                <a:solidFill>
                  <a:schemeClr val="accent2">
                    <a:lumMod val="50000"/>
                  </a:schemeClr>
                </a:solidFill>
              </a:rPr>
              <a:t>বাইনারি সংখ্যা পদ্ধতির প্রতিটি অংকই এক একটি বিট</a:t>
            </a:r>
            <a:r>
              <a:rPr lang="hi-IN" sz="2800" spc="-300" dirty="0">
                <a:solidFill>
                  <a:schemeClr val="accent2">
                    <a:lumMod val="50000"/>
                  </a:schemeClr>
                </a:solidFill>
              </a:rPr>
              <a:t>। </a:t>
            </a:r>
            <a:r>
              <a:rPr lang="bn-BD" sz="2800" b="1" spc="-300" dirty="0" smtClean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 </a:t>
            </a:r>
            <a:r>
              <a:rPr lang="bn-IN" sz="2800" b="1" spc="-300" dirty="0" smtClean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 </a:t>
            </a:r>
            <a:r>
              <a:rPr lang="bn-BD" sz="2800" b="1" spc="-300" dirty="0" smtClean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SolaimanLipi" panose="03000609000000000000" pitchFamily="65" charset="0"/>
              </a:rPr>
              <a:t> </a:t>
            </a:r>
            <a:endParaRPr lang="en-US" sz="3200" spc="-3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138" y="4582450"/>
            <a:ext cx="11535508" cy="156966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spc="-300" dirty="0" smtClean="0">
                <a:solidFill>
                  <a:schemeClr val="bg1"/>
                </a:solidFill>
              </a:rPr>
              <a:t>বাইট</a:t>
            </a:r>
            <a:r>
              <a:rPr lang="en-US" sz="3200" b="1" spc="-300" dirty="0" smtClean="0">
                <a:solidFill>
                  <a:schemeClr val="bg1"/>
                </a:solidFill>
              </a:rPr>
              <a:t>  </a:t>
            </a:r>
            <a:r>
              <a:rPr lang="en-US" sz="3200" b="1" spc="-300" dirty="0" err="1" smtClean="0">
                <a:solidFill>
                  <a:schemeClr val="bg1"/>
                </a:solidFill>
              </a:rPr>
              <a:t>কি</a:t>
            </a:r>
            <a:r>
              <a:rPr lang="en-US" sz="3200" b="1" spc="-300" dirty="0" smtClean="0">
                <a:solidFill>
                  <a:schemeClr val="bg1"/>
                </a:solidFill>
              </a:rPr>
              <a:t> ?</a:t>
            </a:r>
          </a:p>
          <a:p>
            <a:r>
              <a:rPr lang="bn-BD" sz="3200" spc="-300" dirty="0" smtClean="0">
                <a:latin typeface="TangonMJ" pitchFamily="2" charset="0"/>
              </a:rPr>
              <a:t>৮-টি </a:t>
            </a:r>
            <a:r>
              <a:rPr lang="bn-BD" sz="3200" spc="-300" dirty="0">
                <a:latin typeface="TangonMJ" pitchFamily="2" charset="0"/>
              </a:rPr>
              <a:t>বিট একত্রে যখন কোন একটি অংক, বর্ণ বা বিশেষ চিহ্নকে প্রকাশ করে, তখন তাকে বাইট বলে। ৮-বিট নিয়ে একটি বাইট গঠিত হয়</a:t>
            </a:r>
            <a:r>
              <a:rPr lang="bn-BD" sz="3200" spc="-300" dirty="0" smtClean="0">
                <a:latin typeface="TangonMJ" pitchFamily="2" charset="0"/>
              </a:rPr>
              <a:t>।</a:t>
            </a:r>
            <a:endParaRPr lang="bn-BD" sz="3200" spc="-300" dirty="0">
              <a:latin typeface="Tangon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42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87569"/>
            <a:ext cx="12191999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দশমিক বা দশ ভিত্তিক সংখ্যাকে </a:t>
            </a:r>
            <a:r>
              <a:rPr lang="bn-BD" sz="4000" b="1" dirty="0" smtClean="0">
                <a:solidFill>
                  <a:schemeClr val="bg1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অন্য</a:t>
            </a:r>
            <a:r>
              <a:rPr lang="en-US" sz="4000" b="1" dirty="0" smtClean="0">
                <a:solidFill>
                  <a:schemeClr val="bg1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 </a:t>
            </a:r>
            <a:r>
              <a:rPr lang="bn-IN" sz="4000" b="1" dirty="0" smtClean="0">
                <a:solidFill>
                  <a:schemeClr val="bg1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সং</a:t>
            </a:r>
            <a:r>
              <a:rPr lang="bn-BD" sz="4000" b="1" dirty="0" smtClean="0">
                <a:solidFill>
                  <a:schemeClr val="bg1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খ্যা </a:t>
            </a:r>
            <a:r>
              <a:rPr lang="bn-BD" sz="4000" b="1" dirty="0">
                <a:solidFill>
                  <a:schemeClr val="bg1"/>
                </a:solidFill>
                <a:ea typeface="Calibri" panose="020F0502020204030204" pitchFamily="34" charset="0"/>
                <a:cs typeface="SolaimanLipi" panose="03000609000000000000" pitchFamily="65" charset="0"/>
              </a:rPr>
              <a:t>পদ্ধতিতে রূপান্তর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1104499"/>
            <a:ext cx="12192000" cy="181588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ক. দশ ভিত্তিক সংখ্যাকে বাইনারিতে (২ ভিত্তিক) রূপান্তর: </a:t>
            </a:r>
            <a:endParaRPr lang="bn-IN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endParaRPr lang="bn-BD" sz="1600" b="1" dirty="0">
              <a:solidFill>
                <a:srgbClr val="FF0000"/>
              </a:solidFill>
            </a:endParaRPr>
          </a:p>
          <a:p>
            <a:pPr algn="ctr"/>
            <a:r>
              <a:rPr lang="bn-BD" sz="3200" b="1" dirty="0">
                <a:solidFill>
                  <a:schemeClr val="bg1"/>
                </a:solidFill>
              </a:rPr>
              <a:t>সংখ্যাটিকে ২ দ্বারা ভাগ করে </a:t>
            </a:r>
            <a:r>
              <a:rPr lang="bn-BD" sz="3200" b="1" u="sng" dirty="0">
                <a:solidFill>
                  <a:srgbClr val="FFFF00"/>
                </a:solidFill>
              </a:rPr>
              <a:t>অবশেষ সমূহ বিপরীতক্রমে </a:t>
            </a:r>
            <a:r>
              <a:rPr lang="bn-BD" sz="3200" b="1" dirty="0">
                <a:solidFill>
                  <a:schemeClr val="bg1"/>
                </a:solidFill>
              </a:rPr>
              <a:t>লিখতে হবে। </a:t>
            </a:r>
            <a:endParaRPr lang="bn-IN" sz="3200" b="1" dirty="0">
              <a:solidFill>
                <a:schemeClr val="bg1"/>
              </a:solidFill>
            </a:endParaRPr>
          </a:p>
          <a:p>
            <a:pPr algn="ctr"/>
            <a:r>
              <a:rPr lang="bn-BD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যেমন- 29.422 এর বাইনারি:</a:t>
            </a:r>
            <a:endParaRPr lang="bn-BD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1" y="3153508"/>
            <a:ext cx="5216769" cy="3319101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229382"/>
              </p:ext>
            </p:extLst>
          </p:nvPr>
        </p:nvGraphicFramePr>
        <p:xfrm>
          <a:off x="7492511" y="3423621"/>
          <a:ext cx="3066513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2682"/>
                <a:gridCol w="1803831"/>
              </a:tblGrid>
              <a:tr h="2483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.422×2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3000609000000000000" pitchFamily="65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   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MSB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0.844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3000609000000000000" pitchFamily="65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.844×2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3000609000000000000" pitchFamily="65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1.688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3000609000000000000" pitchFamily="65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.688×2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3000609000000000000" pitchFamily="65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1.376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3000609000000000000" pitchFamily="65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.376×2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3000609000000000000" pitchFamily="65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0.752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3000609000000000000" pitchFamily="65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.752×2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3000609000000000000" pitchFamily="65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1.504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3000609000000000000" pitchFamily="65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.504×2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3000609000000000000" pitchFamily="65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1.008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3000609000000000000" pitchFamily="65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F0"/>
                          </a:solidFill>
                          <a:effectLst/>
                        </a:rPr>
                        <a:t>-------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3000609000000000000" pitchFamily="65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     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LSB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8896350" y="12819063"/>
            <a:ext cx="0" cy="904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896708" y="5769210"/>
            <a:ext cx="6142892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</a:rPr>
              <a:t>সুতরাং(29.422)</a:t>
            </a:r>
            <a:r>
              <a:rPr lang="bn-BD" sz="1600" dirty="0" smtClean="0">
                <a:solidFill>
                  <a:schemeClr val="bg1"/>
                </a:solidFill>
              </a:rPr>
              <a:t>10</a:t>
            </a:r>
            <a:r>
              <a:rPr lang="bn-BD" sz="2400" dirty="0" smtClean="0">
                <a:solidFill>
                  <a:schemeClr val="bg1"/>
                </a:solidFill>
              </a:rPr>
              <a:t>=(</a:t>
            </a:r>
            <a:r>
              <a:rPr lang="bn-BD" sz="2400" dirty="0">
                <a:solidFill>
                  <a:schemeClr val="bg1"/>
                </a:solidFill>
              </a:rPr>
              <a:t>11101.011011-</a:t>
            </a:r>
            <a:r>
              <a:rPr lang="bn-BD" sz="2400" dirty="0" smtClean="0">
                <a:solidFill>
                  <a:schemeClr val="bg1"/>
                </a:solidFill>
              </a:rPr>
              <a:t>--)</a:t>
            </a:r>
            <a:r>
              <a:rPr lang="bn-BD" sz="1600" dirty="0" smtClean="0">
                <a:solidFill>
                  <a:schemeClr val="bg1"/>
                </a:solidFill>
              </a:rPr>
              <a:t>2</a:t>
            </a:r>
            <a:r>
              <a:rPr lang="bn-BD" sz="2400" dirty="0" smtClean="0">
                <a:solidFill>
                  <a:schemeClr val="bg1"/>
                </a:solidFill>
              </a:rPr>
              <a:t>[প্রায়]</a:t>
            </a:r>
            <a:endParaRPr lang="bn-BD" sz="2400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290374" y="3522440"/>
            <a:ext cx="26894" cy="1659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75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3061</TotalTime>
  <Words>617</Words>
  <Application>Microsoft Office PowerPoint</Application>
  <PresentationFormat>Custom</PresentationFormat>
  <Paragraphs>183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Times New Roman</vt:lpstr>
      <vt:lpstr>Calibri Light</vt:lpstr>
      <vt:lpstr>Calibri</vt:lpstr>
      <vt:lpstr>SutonnyMJ</vt:lpstr>
      <vt:lpstr>BurigangaSushreeMJ</vt:lpstr>
      <vt:lpstr>Mangal</vt:lpstr>
      <vt:lpstr>NikoshBAN</vt:lpstr>
      <vt:lpstr>Vrinda</vt:lpstr>
      <vt:lpstr>SolaimanLipi</vt:lpstr>
      <vt:lpstr>TangonMJ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Nihar;Niher Ranjan Bakshi;Bakshi Sir</dc:creator>
  <cp:lastModifiedBy>USER</cp:lastModifiedBy>
  <cp:revision>146</cp:revision>
  <dcterms:created xsi:type="dcterms:W3CDTF">2020-04-14T10:57:35Z</dcterms:created>
  <dcterms:modified xsi:type="dcterms:W3CDTF">2020-07-12T16:37:13Z</dcterms:modified>
</cp:coreProperties>
</file>