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 snapToGrid="0">
      <p:cViewPr>
        <p:scale>
          <a:sx n="66" d="100"/>
          <a:sy n="66" d="100"/>
        </p:scale>
        <p:origin x="68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13-Jul-20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13-Jul-20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13-Jul-20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13-Jul-20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13-Jul-20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13-Jul-20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13-Jul-20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3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27000">
              <a:schemeClr val="accent4">
                <a:lumMod val="40000"/>
                <a:lumOff val="60000"/>
              </a:schemeClr>
            </a:gs>
            <a:gs pos="68000">
              <a:schemeClr val="accent4">
                <a:lumMod val="95000"/>
                <a:lumOff val="5000"/>
              </a:schemeClr>
            </a:gs>
            <a:gs pos="95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42" y="211015"/>
            <a:ext cx="8532362" cy="4519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06" y="4290646"/>
            <a:ext cx="8549698" cy="24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4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88900"/>
            <a:ext cx="3213100" cy="2743200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127000" y="177800"/>
            <a:ext cx="3505200" cy="1752600"/>
          </a:xfrm>
          <a:prstGeom prst="left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দলগত কাজ</a:t>
            </a:r>
            <a:endParaRPr lang="en-US" sz="3600" dirty="0">
              <a:solidFill>
                <a:schemeClr val="bg1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79400" y="3644900"/>
            <a:ext cx="1574800" cy="1066800"/>
          </a:xfrm>
          <a:prstGeom prst="rightArrow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দল-১</a:t>
            </a:r>
            <a:endParaRPr lang="en-US" dirty="0">
              <a:solidFill>
                <a:schemeClr val="accent3">
                  <a:lumMod val="7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Bevel 5"/>
          <p:cNvSpPr/>
          <p:nvPr/>
        </p:nvSpPr>
        <p:spPr>
          <a:xfrm>
            <a:off x="1879600" y="3043003"/>
            <a:ext cx="9393004" cy="1668697"/>
          </a:xfrm>
          <a:prstGeom prst="bevel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/>
              <a:t>একই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উপাদান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তৈরি</a:t>
            </a:r>
            <a:r>
              <a:rPr lang="en-US" sz="2400" dirty="0" smtClean="0"/>
              <a:t> +80C ও -30C </a:t>
            </a:r>
            <a:r>
              <a:rPr lang="en-US" sz="2400" dirty="0" err="1" smtClean="0"/>
              <a:t>চার্জিত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দুটি</a:t>
            </a:r>
            <a:r>
              <a:rPr lang="en-US" sz="2400" dirty="0" smtClean="0"/>
              <a:t> ধাতব </a:t>
            </a:r>
            <a:r>
              <a:rPr lang="en-US" sz="2400" dirty="0" err="1" smtClean="0"/>
              <a:t>বল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পরস্পর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হতে</a:t>
            </a:r>
            <a:r>
              <a:rPr lang="en-US" sz="2400" dirty="0" smtClean="0"/>
              <a:t> </a:t>
            </a:r>
            <a:r>
              <a:rPr lang="en-US" sz="2400" dirty="0" smtClean="0"/>
              <a:t>15cm </a:t>
            </a:r>
            <a:r>
              <a:rPr lang="en-US" sz="2400" dirty="0" err="1" smtClean="0"/>
              <a:t>দূরে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আছে</a:t>
            </a:r>
            <a:r>
              <a:rPr lang="en-US" sz="2400" dirty="0" smtClean="0"/>
              <a:t>। ধাতব </a:t>
            </a:r>
            <a:r>
              <a:rPr lang="en-US" sz="2400" dirty="0" err="1" smtClean="0"/>
              <a:t>বল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দুটিকে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পরিবাহী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দ্বারা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যুক্ত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পরিবর্তন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না-দেখাও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279400" y="5771213"/>
            <a:ext cx="1399498" cy="974360"/>
          </a:xfrm>
          <a:prstGeom prst="rightArrow">
            <a:avLst/>
          </a:prstGeom>
          <a:gradFill>
            <a:gsLst>
              <a:gs pos="27000">
                <a:schemeClr val="accent4">
                  <a:lumMod val="40000"/>
                  <a:lumOff val="60000"/>
                </a:schemeClr>
              </a:gs>
              <a:gs pos="49000">
                <a:schemeClr val="accent4">
                  <a:lumMod val="95000"/>
                  <a:lumOff val="5000"/>
                </a:schemeClr>
              </a:gs>
              <a:gs pos="85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দল-২</a:t>
            </a:r>
            <a:endParaRPr lang="en-US" dirty="0"/>
          </a:p>
        </p:txBody>
      </p:sp>
      <p:sp>
        <p:nvSpPr>
          <p:cNvPr id="8" name="Bevel 7"/>
          <p:cNvSpPr/>
          <p:nvPr/>
        </p:nvSpPr>
        <p:spPr>
          <a:xfrm>
            <a:off x="1854200" y="5186597"/>
            <a:ext cx="9568305" cy="1558976"/>
          </a:xfrm>
          <a:prstGeom prst="bevel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</a:t>
            </a:r>
            <a:r>
              <a:rPr lang="en-US" sz="2400" dirty="0" smtClean="0"/>
              <a:t>+50C </a:t>
            </a:r>
            <a:r>
              <a:rPr lang="en-US" sz="2400" dirty="0"/>
              <a:t>ও </a:t>
            </a:r>
            <a:r>
              <a:rPr lang="en-US" sz="2400" dirty="0" smtClean="0"/>
              <a:t>+40C </a:t>
            </a:r>
            <a:r>
              <a:rPr lang="en-US" sz="2400" dirty="0" err="1"/>
              <a:t>চার্জিত</a:t>
            </a:r>
            <a:r>
              <a:rPr lang="en-US" sz="2400" dirty="0"/>
              <a:t> </a:t>
            </a:r>
            <a:r>
              <a:rPr lang="en-US" sz="2400" dirty="0" err="1"/>
              <a:t>দুটি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bn-IN" sz="2400" dirty="0" smtClean="0"/>
              <a:t>বস্তু</a:t>
            </a:r>
            <a:r>
              <a:rPr lang="en-US" sz="2400" dirty="0" err="1" smtClean="0"/>
              <a:t>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পরস্পর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bn-IN" sz="2400" dirty="0"/>
              <a:t>5</a:t>
            </a:r>
            <a:r>
              <a:rPr lang="en-US" sz="2400" dirty="0"/>
              <a:t>00 cm </a:t>
            </a:r>
            <a:r>
              <a:rPr lang="en-US" sz="2400" dirty="0" err="1"/>
              <a:t>দূরে</a:t>
            </a:r>
            <a:r>
              <a:rPr lang="en-US" sz="2400" dirty="0"/>
              <a:t> </a:t>
            </a:r>
            <a:r>
              <a:rPr lang="en-US" sz="2400" dirty="0" err="1"/>
              <a:t>রাখা</a:t>
            </a:r>
            <a:r>
              <a:rPr lang="en-US" sz="2400" dirty="0"/>
              <a:t> </a:t>
            </a:r>
            <a:r>
              <a:rPr lang="en-US" sz="2400" dirty="0" err="1"/>
              <a:t>আছে</a:t>
            </a:r>
            <a:r>
              <a:rPr lang="en-US" sz="2400" dirty="0"/>
              <a:t>। </a:t>
            </a:r>
            <a:r>
              <a:rPr lang="bn-IN" sz="2400" dirty="0" smtClean="0"/>
              <a:t> </a:t>
            </a:r>
            <a:r>
              <a:rPr lang="en-US" sz="2400" dirty="0" err="1" smtClean="0"/>
              <a:t>চার্জ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দুটিকে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দ্বিগুন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উহাদের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মধ্যবর্তী</a:t>
            </a:r>
            <a:r>
              <a:rPr lang="en-US" sz="2400" dirty="0" smtClean="0"/>
              <a:t> </a:t>
            </a:r>
            <a:r>
              <a:rPr lang="en-US" sz="2400" dirty="0" err="1" smtClean="0"/>
              <a:t>দূরত্বকে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অর্ধেক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করলে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/>
              <a:t>বলের</a:t>
            </a:r>
            <a:r>
              <a:rPr lang="en-US" sz="2400" dirty="0"/>
              <a:t> </a:t>
            </a:r>
            <a:r>
              <a:rPr lang="en-US" sz="2400" dirty="0" err="1" smtClean="0"/>
              <a:t>মানের</a:t>
            </a:r>
            <a:r>
              <a:rPr lang="en-US" sz="2400" dirty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পরিবর্তন</a:t>
            </a:r>
            <a:r>
              <a:rPr lang="en-US" sz="2400" dirty="0" smtClean="0"/>
              <a:t> </a:t>
            </a:r>
            <a:r>
              <a:rPr lang="en-US" sz="2400" dirty="0" err="1"/>
              <a:t>হবে</a:t>
            </a:r>
            <a:r>
              <a:rPr lang="en-US" sz="2400" dirty="0"/>
              <a:t> </a:t>
            </a:r>
            <a:r>
              <a:rPr lang="en-US" sz="2400" dirty="0" smtClean="0"/>
              <a:t>-</a:t>
            </a:r>
            <a:r>
              <a:rPr lang="en-US" sz="2400" dirty="0" err="1" smtClean="0"/>
              <a:t>দেখাও</a:t>
            </a:r>
            <a:r>
              <a:rPr lang="en-US" sz="24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4655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8000">
              <a:schemeClr val="accent5">
                <a:lumMod val="50000"/>
              </a:schemeClr>
            </a:gs>
            <a:gs pos="54000">
              <a:schemeClr val="accent2">
                <a:lumMod val="50000"/>
              </a:schemeClr>
            </a:gs>
            <a:gs pos="64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12" y="348233"/>
            <a:ext cx="5034963" cy="29830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112" y="153361"/>
            <a:ext cx="3372787" cy="3372787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569626" y="3676050"/>
            <a:ext cx="10769666" cy="2754732"/>
          </a:xfrm>
          <a:prstGeom prst="leftRightArrow">
            <a:avLst/>
          </a:prstGeom>
          <a:pattFill prst="pct60">
            <a:fgClr>
              <a:schemeClr val="accent1"/>
            </a:fgClr>
            <a:bgClr>
              <a:schemeClr val="accent2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/>
              <a:t>১।কুলম্বের সুত্রটি বিবৃত ও ব্যাখ্যা করো</a:t>
            </a:r>
          </a:p>
          <a:p>
            <a:r>
              <a:rPr lang="bn-IN" sz="2800" dirty="0" smtClean="0"/>
              <a:t>২।  2টি 5</a:t>
            </a:r>
            <a:r>
              <a:rPr lang="en-US" sz="2800" dirty="0" smtClean="0"/>
              <a:t>C</a:t>
            </a:r>
            <a:r>
              <a:rPr lang="bn-IN" sz="2800" dirty="0" smtClean="0"/>
              <a:t> আধানের মধ্যবর্তী বল  </a:t>
            </a:r>
            <a:r>
              <a:rPr lang="en-US" sz="2800" dirty="0"/>
              <a:t>5 × 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13</a:t>
            </a:r>
            <a:r>
              <a:rPr lang="en-US" sz="2800" dirty="0" smtClean="0"/>
              <a:t>N</a:t>
            </a:r>
            <a:r>
              <a:rPr lang="bn-IN" sz="2800" dirty="0" smtClean="0"/>
              <a:t> হলে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bn-IN" sz="2800" dirty="0" smtClean="0"/>
              <a:t>উহাদের মধ্যবর্তী দূরত্ব কত</a:t>
            </a:r>
            <a:r>
              <a:rPr lang="en-US" sz="2800" dirty="0" smtClean="0"/>
              <a:t> ?</a:t>
            </a:r>
            <a:r>
              <a:rPr lang="bn-IN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64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1" y="1370099"/>
            <a:ext cx="5430655" cy="4837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4" y="924541"/>
            <a:ext cx="5728506" cy="572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1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Point Star 1"/>
          <p:cNvSpPr/>
          <p:nvPr/>
        </p:nvSpPr>
        <p:spPr>
          <a:xfrm>
            <a:off x="561718" y="1666031"/>
            <a:ext cx="4965894" cy="4522764"/>
          </a:xfrm>
          <a:prstGeom prst="star12">
            <a:avLst/>
          </a:prstGeom>
          <a:gradFill>
            <a:gsLst>
              <a:gs pos="45000">
                <a:schemeClr val="accent4">
                  <a:lumMod val="40000"/>
                  <a:lumOff val="60000"/>
                </a:schemeClr>
              </a:gs>
              <a:gs pos="68000">
                <a:schemeClr val="accent4">
                  <a:lumMod val="95000"/>
                  <a:lumOff val="5000"/>
                </a:schemeClr>
              </a:gs>
              <a:gs pos="95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r>
              <a:rPr lang="bn-IN" sz="32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bn-IN" sz="20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2060"/>
                </a:solidFill>
              </a:rPr>
              <a:t>মোঃসুম</a:t>
            </a:r>
            <a:r>
              <a:rPr lang="en-US" sz="20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2060"/>
                </a:solidFill>
              </a:rPr>
              <a:t>ন</a:t>
            </a:r>
            <a:r>
              <a:rPr lang="bn-IN" sz="20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2060"/>
                </a:solidFill>
              </a:rPr>
              <a:t> হোসেন</a:t>
            </a:r>
            <a:endParaRPr lang="bn-IN" sz="32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002060"/>
              </a:solidFill>
            </a:endParaRPr>
          </a:p>
          <a:p>
            <a:r>
              <a:rPr lang="bn-IN" sz="8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2060"/>
                </a:solidFill>
              </a:rPr>
              <a:t>সহকারী শিক্ষক (বিজ্ঞান),</a:t>
            </a:r>
          </a:p>
          <a:p>
            <a:r>
              <a:rPr lang="bn-IN" sz="8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2060"/>
                </a:solidFill>
              </a:rPr>
              <a:t>বি,এসসি ( অনার্স), এম,এসসি(রসায়ন),</a:t>
            </a:r>
          </a:p>
          <a:p>
            <a:r>
              <a:rPr lang="bn-IN" sz="8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2060"/>
                </a:solidFill>
              </a:rPr>
              <a:t>বি,এড((১ম শ্রেণী) </a:t>
            </a:r>
          </a:p>
          <a:p>
            <a:r>
              <a:rPr lang="bn-IN" sz="8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2060"/>
                </a:solidFill>
              </a:rPr>
              <a:t>ডুমুরিয়া এনজিসি অ্যান্ড এনসিকে মাধ্যমিক বিদ্যালয়, ডুমুরিয়া, খুলনা।</a:t>
            </a:r>
            <a:endParaRPr lang="en-US" sz="8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6038408" y="1666031"/>
            <a:ext cx="5219115" cy="4192173"/>
          </a:xfrm>
          <a:prstGeom prst="star32">
            <a:avLst/>
          </a:prstGeom>
          <a:gradFill>
            <a:gsLst>
              <a:gs pos="10000">
                <a:schemeClr val="accent4">
                  <a:lumMod val="40000"/>
                  <a:lumOff val="60000"/>
                </a:schemeClr>
              </a:gs>
              <a:gs pos="40000">
                <a:schemeClr val="accent4">
                  <a:lumMod val="95000"/>
                  <a:lumOff val="5000"/>
                </a:schemeClr>
              </a:gs>
              <a:gs pos="59000">
                <a:schemeClr val="accent6">
                  <a:lumMod val="75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r>
              <a:rPr lang="bn-IN" sz="2400" b="1" dirty="0">
                <a:solidFill>
                  <a:srgbClr val="FFFF00"/>
                </a:solidFill>
              </a:rPr>
              <a:t>বিষয়ঃ পদার্থ বিজ্ঞান</a:t>
            </a:r>
          </a:p>
          <a:p>
            <a:endParaRPr lang="bn-IN" b="1" dirty="0">
              <a:solidFill>
                <a:srgbClr val="FFFF00"/>
              </a:solidFill>
            </a:endParaRPr>
          </a:p>
          <a:p>
            <a:r>
              <a:rPr lang="bn-IN" sz="2000" b="1" dirty="0">
                <a:solidFill>
                  <a:srgbClr val="FFFF00"/>
                </a:solidFill>
              </a:rPr>
              <a:t>শ্রেণীঃ দশম</a:t>
            </a:r>
          </a:p>
          <a:p>
            <a:endParaRPr lang="bn-IN" b="1" dirty="0">
              <a:solidFill>
                <a:srgbClr val="FFFF00"/>
              </a:solidFill>
            </a:endParaRPr>
          </a:p>
          <a:p>
            <a:r>
              <a:rPr lang="bn-IN" sz="2000" b="1" dirty="0" smtClean="0">
                <a:solidFill>
                  <a:srgbClr val="FFFF00"/>
                </a:solidFill>
              </a:rPr>
              <a:t>অধ্যায়ঃ১০ ( স্থির তড়িৎ</a:t>
            </a:r>
            <a:r>
              <a:rPr lang="bn-IN" b="1" dirty="0" smtClean="0">
                <a:solidFill>
                  <a:srgbClr val="FFFF00"/>
                </a:solidFill>
              </a:rPr>
              <a:t>)</a:t>
            </a:r>
            <a:endParaRPr lang="bn-IN" b="1" dirty="0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816699" y="669701"/>
            <a:ext cx="2446986" cy="127500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পরিচিতি</a:t>
            </a:r>
            <a:endParaRPr lang="en-US" dirty="0">
              <a:ln w="0"/>
              <a:solidFill>
                <a:schemeClr val="accent3">
                  <a:lumMod val="40000"/>
                  <a:lumOff val="6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93" y="669701"/>
            <a:ext cx="1147608" cy="131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0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onfetti">
          <a:fgClr>
            <a:schemeClr val="accent1"/>
          </a:fgClr>
          <a:bgClr>
            <a:srgbClr val="0070C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858129" y="815926"/>
            <a:ext cx="10170942" cy="95660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এই পাঠ শেষে শিক্ষার্থীরা যা যা শিখতে পারবে--------</a:t>
            </a:r>
            <a:endParaRPr lang="en-US" dirty="0"/>
          </a:p>
        </p:txBody>
      </p:sp>
      <p:sp>
        <p:nvSpPr>
          <p:cNvPr id="3" name="Bevel 2"/>
          <p:cNvSpPr/>
          <p:nvPr/>
        </p:nvSpPr>
        <p:spPr>
          <a:xfrm>
            <a:off x="633046" y="1645920"/>
            <a:ext cx="10951700" cy="4417256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তড়িৎ বল কি তা বলতে পারবে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কুলম্বের সুত্রটি বিবৃত করতে পারবে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কুলম্বের সুত্রের গানিতিক ব্যাখ্যা করতে পারবে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কুলম্বের সুত্র প্রয়োগ করে গানিতিক সমস্যার সমাধান করতে পারবে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42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244698"/>
            <a:ext cx="11912957" cy="6131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3232830" y="2602507"/>
            <a:ext cx="1871201" cy="1415924"/>
          </a:xfrm>
          <a:prstGeom prst="flowChartConnec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--------------------------------------------------------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226099" y="2701337"/>
            <a:ext cx="1829856" cy="1353888"/>
          </a:xfrm>
          <a:prstGeom prst="flowChartConnec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--------------------------------------------------------</a:t>
            </a:r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258043" y="1260677"/>
            <a:ext cx="1895471" cy="1314448"/>
          </a:xfrm>
          <a:prstGeom prst="flowChartConnector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++++++++++++++++++++++++</a:t>
            </a: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3401080" y="1260677"/>
            <a:ext cx="1759750" cy="1200846"/>
          </a:xfrm>
          <a:prstGeom prst="flowChartConnec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++++++++++++++++++++</a:t>
            </a:r>
            <a:endParaRPr lang="en-US" dirty="0"/>
          </a:p>
        </p:txBody>
      </p:sp>
      <p:sp>
        <p:nvSpPr>
          <p:cNvPr id="12" name="Pentagon 11"/>
          <p:cNvSpPr/>
          <p:nvPr/>
        </p:nvSpPr>
        <p:spPr>
          <a:xfrm>
            <a:off x="612903" y="467237"/>
            <a:ext cx="5164428" cy="721217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accent1">
                    <a:lumMod val="75000"/>
                  </a:schemeClr>
                </a:solidFill>
              </a:rPr>
              <a:t>চিত্রে কী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ধরনের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বস্তু</a:t>
            </a:r>
            <a:r>
              <a:rPr lang="bn-IN" sz="2800" dirty="0" smtClean="0">
                <a:solidFill>
                  <a:schemeClr val="accent1">
                    <a:lumMod val="75000"/>
                  </a:schemeClr>
                </a:solidFill>
              </a:rPr>
              <a:t> দেখা যায়?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7935963" y="605308"/>
            <a:ext cx="3723777" cy="5230108"/>
          </a:xfrm>
          <a:prstGeom prst="flowChartAlternateProcess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তোমরা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সঠিক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উত্তর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দিয়েছো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—</a:t>
            </a:r>
            <a:endParaRPr lang="bn-IN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তাহলে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চলো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বন্ধুরা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আমরা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আজ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এই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চার্জিত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বস্তুদ্বয়ের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bn-IN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সাথে আকর্ষন বা বিকর্ষন বলের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সম্পর্ক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সূচক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একটি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সূত্র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প্রতিপাদন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করি</a:t>
            </a:r>
            <a:r>
              <a:rPr lang="en-US" sz="2400" dirty="0" smtClean="0"/>
              <a:t>—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আমাদের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আজকের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পাঠ</a:t>
            </a:r>
            <a:r>
              <a:rPr lang="bn-IN" sz="3200" dirty="0">
                <a:solidFill>
                  <a:srgbClr val="FFFF00"/>
                </a:solidFill>
              </a:rPr>
              <a:t>-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n-US" sz="4800" dirty="0" err="1" smtClean="0">
                <a:solidFill>
                  <a:srgbClr val="FFFF00"/>
                </a:solidFill>
              </a:rPr>
              <a:t>কুলম্বের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সুত্র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4" name="Flowchart: Terminator 13"/>
          <p:cNvSpPr/>
          <p:nvPr/>
        </p:nvSpPr>
        <p:spPr>
          <a:xfrm rot="5400000">
            <a:off x="4589590" y="1788966"/>
            <a:ext cx="3726362" cy="1144252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ধনাত্মক ও ঋনাত্মক চার্জ</a:t>
            </a:r>
            <a:endParaRPr lang="en-US" dirty="0"/>
          </a:p>
        </p:txBody>
      </p:sp>
      <p:sp>
        <p:nvSpPr>
          <p:cNvPr id="3" name="Flowchart: Terminator 2"/>
          <p:cNvSpPr/>
          <p:nvPr/>
        </p:nvSpPr>
        <p:spPr>
          <a:xfrm>
            <a:off x="398783" y="4250052"/>
            <a:ext cx="6004594" cy="668110"/>
          </a:xfrm>
          <a:prstGeom prst="flowChartTerminator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এই চার্জিত বস্তুদ্বয়ের মধ্যে কি ধরনের বল বিদ্যমান ? </a:t>
            </a:r>
            <a:endParaRPr lang="en-US" dirty="0"/>
          </a:p>
        </p:txBody>
      </p:sp>
      <p:sp>
        <p:nvSpPr>
          <p:cNvPr id="4" name="Bevel 3"/>
          <p:cNvSpPr/>
          <p:nvPr/>
        </p:nvSpPr>
        <p:spPr>
          <a:xfrm>
            <a:off x="994359" y="5174756"/>
            <a:ext cx="4886286" cy="838046"/>
          </a:xfrm>
          <a:prstGeom prst="bevel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আকর্ষন বা বিকর্ষন বল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169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2602523" y="154745"/>
            <a:ext cx="6639951" cy="1125415"/>
          </a:xfrm>
          <a:prstGeom prst="flowChartPredefinedProcess">
            <a:avLst/>
          </a:prstGeom>
          <a:gradFill>
            <a:gsLst>
              <a:gs pos="8000">
                <a:schemeClr val="bg2">
                  <a:lumMod val="50000"/>
                </a:schemeClr>
              </a:gs>
              <a:gs pos="33000">
                <a:schemeClr val="accent4">
                  <a:lumMod val="95000"/>
                  <a:lumOff val="5000"/>
                </a:schemeClr>
              </a:gs>
              <a:gs pos="36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7200" dirty="0" smtClean="0">
                <a:solidFill>
                  <a:schemeClr val="bg1">
                    <a:lumMod val="50000"/>
                  </a:schemeClr>
                </a:solidFill>
              </a:rPr>
              <a:t>তড়িৎ বল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95754" y="3003454"/>
            <a:ext cx="9495692" cy="3678700"/>
          </a:xfrm>
          <a:prstGeom prst="roundRect">
            <a:avLst/>
          </a:prstGeom>
          <a:pattFill prst="sm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 smtClean="0"/>
          </a:p>
          <a:p>
            <a:pPr algn="ctr"/>
            <a:endParaRPr lang="bn-IN" sz="2800" dirty="0"/>
          </a:p>
          <a:p>
            <a:pPr algn="ctr"/>
            <a:r>
              <a:rPr lang="bn-I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এই তড়িৎ বল যে যে বিষয়ের উপর নির্ভর করে তা হলো-------</a:t>
            </a:r>
          </a:p>
          <a:p>
            <a:pPr algn="ctr"/>
            <a:endParaRPr lang="bn-IN" dirty="0"/>
          </a:p>
          <a:p>
            <a:pPr algn="ctr"/>
            <a:endParaRPr lang="bn-IN" dirty="0" smtClean="0"/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১। আধান দুটির পরিমানের উপর</a:t>
            </a: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২। আধান দুটির মধ্যবর্তী দূরত্বের উপর</a:t>
            </a: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৩।আধান দুটি যে মাধ্যমে অবস্থিত তার প্রকৃতির উপর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bn-IN" sz="3200" dirty="0" smtClean="0"/>
          </a:p>
          <a:p>
            <a:pPr algn="ctr"/>
            <a:endParaRPr lang="bn-IN" dirty="0"/>
          </a:p>
          <a:p>
            <a:pPr algn="ctr"/>
            <a:endParaRPr lang="bn-IN" dirty="0" smtClean="0"/>
          </a:p>
          <a:p>
            <a:pPr algn="ctr"/>
            <a:endParaRPr lang="en-US" dirty="0"/>
          </a:p>
        </p:txBody>
      </p:sp>
      <p:sp>
        <p:nvSpPr>
          <p:cNvPr id="4" name="Bevel 3"/>
          <p:cNvSpPr/>
          <p:nvPr/>
        </p:nvSpPr>
        <p:spPr>
          <a:xfrm>
            <a:off x="407962" y="1434906"/>
            <a:ext cx="11479238" cy="1413802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 smtClean="0">
                <a:ln/>
                <a:solidFill>
                  <a:schemeClr val="accent3"/>
                </a:solidFill>
              </a:rPr>
              <a:t>দুটি চার্জিত বস্তুর মধ্যে যে আকর্ষণ বা বিকর্ষণ বল কাজ করে তাকে তড়িৎ বল বা বৈদ্যুতিক বল বলে।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2600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012873" y="211016"/>
            <a:ext cx="9959927" cy="2011680"/>
          </a:xfrm>
          <a:prstGeom prst="ribbon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কুলম্বের সুত্র</a:t>
            </a:r>
            <a:endParaRPr lang="en-US" sz="160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09488" y="2222695"/>
            <a:ext cx="11662117" cy="471971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 smtClean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bn-IN" sz="28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bn-IN" sz="28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দুইটি আধান বা চার্জের </a:t>
            </a:r>
            <a:r>
              <a:rPr lang="en-US" sz="28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মধ্য</a:t>
            </a:r>
            <a:r>
              <a:rPr lang="bn-IN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বর্তী</a:t>
            </a:r>
            <a:r>
              <a:rPr lang="bn-IN" sz="28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আকর্ষণ বা বিকর্ষণ বল সম্পর্কে বিজ্ঞানী কুলম্ব একটি সুত্র বিবৃত করেন যা কুলম্বের সুত্র নামে পরিচিত।</a:t>
            </a:r>
          </a:p>
          <a:p>
            <a:pPr algn="ctr"/>
            <a:endParaRPr lang="bn-IN" sz="28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নির্দিষ্ট মাধ্যমে দুটি চার্জিত বস্তুর মধ্যে ক্রিয়াশীল আকর্ষন বা বিকর্ষন বলের মান চার্জদ্বয়ের গুনফলের সমানুপাতিক এবং উহাদের মধ্যবর্তী দূরত্বের বর্গের ব্যাস্তানুপাতিক এবং এই বল চার্জদ্বয়ের সংযোজক সরলরেখা বরাবর ক্রিয়া করে।</a:t>
            </a:r>
          </a:p>
          <a:p>
            <a:pPr algn="ctr"/>
            <a:endParaRPr lang="bn-IN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 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313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3200399" y="49372"/>
            <a:ext cx="6045201" cy="514669"/>
          </a:xfrm>
          <a:prstGeom prst="homePlate">
            <a:avLst/>
          </a:prstGeom>
          <a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accent4"/>
                </a:solidFill>
              </a:rPr>
              <a:t>কুলম্বের</a:t>
            </a:r>
            <a:r>
              <a:rPr lang="en-US" sz="2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</a:rPr>
              <a:t>সুত্রে</a:t>
            </a:r>
            <a:r>
              <a:rPr lang="bn-IN" sz="2800" b="1" dirty="0" smtClean="0">
                <a:ln/>
                <a:solidFill>
                  <a:schemeClr val="accent4"/>
                </a:solidFill>
              </a:rPr>
              <a:t>র</a:t>
            </a:r>
            <a:r>
              <a:rPr lang="en-US" sz="2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</a:rPr>
              <a:t>গানিতিক</a:t>
            </a:r>
            <a:r>
              <a:rPr lang="en-US" sz="2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</a:rPr>
              <a:t>ব্যাখ্যা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 Diagonal Corner Rectangle 2"/>
              <p:cNvSpPr/>
              <p:nvPr/>
            </p:nvSpPr>
            <p:spPr>
              <a:xfrm>
                <a:off x="215899" y="647700"/>
                <a:ext cx="11838725" cy="6113708"/>
              </a:xfrm>
              <a:prstGeom prst="round2Diag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                                                                                  F</a:t>
                </a:r>
              </a:p>
              <a:p>
                <a:r>
                  <a:rPr lang="en-US" dirty="0" smtClean="0"/>
                  <a:t>                                                                                  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                                    d</a:t>
                </a:r>
              </a:p>
              <a:p>
                <a:r>
                  <a:rPr lang="en-US" dirty="0" smtClean="0"/>
                  <a:t>                                                                                   </a:t>
                </a:r>
              </a:p>
              <a:p>
                <a:r>
                  <a:rPr lang="en-US" dirty="0" err="1" smtClean="0"/>
                  <a:t>ধরি</a:t>
                </a:r>
                <a:r>
                  <a:rPr lang="en-US" dirty="0"/>
                  <a:t>, </a:t>
                </a:r>
                <a:r>
                  <a:rPr lang="en-US" sz="3200" dirty="0"/>
                  <a:t>q</a:t>
                </a:r>
                <a:r>
                  <a:rPr lang="en-US" sz="3200" baseline="-25000" dirty="0"/>
                  <a:t>1</a:t>
                </a:r>
                <a:r>
                  <a:rPr lang="en-US" dirty="0"/>
                  <a:t> ও </a:t>
                </a:r>
                <a:r>
                  <a:rPr lang="en-US" sz="3200" dirty="0"/>
                  <a:t>q</a:t>
                </a:r>
                <a:r>
                  <a:rPr lang="en-US" sz="3200" baseline="-25000" dirty="0"/>
                  <a:t>2</a:t>
                </a:r>
                <a:r>
                  <a:rPr lang="en-US" dirty="0"/>
                  <a:t>  </a:t>
                </a:r>
                <a:r>
                  <a:rPr lang="en-US" dirty="0" err="1"/>
                  <a:t>দুটি</a:t>
                </a:r>
                <a:r>
                  <a:rPr lang="en-US" dirty="0"/>
                  <a:t> </a:t>
                </a:r>
                <a:r>
                  <a:rPr lang="en-US" dirty="0" err="1"/>
                  <a:t>চার্জিত</a:t>
                </a:r>
                <a:r>
                  <a:rPr lang="en-US" dirty="0"/>
                  <a:t> </a:t>
                </a:r>
                <a:r>
                  <a:rPr lang="en-US" dirty="0" err="1"/>
                  <a:t>বস্তু</a:t>
                </a:r>
                <a:r>
                  <a:rPr lang="en-US" dirty="0"/>
                  <a:t> </a:t>
                </a:r>
                <a:r>
                  <a:rPr lang="en-US" dirty="0" err="1"/>
                  <a:t>পরস্পর</a:t>
                </a:r>
                <a:r>
                  <a:rPr lang="en-US" dirty="0"/>
                  <a:t> </a:t>
                </a:r>
                <a:r>
                  <a:rPr lang="en-US" dirty="0" err="1"/>
                  <a:t>থেকে</a:t>
                </a:r>
                <a:r>
                  <a:rPr lang="en-US" dirty="0"/>
                  <a:t> </a:t>
                </a:r>
                <a:r>
                  <a:rPr lang="en-US" sz="2400" dirty="0"/>
                  <a:t>d</a:t>
                </a:r>
                <a:r>
                  <a:rPr lang="en-US" dirty="0"/>
                  <a:t> </a:t>
                </a:r>
                <a:r>
                  <a:rPr lang="en-US" dirty="0" err="1"/>
                  <a:t>দুরত্বে</a:t>
                </a:r>
                <a:r>
                  <a:rPr lang="en-US" dirty="0"/>
                  <a:t> </a:t>
                </a:r>
                <a:r>
                  <a:rPr lang="en-US" dirty="0" err="1"/>
                  <a:t>অবস্থিত</a:t>
                </a:r>
                <a:r>
                  <a:rPr lang="en-US" dirty="0"/>
                  <a:t> </a:t>
                </a:r>
                <a:r>
                  <a:rPr lang="en-US" dirty="0" err="1"/>
                  <a:t>থেকে</a:t>
                </a:r>
                <a:r>
                  <a:rPr lang="en-US" dirty="0"/>
                  <a:t> </a:t>
                </a:r>
                <a:r>
                  <a:rPr lang="en-US" sz="2400" dirty="0"/>
                  <a:t>F</a:t>
                </a:r>
                <a:r>
                  <a:rPr lang="en-US" dirty="0"/>
                  <a:t> </a:t>
                </a:r>
                <a:r>
                  <a:rPr lang="en-US" dirty="0" err="1"/>
                  <a:t>বলে</a:t>
                </a:r>
                <a:r>
                  <a:rPr lang="en-US" dirty="0"/>
                  <a:t> </a:t>
                </a:r>
                <a:r>
                  <a:rPr lang="en-US" dirty="0" err="1"/>
                  <a:t>পরস্পরকে</a:t>
                </a:r>
                <a:r>
                  <a:rPr lang="en-US" dirty="0"/>
                  <a:t> </a:t>
                </a:r>
                <a:r>
                  <a:rPr lang="en-US" dirty="0" err="1"/>
                  <a:t>আকর্ষণ</a:t>
                </a:r>
                <a:r>
                  <a:rPr lang="en-US" dirty="0"/>
                  <a:t> </a:t>
                </a:r>
                <a:r>
                  <a:rPr lang="en-US" dirty="0" err="1"/>
                  <a:t>বা</a:t>
                </a:r>
                <a:r>
                  <a:rPr lang="en-US" dirty="0"/>
                  <a:t> </a:t>
                </a:r>
                <a:r>
                  <a:rPr lang="en-US" dirty="0" err="1"/>
                  <a:t>বিকর্ষণ</a:t>
                </a:r>
                <a:r>
                  <a:rPr lang="en-US" dirty="0"/>
                  <a:t> </a:t>
                </a:r>
                <a:r>
                  <a:rPr lang="en-US" dirty="0" err="1"/>
                  <a:t>করে</a:t>
                </a:r>
                <a:r>
                  <a:rPr lang="en-US" dirty="0"/>
                  <a:t>।</a:t>
                </a:r>
              </a:p>
              <a:p>
                <a:r>
                  <a:rPr lang="en-US" dirty="0"/>
                  <a:t>   </a:t>
                </a:r>
                <a:r>
                  <a:rPr lang="en-US" dirty="0" err="1"/>
                  <a:t>তাহলে</a:t>
                </a:r>
                <a:r>
                  <a:rPr lang="en-US" dirty="0"/>
                  <a:t> </a:t>
                </a:r>
                <a:r>
                  <a:rPr lang="en-US" dirty="0" err="1"/>
                  <a:t>কুলম্বের</a:t>
                </a:r>
                <a:r>
                  <a:rPr lang="en-US" dirty="0"/>
                  <a:t> </a:t>
                </a:r>
                <a:r>
                  <a:rPr lang="en-US" dirty="0" err="1"/>
                  <a:t>সুত্রানুসারে</a:t>
                </a:r>
                <a:r>
                  <a:rPr lang="en-US" dirty="0"/>
                  <a:t> </a:t>
                </a:r>
                <a:r>
                  <a:rPr lang="en-US" dirty="0" err="1"/>
                  <a:t>লেখা</a:t>
                </a:r>
                <a:r>
                  <a:rPr lang="en-US" dirty="0"/>
                  <a:t> </a:t>
                </a:r>
                <a:r>
                  <a:rPr lang="en-US" dirty="0" err="1"/>
                  <a:t>যায়</a:t>
                </a:r>
                <a:r>
                  <a:rPr lang="en-US" dirty="0"/>
                  <a:t>,   F α </a:t>
                </a:r>
                <a:r>
                  <a:rPr lang="en-US" sz="2800" dirty="0"/>
                  <a:t>q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q</a:t>
                </a:r>
                <a:r>
                  <a:rPr lang="en-US" sz="2800" baseline="-25000" dirty="0"/>
                  <a:t>2</a:t>
                </a:r>
                <a:r>
                  <a:rPr lang="en-US" baseline="-25000" dirty="0"/>
                  <a:t> </a:t>
                </a:r>
                <a:r>
                  <a:rPr lang="en-US" dirty="0"/>
                  <a:t>------------(1)</a:t>
                </a:r>
              </a:p>
              <a:p>
                <a:r>
                  <a:rPr lang="en-US" dirty="0"/>
                  <a:t>                                                               F 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aseline="-2500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3200" baseline="30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---------------(2)</a:t>
                </a:r>
              </a:p>
              <a:p>
                <a:pPr lvl="0"/>
                <a:r>
                  <a:rPr lang="en-US" dirty="0" smtClean="0"/>
                  <a:t>(1) ও </a:t>
                </a:r>
                <a:r>
                  <a:rPr lang="en-US" dirty="0"/>
                  <a:t>(2) </a:t>
                </a:r>
                <a:r>
                  <a:rPr lang="en-US" dirty="0" err="1"/>
                  <a:t>নং</a:t>
                </a:r>
                <a:r>
                  <a:rPr lang="en-US" dirty="0"/>
                  <a:t> </a:t>
                </a:r>
                <a:r>
                  <a:rPr lang="en-US" dirty="0" err="1"/>
                  <a:t>সমীকরণ</a:t>
                </a:r>
                <a:r>
                  <a:rPr lang="en-US" dirty="0"/>
                  <a:t> </a:t>
                </a:r>
                <a:r>
                  <a:rPr lang="en-US" dirty="0" err="1"/>
                  <a:t>হতে</a:t>
                </a:r>
                <a:r>
                  <a:rPr lang="en-US" dirty="0"/>
                  <a:t> </a:t>
                </a:r>
                <a:r>
                  <a:rPr lang="en-US" dirty="0" err="1"/>
                  <a:t>লেখা</a:t>
                </a:r>
                <a:r>
                  <a:rPr lang="en-US" dirty="0"/>
                  <a:t> </a:t>
                </a:r>
                <a:r>
                  <a:rPr lang="en-US" dirty="0" err="1"/>
                  <a:t>যায়</a:t>
                </a:r>
                <a:r>
                  <a:rPr lang="en-US" dirty="0"/>
                  <a:t>,</a:t>
                </a:r>
              </a:p>
              <a:p>
                <a:r>
                  <a:rPr lang="en-US" dirty="0"/>
                  <a:t>                                                  F 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                                </a:t>
                </a:r>
                <a:r>
                  <a:rPr lang="en-US" dirty="0" smtClean="0"/>
                  <a:t>       </a:t>
                </a:r>
                <a:r>
                  <a:rPr lang="en-US" dirty="0"/>
                  <a:t>F =K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----------- (3)  [ K </a:t>
                </a:r>
                <a:r>
                  <a:rPr lang="en-US" dirty="0" err="1"/>
                  <a:t>হলো</a:t>
                </a:r>
                <a:r>
                  <a:rPr lang="en-US" dirty="0"/>
                  <a:t> </a:t>
                </a:r>
                <a:r>
                  <a:rPr lang="en-US" dirty="0" err="1"/>
                  <a:t>সমানুপাতিক</a:t>
                </a:r>
                <a:r>
                  <a:rPr lang="en-US" dirty="0"/>
                  <a:t> </a:t>
                </a:r>
                <a:r>
                  <a:rPr lang="en-US" dirty="0" err="1"/>
                  <a:t>ধ্রূবক</a:t>
                </a:r>
                <a:r>
                  <a:rPr lang="en-US" dirty="0"/>
                  <a:t>]</a:t>
                </a:r>
              </a:p>
              <a:p>
                <a:r>
                  <a:rPr lang="en-US" dirty="0"/>
                  <a:t>K </a:t>
                </a:r>
                <a:r>
                  <a:rPr lang="en-US" dirty="0" err="1"/>
                  <a:t>কে</a:t>
                </a:r>
                <a:r>
                  <a:rPr lang="en-US" dirty="0"/>
                  <a:t> </a:t>
                </a:r>
                <a:r>
                  <a:rPr lang="en-US" dirty="0" err="1"/>
                  <a:t>কুলম্বের</a:t>
                </a:r>
                <a:r>
                  <a:rPr lang="en-US" dirty="0"/>
                  <a:t> </a:t>
                </a:r>
                <a:r>
                  <a:rPr lang="en-US" dirty="0" err="1"/>
                  <a:t>ধ্রূবক</a:t>
                </a:r>
                <a:r>
                  <a:rPr lang="en-US" dirty="0"/>
                  <a:t> </a:t>
                </a:r>
                <a:r>
                  <a:rPr lang="en-US" dirty="0" err="1"/>
                  <a:t>বলে</a:t>
                </a:r>
                <a:r>
                  <a:rPr lang="en-US" dirty="0"/>
                  <a:t> । </a:t>
                </a:r>
                <a:r>
                  <a:rPr lang="en-US" dirty="0" err="1"/>
                  <a:t>এর</a:t>
                </a:r>
                <a:r>
                  <a:rPr lang="en-US" dirty="0"/>
                  <a:t> </a:t>
                </a:r>
                <a:r>
                  <a:rPr lang="en-US" dirty="0" err="1"/>
                  <a:t>মান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এর</a:t>
                </a:r>
                <a:r>
                  <a:rPr lang="en-US" dirty="0"/>
                  <a:t> </a:t>
                </a:r>
                <a:r>
                  <a:rPr lang="en-US" dirty="0" err="1"/>
                  <a:t>সমান</a:t>
                </a:r>
                <a:r>
                  <a:rPr lang="en-US" dirty="0"/>
                  <a:t> </a:t>
                </a:r>
                <a:r>
                  <a:rPr lang="en-US" dirty="0" err="1"/>
                  <a:t>এবং</a:t>
                </a:r>
                <a:r>
                  <a:rPr lang="en-US" dirty="0"/>
                  <a:t> </a:t>
                </a:r>
                <a:r>
                  <a:rPr lang="en-US" dirty="0" err="1"/>
                  <a:t>তা</a:t>
                </a:r>
                <a:r>
                  <a:rPr lang="en-US" dirty="0"/>
                  <a:t> </a:t>
                </a:r>
                <a:r>
                  <a:rPr lang="en-US" dirty="0" err="1"/>
                  <a:t>হলো</a:t>
                </a:r>
                <a:r>
                  <a:rPr lang="bn-IN" dirty="0"/>
                  <a:t> 9 × 10</a:t>
                </a:r>
                <a:r>
                  <a:rPr lang="bn-IN" baseline="30000" dirty="0"/>
                  <a:t>9</a:t>
                </a:r>
                <a:r>
                  <a:rPr lang="bn-IN" dirty="0"/>
                  <a:t> </a:t>
                </a:r>
                <a:r>
                  <a:rPr lang="en-US" dirty="0"/>
                  <a:t>Nm</a:t>
                </a:r>
                <a:r>
                  <a:rPr lang="en-US" baseline="30000" dirty="0"/>
                  <a:t>2</a:t>
                </a:r>
                <a:r>
                  <a:rPr lang="en-US" dirty="0"/>
                  <a:t>C</a:t>
                </a:r>
                <a:r>
                  <a:rPr lang="en-US" baseline="30000" dirty="0"/>
                  <a:t>-2</a:t>
                </a:r>
                <a:r>
                  <a:rPr lang="en-US" dirty="0"/>
                  <a:t> </a:t>
                </a:r>
              </a:p>
              <a:p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কুলম্বের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ধ্রূবকের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একক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নির্ণয়ঃ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                                     </a:t>
                </a:r>
                <a:r>
                  <a:rPr lang="en-US" dirty="0" smtClean="0"/>
                  <a:t>          </a:t>
                </a:r>
                <a:r>
                  <a:rPr lang="en-US" dirty="0"/>
                  <a:t>K = Fd</a:t>
                </a:r>
                <a:r>
                  <a:rPr lang="en-US" baseline="30000" dirty="0"/>
                  <a:t>2</a:t>
                </a:r>
                <a:r>
                  <a:rPr lang="en-US" dirty="0"/>
                  <a:t>/ q</a:t>
                </a:r>
                <a:r>
                  <a:rPr lang="en-US" baseline="-25000" dirty="0"/>
                  <a:t>1</a:t>
                </a:r>
                <a:r>
                  <a:rPr lang="en-US" dirty="0"/>
                  <a:t>q</a:t>
                </a:r>
                <a:r>
                  <a:rPr lang="en-US" baseline="-25000" dirty="0"/>
                  <a:t>2</a:t>
                </a:r>
                <a:endParaRPr lang="en-US" dirty="0"/>
              </a:p>
              <a:p>
                <a:r>
                  <a:rPr lang="en-US" dirty="0"/>
                  <a:t>                                              = Nm</a:t>
                </a:r>
                <a:r>
                  <a:rPr lang="en-US" baseline="30000" dirty="0"/>
                  <a:t>2</a:t>
                </a:r>
                <a:r>
                  <a:rPr lang="en-US" dirty="0"/>
                  <a:t>/ C × C</a:t>
                </a:r>
              </a:p>
              <a:p>
                <a:r>
                  <a:rPr lang="en-US" dirty="0"/>
                  <a:t>                                              = Nm</a:t>
                </a:r>
                <a:r>
                  <a:rPr lang="en-US" baseline="30000" dirty="0"/>
                  <a:t>2</a:t>
                </a:r>
                <a:r>
                  <a:rPr lang="en-US" dirty="0"/>
                  <a:t>/C</a:t>
                </a:r>
                <a:r>
                  <a:rPr lang="en-US" baseline="30000" dirty="0"/>
                  <a:t>2</a:t>
                </a:r>
                <a:endParaRPr lang="en-US" dirty="0"/>
              </a:p>
              <a:p>
                <a:r>
                  <a:rPr lang="en-US" dirty="0"/>
                  <a:t>                                              = Nm</a:t>
                </a:r>
                <a:r>
                  <a:rPr lang="en-US" baseline="30000" dirty="0"/>
                  <a:t>2</a:t>
                </a:r>
                <a:r>
                  <a:rPr lang="en-US" dirty="0"/>
                  <a:t>C</a:t>
                </a:r>
                <a:r>
                  <a:rPr lang="en-US" baseline="30000" dirty="0"/>
                  <a:t>-2</a:t>
                </a:r>
                <a:endParaRPr lang="en-US" dirty="0"/>
              </a:p>
              <a:p>
                <a:r>
                  <a:rPr lang="en-US" dirty="0" err="1"/>
                  <a:t>এখানে</a:t>
                </a:r>
                <a:r>
                  <a:rPr lang="en-US" dirty="0"/>
                  <a:t> </a:t>
                </a:r>
                <a:r>
                  <a:rPr lang="en-US" dirty="0" err="1"/>
                  <a:t>বল</a:t>
                </a:r>
                <a:r>
                  <a:rPr lang="en-US" dirty="0"/>
                  <a:t>, </a:t>
                </a:r>
                <a:r>
                  <a:rPr lang="en-US" dirty="0" err="1"/>
                  <a:t>দূরত্ব</a:t>
                </a:r>
                <a:r>
                  <a:rPr lang="en-US" dirty="0"/>
                  <a:t> ও </a:t>
                </a:r>
                <a:r>
                  <a:rPr lang="en-US" dirty="0" err="1"/>
                  <a:t>চার্জের</a:t>
                </a:r>
                <a:r>
                  <a:rPr lang="en-US" dirty="0"/>
                  <a:t> </a:t>
                </a:r>
                <a:r>
                  <a:rPr lang="en-US" dirty="0" err="1"/>
                  <a:t>একক</a:t>
                </a:r>
                <a:r>
                  <a:rPr lang="en-US" dirty="0"/>
                  <a:t> </a:t>
                </a:r>
                <a:r>
                  <a:rPr lang="en-US" dirty="0" err="1"/>
                  <a:t>যথাক্রমে</a:t>
                </a:r>
                <a:r>
                  <a:rPr lang="en-US" dirty="0"/>
                  <a:t> </a:t>
                </a:r>
                <a:r>
                  <a:rPr lang="en-US" dirty="0" err="1"/>
                  <a:t>নিউটন</a:t>
                </a:r>
                <a:r>
                  <a:rPr lang="en-US" dirty="0"/>
                  <a:t>(N), </a:t>
                </a:r>
                <a:r>
                  <a:rPr lang="en-US" dirty="0" err="1"/>
                  <a:t>মিটার</a:t>
                </a:r>
                <a:r>
                  <a:rPr lang="en-US" dirty="0"/>
                  <a:t>(m) ও </a:t>
                </a:r>
                <a:r>
                  <a:rPr lang="en-US" dirty="0" err="1"/>
                  <a:t>কুলম্ব</a:t>
                </a:r>
                <a:r>
                  <a:rPr lang="en-US" dirty="0"/>
                  <a:t>(C) ।	</a:t>
                </a:r>
              </a:p>
            </p:txBody>
          </p:sp>
        </mc:Choice>
        <mc:Fallback>
          <p:sp>
            <p:nvSpPr>
              <p:cNvPr id="3" name="Round Diagonal Corner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99" y="647700"/>
                <a:ext cx="11838725" cy="6113708"/>
              </a:xfrm>
              <a:prstGeom prst="round2DiagRect">
                <a:avLst/>
              </a:prstGeom>
              <a:blipFill rotWithShape="0">
                <a:blip r:embed="rId4"/>
                <a:stretch>
                  <a:fillRect t="-696" b="-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393673" y="731838"/>
            <a:ext cx="1025033" cy="911861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/>
              <a:t>q</a:t>
            </a:r>
            <a:r>
              <a:rPr lang="en-US" sz="4400" baseline="-25000" dirty="0"/>
              <a:t>1   </a:t>
            </a:r>
            <a:r>
              <a:rPr lang="en-US" sz="1100" baseline="-25000" dirty="0"/>
              <a:t> </a:t>
            </a:r>
            <a:endParaRPr lang="en-US" sz="1100" dirty="0"/>
          </a:p>
        </p:txBody>
      </p:sp>
      <p:sp>
        <p:nvSpPr>
          <p:cNvPr id="5" name="Oval 4"/>
          <p:cNvSpPr/>
          <p:nvPr/>
        </p:nvSpPr>
        <p:spPr>
          <a:xfrm>
            <a:off x="6448470" y="689770"/>
            <a:ext cx="1025033" cy="91186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/>
              <a:t>q</a:t>
            </a:r>
            <a:r>
              <a:rPr lang="en-US" sz="4800" baseline="-25000" dirty="0"/>
              <a:t>2</a:t>
            </a:r>
            <a:endParaRPr lang="en-US" sz="1100" dirty="0">
              <a:effectLst/>
              <a:ea typeface="Calibri" panose="020F0502020204030204" pitchFamily="34" charset="0"/>
              <a:cs typeface="Vrinda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18706" y="1187768"/>
            <a:ext cx="2029764" cy="30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otDmnd">
          <a:fgClr>
            <a:schemeClr val="accent1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Flowchart: Alternate Process 1"/>
              <p:cNvSpPr/>
              <p:nvPr/>
            </p:nvSpPr>
            <p:spPr>
              <a:xfrm>
                <a:off x="2908300" y="1791952"/>
                <a:ext cx="7785100" cy="4939048"/>
              </a:xfrm>
              <a:prstGeom prst="flowChartAlternateProcess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bn-IN" dirty="0" smtClean="0"/>
              </a:p>
              <a:p>
                <a:endParaRPr lang="bn-IN" dirty="0"/>
              </a:p>
              <a:p>
                <a:endParaRPr lang="bn-IN" dirty="0" smtClean="0"/>
              </a:p>
              <a:p>
                <a:endParaRPr lang="bn-IN" dirty="0"/>
              </a:p>
              <a:p>
                <a:r>
                  <a:rPr lang="en-US" dirty="0" smtClean="0">
                    <a:solidFill>
                      <a:srgbClr val="002060"/>
                    </a:solidFill>
                  </a:rPr>
                  <a:t>এখানে</a:t>
                </a:r>
                <a:r>
                  <a:rPr lang="en-US" dirty="0">
                    <a:solidFill>
                      <a:srgbClr val="002060"/>
                    </a:solidFill>
                  </a:rPr>
                  <a:t>, </a:t>
                </a:r>
                <a:r>
                  <a:rPr lang="en-US" dirty="0" err="1">
                    <a:solidFill>
                      <a:srgbClr val="002060"/>
                    </a:solidFill>
                  </a:rPr>
                  <a:t>দেয়া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আছে</a:t>
                </a:r>
                <a:endParaRPr lang="en-US" dirty="0">
                  <a:solidFill>
                    <a:srgbClr val="002060"/>
                  </a:solidFill>
                </a:endParaRPr>
              </a:p>
              <a:p>
                <a:r>
                  <a:rPr lang="en-US" dirty="0" smtClean="0">
                    <a:solidFill>
                      <a:srgbClr val="002060"/>
                    </a:solidFill>
                  </a:rPr>
                  <a:t>        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কুলম্ব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ধ্রূবক</a:t>
                </a:r>
                <a:r>
                  <a:rPr lang="en-US" sz="2000" dirty="0">
                    <a:solidFill>
                      <a:srgbClr val="002060"/>
                    </a:solidFill>
                  </a:rPr>
                  <a:t>, K = </a:t>
                </a:r>
                <a:r>
                  <a:rPr lang="bn-IN" sz="2000" dirty="0">
                    <a:solidFill>
                      <a:srgbClr val="002060"/>
                    </a:solidFill>
                  </a:rPr>
                  <a:t>9 × </a:t>
                </a:r>
                <a:r>
                  <a:rPr lang="bn-IN" sz="2000" dirty="0" smtClean="0">
                    <a:solidFill>
                      <a:srgbClr val="002060"/>
                    </a:solidFill>
                  </a:rPr>
                  <a:t>10</a:t>
                </a:r>
                <a:r>
                  <a:rPr lang="bn-IN" sz="2000" baseline="30000" dirty="0" smtClean="0">
                    <a:solidFill>
                      <a:srgbClr val="002060"/>
                    </a:solidFill>
                  </a:rPr>
                  <a:t>9 </a:t>
                </a:r>
                <a:r>
                  <a:rPr lang="en-US" sz="2000" baseline="30000" dirty="0" smtClean="0">
                    <a:solidFill>
                      <a:srgbClr val="002060"/>
                    </a:solidFill>
                  </a:rPr>
                  <a:t>    Nm2/C2</a:t>
                </a:r>
                <a:endParaRPr lang="en-US" sz="2000" baseline="30000" dirty="0">
                  <a:solidFill>
                    <a:srgbClr val="002060"/>
                  </a:solidFill>
                </a:endParaRPr>
              </a:p>
              <a:p>
                <a:r>
                  <a:rPr lang="en-US" sz="2000" baseline="30000" dirty="0">
                    <a:solidFill>
                      <a:srgbClr val="002060"/>
                    </a:solidFill>
                  </a:rPr>
                  <a:t>          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  ১ম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চার্জ</a:t>
                </a:r>
                <a:r>
                  <a:rPr lang="en-US" sz="2000" dirty="0">
                    <a:solidFill>
                      <a:srgbClr val="002060"/>
                    </a:solidFill>
                  </a:rPr>
                  <a:t>, q1= +30C</a:t>
                </a:r>
              </a:p>
              <a:p>
                <a:r>
                  <a:rPr lang="en-US" sz="2000" dirty="0">
                    <a:solidFill>
                      <a:srgbClr val="002060"/>
                    </a:solidFill>
                  </a:rPr>
                  <a:t>        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 </a:t>
                </a:r>
                <a:r>
                  <a:rPr lang="en-US" sz="2000" dirty="0">
                    <a:solidFill>
                      <a:srgbClr val="002060"/>
                    </a:solidFill>
                  </a:rPr>
                  <a:t>২য় চার্জ ,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baseline="30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</a:rPr>
                  <a:t> =+50C</a:t>
                </a:r>
              </a:p>
              <a:p>
                <a:r>
                  <a:rPr lang="en-US" sz="2000" dirty="0" smtClean="0">
                    <a:solidFill>
                      <a:srgbClr val="002060"/>
                    </a:solidFill>
                  </a:rPr>
                  <a:t>         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মধ্যবর্তী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দূরত্ব</a:t>
                </a:r>
                <a:r>
                  <a:rPr lang="en-US" sz="2000" dirty="0">
                    <a:solidFill>
                      <a:srgbClr val="002060"/>
                    </a:solidFill>
                  </a:rPr>
                  <a:t>, d = 60cm =0.6m</a:t>
                </a:r>
              </a:p>
              <a:p>
                <a:r>
                  <a:rPr lang="en-US" dirty="0" smtClean="0">
                    <a:solidFill>
                      <a:srgbClr val="002060"/>
                    </a:solidFill>
                  </a:rPr>
                  <a:t>           </a:t>
                </a:r>
                <a:r>
                  <a:rPr lang="bn-IN" dirty="0" smtClean="0">
                    <a:solidFill>
                      <a:srgbClr val="002060"/>
                    </a:solidFill>
                  </a:rPr>
                  <a:t>মধ্যবর্তী বল ,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F = ?</a:t>
                </a:r>
              </a:p>
              <a:p>
                <a:endParaRPr lang="en-US" dirty="0" smtClean="0">
                  <a:solidFill>
                    <a:srgbClr val="002060"/>
                  </a:solidFill>
                </a:endParaRPr>
              </a:p>
              <a:p>
                <a:r>
                  <a:rPr lang="en-US" dirty="0" err="1" smtClean="0">
                    <a:solidFill>
                      <a:srgbClr val="002060"/>
                    </a:solidFill>
                  </a:rPr>
                  <a:t>আমরা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জানি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,</a:t>
                </a:r>
              </a:p>
              <a:p>
                <a:r>
                  <a:rPr lang="en-US" sz="2800" dirty="0" smtClean="0">
                    <a:solidFill>
                      <a:srgbClr val="002060"/>
                    </a:solidFill>
                  </a:rPr>
                  <a:t>                F  =</a:t>
                </a:r>
                <a:r>
                  <a:rPr lang="en-US" sz="2800" dirty="0">
                    <a:solidFill>
                      <a:srgbClr val="002060"/>
                    </a:solidFill>
                  </a:rPr>
                  <a:t>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rgbClr val="002060"/>
                  </a:solidFill>
                </a:endParaRPr>
              </a:p>
              <a:p>
                <a:r>
                  <a:rPr lang="en-US" sz="2800" dirty="0" smtClean="0">
                    <a:solidFill>
                      <a:srgbClr val="002060"/>
                    </a:solidFill>
                  </a:rPr>
                  <a:t>                    =</a:t>
                </a:r>
                <a:r>
                  <a:rPr lang="bn-IN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bn-IN" sz="2800" dirty="0">
                    <a:solidFill>
                      <a:srgbClr val="002060"/>
                    </a:solidFill>
                  </a:rPr>
                  <a:t>9 × </a:t>
                </a:r>
                <a:r>
                  <a:rPr lang="bn-IN" sz="2800" dirty="0" smtClean="0">
                    <a:solidFill>
                      <a:srgbClr val="002060"/>
                    </a:solidFill>
                  </a:rPr>
                  <a:t>10</a:t>
                </a:r>
                <a:r>
                  <a:rPr lang="bn-IN" sz="2800" baseline="30000" dirty="0" smtClean="0">
                    <a:solidFill>
                      <a:srgbClr val="002060"/>
                    </a:solidFill>
                  </a:rPr>
                  <a:t>9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×  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rgbClr val="002060"/>
                  </a:solidFill>
                </a:endParaRPr>
              </a:p>
              <a:p>
                <a:r>
                  <a:rPr lang="en-US" sz="2800" dirty="0" smtClean="0">
                    <a:solidFill>
                      <a:srgbClr val="002060"/>
                    </a:solidFill>
                  </a:rPr>
                  <a:t>                    =  3.75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 10</a:t>
                </a:r>
                <a:r>
                  <a:rPr lang="en-US" sz="2800" baseline="30000" dirty="0" smtClean="0">
                    <a:solidFill>
                      <a:srgbClr val="002060"/>
                    </a:solidFill>
                  </a:rPr>
                  <a:t>13 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  N </a:t>
                </a:r>
                <a:r>
                  <a:rPr lang="en-US" sz="2800" dirty="0">
                    <a:solidFill>
                      <a:srgbClr val="002060"/>
                    </a:solidFill>
                  </a:rPr>
                  <a:t>(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Ans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)</a:t>
                </a:r>
              </a:p>
              <a:p>
                <a:r>
                  <a:rPr lang="en-US" sz="2400" baseline="30000" dirty="0" err="1" smtClean="0">
                    <a:solidFill>
                      <a:srgbClr val="002060"/>
                    </a:solidFill>
                  </a:rPr>
                  <a:t>যেহেতু</a:t>
                </a:r>
                <a:r>
                  <a:rPr lang="en-US" sz="2400" baseline="30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400" baseline="30000" dirty="0" err="1" smtClean="0">
                    <a:solidFill>
                      <a:srgbClr val="002060"/>
                    </a:solidFill>
                  </a:rPr>
                  <a:t>দুটি</a:t>
                </a:r>
                <a:r>
                  <a:rPr lang="en-US" sz="2400" baseline="30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400" baseline="30000" dirty="0" err="1" smtClean="0">
                    <a:solidFill>
                      <a:srgbClr val="002060"/>
                    </a:solidFill>
                  </a:rPr>
                  <a:t>চার্জ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</a:rPr>
                  <a:t>সমধর্মী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</a:rPr>
                  <a:t>তাই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</a:rPr>
                  <a:t>বলের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</a:rPr>
                  <a:t>প্রকৃতি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</a:rPr>
                  <a:t>হবে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</a:rPr>
                  <a:t>বিকর্ষণধর্মী</a:t>
                </a:r>
                <a:r>
                  <a:rPr lang="en-US" sz="2400" baseline="30000" dirty="0" smtClean="0">
                    <a:solidFill>
                      <a:srgbClr val="002060"/>
                    </a:solidFill>
                  </a:rPr>
                  <a:t>     </a:t>
                </a:r>
              </a:p>
              <a:p>
                <a:pPr algn="ctr"/>
                <a:r>
                  <a:rPr lang="en-US" baseline="30000" dirty="0" smtClean="0"/>
                  <a:t> </a:t>
                </a:r>
                <a:endParaRPr lang="en-US" dirty="0"/>
              </a:p>
              <a:p>
                <a:pPr algn="ctr"/>
                <a:r>
                  <a:rPr lang="en-US" baseline="30000" dirty="0" smtClean="0"/>
                  <a:t>       </a:t>
                </a:r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</mc:Choice>
        <mc:Fallback>
          <p:sp>
            <p:nvSpPr>
              <p:cNvPr id="2" name="Flowchart: Alternate Proces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00" y="1791952"/>
                <a:ext cx="7785100" cy="4939048"/>
              </a:xfrm>
              <a:prstGeom prst="flowChartAlternateProcess">
                <a:avLst/>
              </a:prstGeom>
              <a:blipFill rotWithShape="0">
                <a:blip r:embed="rId3"/>
                <a:stretch>
                  <a:fillRect b="-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90152" y="605307"/>
            <a:ext cx="1661375" cy="1313645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সমস্যাঃ</a:t>
            </a:r>
            <a:r>
              <a:rPr lang="bn-IN" sz="2000" dirty="0" smtClean="0">
                <a:solidFill>
                  <a:srgbClr val="FFFF00"/>
                </a:solidFill>
              </a:rPr>
              <a:t>-১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751527" y="114300"/>
            <a:ext cx="9826580" cy="1804652"/>
          </a:xfrm>
          <a:prstGeom prst="horizontalScroll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+30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 ও +50C 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চার্জিত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দুটি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বস্তুকে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পরস্পর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থেকে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60cm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দূরত্বে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স্থাপন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করা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হলো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।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এদের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মধ্যবর্তী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বলের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মান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ও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প্রকৃতি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নির্ণয়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করো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।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295400" y="2130559"/>
            <a:ext cx="1371600" cy="72694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সমাধান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2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993693" y="29980"/>
            <a:ext cx="9383842" cy="1633928"/>
          </a:xfrm>
          <a:prstGeom prst="horizontalScroll">
            <a:avLst/>
          </a:prstGeom>
          <a:gradFill>
            <a:gsLst>
              <a:gs pos="35000">
                <a:schemeClr val="accent1">
                  <a:lumMod val="75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2"/>
                </a:solidFill>
              </a:rPr>
              <a:t>+30</a:t>
            </a:r>
            <a:r>
              <a:rPr lang="en-US" sz="2400" dirty="0">
                <a:solidFill>
                  <a:schemeClr val="tx2"/>
                </a:solidFill>
              </a:rPr>
              <a:t>C ও +50C  </a:t>
            </a:r>
            <a:r>
              <a:rPr lang="en-US" sz="2400" dirty="0" err="1">
                <a:solidFill>
                  <a:schemeClr val="tx2"/>
                </a:solidFill>
              </a:rPr>
              <a:t>চার্জিত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দুটি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বস্তুকে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পরস্পর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থেকে</a:t>
            </a:r>
            <a:r>
              <a:rPr lang="en-US" sz="2400" dirty="0">
                <a:solidFill>
                  <a:schemeClr val="tx2"/>
                </a:solidFill>
              </a:rPr>
              <a:t> 60cm </a:t>
            </a:r>
            <a:r>
              <a:rPr lang="en-US" sz="2400" dirty="0" err="1">
                <a:solidFill>
                  <a:schemeClr val="tx2"/>
                </a:solidFill>
              </a:rPr>
              <a:t>দূরত্বে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স্থাপন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করা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হলো</a:t>
            </a:r>
            <a:r>
              <a:rPr lang="en-US" sz="2400" dirty="0">
                <a:solidFill>
                  <a:schemeClr val="tx2"/>
                </a:solidFill>
              </a:rPr>
              <a:t>। </a:t>
            </a:r>
            <a:r>
              <a:rPr lang="en-US" sz="2400" dirty="0" err="1" smtClean="0">
                <a:solidFill>
                  <a:schemeClr val="tx2"/>
                </a:solidFill>
              </a:rPr>
              <a:t>এদের</a:t>
            </a:r>
            <a:r>
              <a:rPr lang="bn-IN" sz="2400" dirty="0" smtClean="0">
                <a:solidFill>
                  <a:schemeClr val="tx2"/>
                </a:solidFill>
              </a:rPr>
              <a:t>কে পরিবাহি তার দ্বারা যুক্ত করলে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মধ্যবর্তী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বলের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মান</a:t>
            </a:r>
            <a:r>
              <a:rPr lang="bn-IN" sz="2400" dirty="0" smtClean="0">
                <a:solidFill>
                  <a:schemeClr val="tx2"/>
                </a:solidFill>
              </a:rPr>
              <a:t> কিরূপ হবে?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60650" y="247218"/>
            <a:ext cx="1533043" cy="1199451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সমস্যাঃ</a:t>
            </a:r>
            <a:r>
              <a:rPr lang="bn-IN" dirty="0" smtClean="0">
                <a:solidFill>
                  <a:srgbClr val="FFFF00"/>
                </a:solidFill>
              </a:rPr>
              <a:t>-২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30963" y="1881146"/>
            <a:ext cx="1590147" cy="931056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সমাধান</a:t>
            </a:r>
            <a:r>
              <a:rPr lang="en-US" dirty="0" err="1">
                <a:solidFill>
                  <a:srgbClr val="FFFF00"/>
                </a:solidFill>
              </a:rPr>
              <a:t>ঃ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2248527" y="1663907"/>
                <a:ext cx="9754787" cy="5070721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>
                    <a:solidFill>
                      <a:schemeClr val="accent6"/>
                    </a:solidFill>
                  </a:rPr>
                  <a:t>এখানে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দেয়া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আছে</a:t>
                </a:r>
                <a:endParaRPr lang="en-US" sz="2000" dirty="0">
                  <a:solidFill>
                    <a:schemeClr val="accent6"/>
                  </a:solidFill>
                </a:endParaRPr>
              </a:p>
              <a:p>
                <a:r>
                  <a:rPr lang="en-US" sz="2000" dirty="0">
                    <a:solidFill>
                      <a:schemeClr val="accent6"/>
                    </a:solidFill>
                  </a:rPr>
                  <a:t>        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কুলম্ব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ধ্রূবক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K = </a:t>
                </a:r>
                <a:r>
                  <a:rPr lang="bn-IN" sz="2000" dirty="0">
                    <a:solidFill>
                      <a:schemeClr val="accent6"/>
                    </a:solidFill>
                  </a:rPr>
                  <a:t>9 × </a:t>
                </a:r>
                <a:r>
                  <a:rPr lang="bn-IN" sz="2000" dirty="0">
                    <a:solidFill>
                      <a:schemeClr val="accent6"/>
                    </a:solidFill>
                  </a:rPr>
                  <a:t>10</a:t>
                </a:r>
                <a:r>
                  <a:rPr lang="bn-IN" sz="2000" baseline="30000" dirty="0">
                    <a:solidFill>
                      <a:schemeClr val="accent6"/>
                    </a:solidFill>
                  </a:rPr>
                  <a:t>9 </a:t>
                </a:r>
                <a:r>
                  <a:rPr lang="en-US" sz="2000" baseline="30000" dirty="0">
                    <a:solidFill>
                      <a:schemeClr val="accent6"/>
                    </a:solidFill>
                  </a:rPr>
                  <a:t>    Nm2/C2</a:t>
                </a:r>
                <a:endParaRPr lang="en-US" sz="2000" baseline="30000" dirty="0">
                  <a:solidFill>
                    <a:schemeClr val="accent6"/>
                  </a:solidFill>
                </a:endParaRPr>
              </a:p>
              <a:p>
                <a:r>
                  <a:rPr lang="en-US" sz="2000" baseline="30000" dirty="0">
                    <a:solidFill>
                      <a:schemeClr val="accent6"/>
                    </a:solidFill>
                  </a:rPr>
                  <a:t>           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   ১ম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চার্জ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q1= +30C</a:t>
                </a:r>
              </a:p>
              <a:p>
                <a:r>
                  <a:rPr lang="en-US" sz="2000" dirty="0">
                    <a:solidFill>
                      <a:schemeClr val="accent6"/>
                    </a:solidFill>
                  </a:rPr>
                  <a:t>         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  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২য় চার্জ ,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baseline="30000" dirty="0">
                    <a:solidFill>
                      <a:schemeClr val="accent6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 =+</a:t>
                </a:r>
                <a:r>
                  <a:rPr lang="en-US" sz="2000" dirty="0" smtClean="0">
                    <a:solidFill>
                      <a:schemeClr val="accent6"/>
                    </a:solidFill>
                  </a:rPr>
                  <a:t>50C</a:t>
                </a:r>
                <a:endParaRPr lang="bn-IN" sz="2000" dirty="0" smtClean="0">
                  <a:solidFill>
                    <a:schemeClr val="accent6"/>
                  </a:solidFill>
                </a:endParaRPr>
              </a:p>
              <a:p>
                <a:r>
                  <a:rPr lang="bn-IN" sz="2000" dirty="0" smtClean="0">
                    <a:solidFill>
                      <a:schemeClr val="accent6"/>
                    </a:solidFill>
                  </a:rPr>
                  <a:t>পরিবাহি তার দ্বারা যুক্ত করলে উভয়ের চার্জ সমান হবে অর্থাৎ </a:t>
                </a:r>
                <a:r>
                  <a:rPr lang="en-US" sz="2000" dirty="0" smtClean="0">
                    <a:solidFill>
                      <a:schemeClr val="accent6"/>
                    </a:solidFill>
                  </a:rPr>
                  <a:t>q1 = q2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accent6"/>
                    </a:solidFill>
                  </a:rPr>
                  <a:t> = 40C</a:t>
                </a:r>
                <a:endParaRPr lang="en-US" sz="2000" dirty="0">
                  <a:solidFill>
                    <a:schemeClr val="accent6"/>
                  </a:solidFill>
                </a:endParaRPr>
              </a:p>
              <a:p>
                <a:r>
                  <a:rPr lang="en-US" sz="2000" dirty="0">
                    <a:solidFill>
                      <a:schemeClr val="accent6"/>
                    </a:solidFill>
                  </a:rPr>
                  <a:t>         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মধ্যবর্তী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দূরত্ব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 d = 60cm =0.6m</a:t>
                </a:r>
              </a:p>
              <a:p>
                <a:r>
                  <a:rPr lang="en-US" sz="2000" dirty="0">
                    <a:solidFill>
                      <a:schemeClr val="accent6"/>
                    </a:solidFill>
                  </a:rPr>
                  <a:t>           </a:t>
                </a:r>
                <a:r>
                  <a:rPr lang="bn-IN" sz="2000" dirty="0">
                    <a:solidFill>
                      <a:schemeClr val="accent6"/>
                    </a:solidFill>
                  </a:rPr>
                  <a:t>মধ্যবর্তী বল , 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F = ?</a:t>
                </a:r>
              </a:p>
              <a:p>
                <a:endParaRPr lang="en-US" sz="2000" dirty="0">
                  <a:solidFill>
                    <a:schemeClr val="accent6"/>
                  </a:solidFill>
                </a:endParaRPr>
              </a:p>
              <a:p>
                <a:r>
                  <a:rPr lang="en-US" sz="2000" dirty="0" err="1">
                    <a:solidFill>
                      <a:schemeClr val="accent6"/>
                    </a:solidFill>
                  </a:rPr>
                  <a:t>আমরা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জানি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,</a:t>
                </a:r>
              </a:p>
              <a:p>
                <a:r>
                  <a:rPr lang="en-US" sz="2000" dirty="0">
                    <a:solidFill>
                      <a:schemeClr val="accent6"/>
                    </a:solidFill>
                  </a:rPr>
                  <a:t>                F  =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accent6"/>
                  </a:solidFill>
                </a:endParaRPr>
              </a:p>
              <a:p>
                <a:r>
                  <a:rPr lang="en-US" sz="2000" dirty="0">
                    <a:solidFill>
                      <a:schemeClr val="accent6"/>
                    </a:solidFill>
                  </a:rPr>
                  <a:t>                    =</a:t>
                </a:r>
                <a:r>
                  <a:rPr lang="bn-IN" sz="2000" dirty="0">
                    <a:solidFill>
                      <a:schemeClr val="accent6"/>
                    </a:solidFill>
                  </a:rPr>
                  <a:t> </a:t>
                </a:r>
                <a:r>
                  <a:rPr lang="bn-IN" sz="2000" dirty="0">
                    <a:solidFill>
                      <a:schemeClr val="accent6"/>
                    </a:solidFill>
                  </a:rPr>
                  <a:t>9 × </a:t>
                </a:r>
                <a:r>
                  <a:rPr lang="bn-IN" sz="2000" dirty="0">
                    <a:solidFill>
                      <a:schemeClr val="accent6"/>
                    </a:solidFill>
                  </a:rPr>
                  <a:t>10</a:t>
                </a:r>
                <a:r>
                  <a:rPr lang="bn-IN" sz="2000" baseline="30000" dirty="0">
                    <a:solidFill>
                      <a:schemeClr val="accent6"/>
                    </a:solidFill>
                  </a:rPr>
                  <a:t>9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×  </m:t>
                        </m:r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d>
                          <m:d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accent6"/>
                  </a:solidFill>
                </a:endParaRPr>
              </a:p>
              <a:p>
                <a:r>
                  <a:rPr lang="en-US" sz="2000" dirty="0">
                    <a:solidFill>
                      <a:schemeClr val="accent6"/>
                    </a:solidFill>
                  </a:rPr>
                  <a:t>                    =  4</a:t>
                </a:r>
                <a:r>
                  <a:rPr lang="en-US" sz="2000" dirty="0" smtClean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>
                    <a:solidFill>
                      <a:schemeClr val="accent6"/>
                    </a:solidFill>
                  </a:rPr>
                  <a:t> 10</a:t>
                </a:r>
                <a:r>
                  <a:rPr lang="en-US" sz="2000" baseline="30000" dirty="0">
                    <a:solidFill>
                      <a:schemeClr val="accent6"/>
                    </a:solidFill>
                  </a:rPr>
                  <a:t>13 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  N 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(</a:t>
                </a:r>
                <a:r>
                  <a:rPr lang="en-US" sz="2000" dirty="0" err="1">
                    <a:solidFill>
                      <a:schemeClr val="accent6"/>
                    </a:solidFill>
                  </a:rPr>
                  <a:t>Ans</a:t>
                </a:r>
                <a:r>
                  <a:rPr lang="en-US" sz="2000" dirty="0" smtClean="0">
                    <a:solidFill>
                      <a:schemeClr val="accent6"/>
                    </a:solidFill>
                  </a:rPr>
                  <a:t>) </a:t>
                </a:r>
                <a:endParaRPr lang="en-US" sz="20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527" y="1663907"/>
                <a:ext cx="9754787" cy="5070721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96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546</TotalTime>
  <Words>564</Words>
  <Application>Microsoft Office PowerPoint</Application>
  <PresentationFormat>Widescreen</PresentationFormat>
  <Paragraphs>119</Paragraphs>
  <Slides>12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Garamond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44</cp:revision>
  <dcterms:created xsi:type="dcterms:W3CDTF">2020-07-02T13:26:30Z</dcterms:created>
  <dcterms:modified xsi:type="dcterms:W3CDTF">2020-07-13T14:12:06Z</dcterms:modified>
</cp:coreProperties>
</file>