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4036" r:id="rId1"/>
  </p:sldMasterIdLst>
  <p:notesMasterIdLst>
    <p:notesMasterId r:id="rId31"/>
  </p:notesMasterIdLst>
  <p:sldIdLst>
    <p:sldId id="384" r:id="rId2"/>
    <p:sldId id="385" r:id="rId3"/>
    <p:sldId id="400" r:id="rId4"/>
    <p:sldId id="399" r:id="rId5"/>
    <p:sldId id="386" r:id="rId6"/>
    <p:sldId id="387" r:id="rId7"/>
    <p:sldId id="370" r:id="rId8"/>
    <p:sldId id="355" r:id="rId9"/>
    <p:sldId id="375" r:id="rId10"/>
    <p:sldId id="409" r:id="rId11"/>
    <p:sldId id="357" r:id="rId12"/>
    <p:sldId id="401" r:id="rId13"/>
    <p:sldId id="402" r:id="rId14"/>
    <p:sldId id="403" r:id="rId15"/>
    <p:sldId id="376" r:id="rId16"/>
    <p:sldId id="377" r:id="rId17"/>
    <p:sldId id="410" r:id="rId18"/>
    <p:sldId id="407" r:id="rId19"/>
    <p:sldId id="412" r:id="rId20"/>
    <p:sldId id="413" r:id="rId21"/>
    <p:sldId id="374" r:id="rId22"/>
    <p:sldId id="411" r:id="rId23"/>
    <p:sldId id="415" r:id="rId24"/>
    <p:sldId id="414" r:id="rId25"/>
    <p:sldId id="394" r:id="rId26"/>
    <p:sldId id="404" r:id="rId27"/>
    <p:sldId id="405" r:id="rId28"/>
    <p:sldId id="406" r:id="rId29"/>
    <p:sldId id="369"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2593" autoAdjust="0"/>
  </p:normalViewPr>
  <p:slideViewPr>
    <p:cSldViewPr snapToGrid="0">
      <p:cViewPr varScale="1">
        <p:scale>
          <a:sx n="55" d="100"/>
          <a:sy n="55" d="100"/>
        </p:scale>
        <p:origin x="614" y="43"/>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59D0B2-726F-4AF4-B50D-BEB1F221471A}" type="datetimeFigureOut">
              <a:rPr lang="en-US" smtClean="0"/>
              <a:t>7/12/2020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035AB8-494E-42A5-8584-272966F701A5}" type="slidenum">
              <a:rPr lang="en-US" smtClean="0"/>
              <a:t>‹#›</a:t>
            </a:fld>
            <a:endParaRPr lang="en-US"/>
          </a:p>
        </p:txBody>
      </p:sp>
    </p:spTree>
    <p:extLst>
      <p:ext uri="{BB962C8B-B14F-4D97-AF65-F5344CB8AC3E}">
        <p14:creationId xmlns:p14="http://schemas.microsoft.com/office/powerpoint/2010/main" val="2244002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355FAE-BD9E-4674-A710-9777E36C3ED8}" type="datetimeFigureOut">
              <a:rPr lang="en-US" smtClean="0"/>
              <a:t>7/12/2020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D22859-3B21-4E46-A9B5-42AB330EE90D}" type="slidenum">
              <a:rPr lang="en-US" smtClean="0"/>
              <a:t>‹#›</a:t>
            </a:fld>
            <a:endParaRPr lang="en-US"/>
          </a:p>
        </p:txBody>
      </p:sp>
    </p:spTree>
    <p:extLst>
      <p:ext uri="{BB962C8B-B14F-4D97-AF65-F5344CB8AC3E}">
        <p14:creationId xmlns:p14="http://schemas.microsoft.com/office/powerpoint/2010/main" val="162834405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355FAE-BD9E-4674-A710-9777E36C3ED8}" type="datetimeFigureOut">
              <a:rPr lang="en-US" smtClean="0"/>
              <a:t>7/12/2020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D22859-3B21-4E46-A9B5-42AB330EE90D}" type="slidenum">
              <a:rPr lang="en-US" smtClean="0"/>
              <a:t>‹#›</a:t>
            </a:fld>
            <a:endParaRPr lang="en-US"/>
          </a:p>
        </p:txBody>
      </p:sp>
    </p:spTree>
    <p:extLst>
      <p:ext uri="{BB962C8B-B14F-4D97-AF65-F5344CB8AC3E}">
        <p14:creationId xmlns:p14="http://schemas.microsoft.com/office/powerpoint/2010/main" val="42586725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355FAE-BD9E-4674-A710-9777E36C3ED8}" type="datetimeFigureOut">
              <a:rPr lang="en-US" smtClean="0"/>
              <a:t>7/12/2020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D22859-3B21-4E46-A9B5-42AB330EE90D}" type="slidenum">
              <a:rPr lang="en-US" smtClean="0"/>
              <a:t>‹#›</a:t>
            </a:fld>
            <a:endParaRPr lang="en-US"/>
          </a:p>
        </p:txBody>
      </p:sp>
    </p:spTree>
    <p:extLst>
      <p:ext uri="{BB962C8B-B14F-4D97-AF65-F5344CB8AC3E}">
        <p14:creationId xmlns:p14="http://schemas.microsoft.com/office/powerpoint/2010/main" val="342267894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355FAE-BD9E-4674-A710-9777E36C3ED8}" type="datetimeFigureOut">
              <a:rPr lang="en-US" smtClean="0"/>
              <a:t>7/12/2020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D22859-3B21-4E46-A9B5-42AB330EE90D}" type="slidenum">
              <a:rPr lang="en-US" smtClean="0"/>
              <a:t>‹#›</a:t>
            </a:fld>
            <a:endParaRPr lang="en-US"/>
          </a:p>
        </p:txBody>
      </p:sp>
    </p:spTree>
    <p:extLst>
      <p:ext uri="{BB962C8B-B14F-4D97-AF65-F5344CB8AC3E}">
        <p14:creationId xmlns:p14="http://schemas.microsoft.com/office/powerpoint/2010/main" val="244331014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355FAE-BD9E-4674-A710-9777E36C3ED8}" type="datetimeFigureOut">
              <a:rPr lang="en-US" smtClean="0"/>
              <a:t>7/12/2020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D22859-3B21-4E46-A9B5-42AB330EE90D}" type="slidenum">
              <a:rPr lang="en-US" smtClean="0"/>
              <a:t>‹#›</a:t>
            </a:fld>
            <a:endParaRPr lang="en-US"/>
          </a:p>
        </p:txBody>
      </p:sp>
    </p:spTree>
    <p:extLst>
      <p:ext uri="{BB962C8B-B14F-4D97-AF65-F5344CB8AC3E}">
        <p14:creationId xmlns:p14="http://schemas.microsoft.com/office/powerpoint/2010/main" val="201228172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355FAE-BD9E-4674-A710-9777E36C3ED8}" type="datetimeFigureOut">
              <a:rPr lang="en-US" smtClean="0"/>
              <a:t>7/12/2020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D22859-3B21-4E46-A9B5-42AB330EE90D}" type="slidenum">
              <a:rPr lang="en-US" smtClean="0"/>
              <a:t>‹#›</a:t>
            </a:fld>
            <a:endParaRPr lang="en-US"/>
          </a:p>
        </p:txBody>
      </p:sp>
    </p:spTree>
    <p:extLst>
      <p:ext uri="{BB962C8B-B14F-4D97-AF65-F5344CB8AC3E}">
        <p14:creationId xmlns:p14="http://schemas.microsoft.com/office/powerpoint/2010/main" val="262198388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355FAE-BD9E-4674-A710-9777E36C3ED8}" type="datetimeFigureOut">
              <a:rPr lang="en-US" smtClean="0"/>
              <a:t>7/12/2020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D22859-3B21-4E46-A9B5-42AB330EE90D}" type="slidenum">
              <a:rPr lang="en-US" smtClean="0"/>
              <a:t>‹#›</a:t>
            </a:fld>
            <a:endParaRPr lang="en-US"/>
          </a:p>
        </p:txBody>
      </p:sp>
    </p:spTree>
    <p:extLst>
      <p:ext uri="{BB962C8B-B14F-4D97-AF65-F5344CB8AC3E}">
        <p14:creationId xmlns:p14="http://schemas.microsoft.com/office/powerpoint/2010/main" val="32585783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355FAE-BD9E-4674-A710-9777E36C3ED8}" type="datetimeFigureOut">
              <a:rPr lang="en-US" smtClean="0"/>
              <a:t>7/12/2020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D22859-3B21-4E46-A9B5-42AB330EE90D}" type="slidenum">
              <a:rPr lang="en-US" smtClean="0"/>
              <a:t>‹#›</a:t>
            </a:fld>
            <a:endParaRPr lang="en-US"/>
          </a:p>
        </p:txBody>
      </p:sp>
    </p:spTree>
    <p:extLst>
      <p:ext uri="{BB962C8B-B14F-4D97-AF65-F5344CB8AC3E}">
        <p14:creationId xmlns:p14="http://schemas.microsoft.com/office/powerpoint/2010/main" val="7685700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355FAE-BD9E-4674-A710-9777E36C3ED8}" type="datetimeFigureOut">
              <a:rPr lang="en-US" smtClean="0"/>
              <a:t>7/12/2020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D22859-3B21-4E46-A9B5-42AB330EE90D}" type="slidenum">
              <a:rPr lang="en-US" smtClean="0"/>
              <a:t>‹#›</a:t>
            </a:fld>
            <a:endParaRPr lang="en-US"/>
          </a:p>
        </p:txBody>
      </p:sp>
    </p:spTree>
    <p:extLst>
      <p:ext uri="{BB962C8B-B14F-4D97-AF65-F5344CB8AC3E}">
        <p14:creationId xmlns:p14="http://schemas.microsoft.com/office/powerpoint/2010/main" val="394912612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355FAE-BD9E-4674-A710-9777E36C3ED8}" type="datetimeFigureOut">
              <a:rPr lang="en-US" smtClean="0"/>
              <a:t>7/12/2020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D22859-3B21-4E46-A9B5-42AB330EE90D}" type="slidenum">
              <a:rPr lang="en-US" smtClean="0"/>
              <a:t>‹#›</a:t>
            </a:fld>
            <a:endParaRPr lang="en-US"/>
          </a:p>
        </p:txBody>
      </p:sp>
    </p:spTree>
    <p:extLst>
      <p:ext uri="{BB962C8B-B14F-4D97-AF65-F5344CB8AC3E}">
        <p14:creationId xmlns:p14="http://schemas.microsoft.com/office/powerpoint/2010/main" val="341786075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355FAE-BD9E-4674-A710-9777E36C3ED8}" type="datetimeFigureOut">
              <a:rPr lang="en-US" smtClean="0"/>
              <a:t>7/12/2020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D22859-3B21-4E46-A9B5-42AB330EE90D}" type="slidenum">
              <a:rPr lang="en-US" smtClean="0"/>
              <a:t>‹#›</a:t>
            </a:fld>
            <a:endParaRPr lang="en-US"/>
          </a:p>
        </p:txBody>
      </p:sp>
    </p:spTree>
    <p:extLst>
      <p:ext uri="{BB962C8B-B14F-4D97-AF65-F5344CB8AC3E}">
        <p14:creationId xmlns:p14="http://schemas.microsoft.com/office/powerpoint/2010/main" val="60722804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White">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355FAE-BD9E-4674-A710-9777E36C3ED8}" type="datetimeFigureOut">
              <a:rPr lang="en-US" smtClean="0"/>
              <a:t>7/12/2020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D22859-3B21-4E46-A9B5-42AB330EE90D}" type="slidenum">
              <a:rPr lang="en-US" smtClean="0"/>
              <a:t>‹#›</a:t>
            </a:fld>
            <a:endParaRPr lang="en-US"/>
          </a:p>
        </p:txBody>
      </p:sp>
    </p:spTree>
    <p:extLst>
      <p:ext uri="{BB962C8B-B14F-4D97-AF65-F5344CB8AC3E}">
        <p14:creationId xmlns:p14="http://schemas.microsoft.com/office/powerpoint/2010/main" val="1716305531"/>
      </p:ext>
    </p:extLst>
  </p:cSld>
  <p:clrMap bg1="lt1" tx1="dk1" bg2="lt2" tx2="dk2" accent1="accent1" accent2="accent2" accent3="accent3" accent4="accent4" accent5="accent5" accent6="accent6" hlink="hlink" folHlink="folHlink"/>
  <p:sldLayoutIdLst>
    <p:sldLayoutId id="2147484037" r:id="rId1"/>
    <p:sldLayoutId id="2147484038" r:id="rId2"/>
    <p:sldLayoutId id="2147484039" r:id="rId3"/>
    <p:sldLayoutId id="2147484040" r:id="rId4"/>
    <p:sldLayoutId id="2147484041" r:id="rId5"/>
    <p:sldLayoutId id="2147484042" r:id="rId6"/>
    <p:sldLayoutId id="2147484043" r:id="rId7"/>
    <p:sldLayoutId id="2147484044" r:id="rId8"/>
    <p:sldLayoutId id="2147484045" r:id="rId9"/>
    <p:sldLayoutId id="2147484046" r:id="rId10"/>
    <p:sldLayoutId id="2147484047"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4.gi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onushilon.org/corita/mumtaj-mohol.htm" TargetMode="External"/><Relationship Id="rId2" Type="http://schemas.openxmlformats.org/officeDocument/2006/relationships/hyperlink" Target="http://onushilon.org/geography/india/tajmohol.htm"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3.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4.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7.xml"/><Relationship Id="rId5" Type="http://schemas.openxmlformats.org/officeDocument/2006/relationships/image" Target="../media/image8.jpg"/><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8" Type="http://schemas.openxmlformats.org/officeDocument/2006/relationships/image" Target="../media/image15.jpg"/><Relationship Id="rId3" Type="http://schemas.openxmlformats.org/officeDocument/2006/relationships/image" Target="../media/image10.jpg"/><Relationship Id="rId7" Type="http://schemas.openxmlformats.org/officeDocument/2006/relationships/image" Target="../media/image14.jpg"/><Relationship Id="rId2" Type="http://schemas.openxmlformats.org/officeDocument/2006/relationships/image" Target="../media/image9.jpg"/><Relationship Id="rId1" Type="http://schemas.openxmlformats.org/officeDocument/2006/relationships/slideLayout" Target="../slideLayouts/slideLayout7.xml"/><Relationship Id="rId6" Type="http://schemas.openxmlformats.org/officeDocument/2006/relationships/image" Target="../media/image13.jpg"/><Relationship Id="rId5" Type="http://schemas.openxmlformats.org/officeDocument/2006/relationships/image" Target="../media/image12.jpg"/><Relationship Id="rId4" Type="http://schemas.openxmlformats.org/officeDocument/2006/relationships/image" Target="../media/image11.jpg"/><Relationship Id="rId9" Type="http://schemas.openxmlformats.org/officeDocument/2006/relationships/hyperlink" Target="http://onushilon.org/corita/aorongojeb.ht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07678" y="1103287"/>
            <a:ext cx="7990497" cy="4665279"/>
          </a:xfrm>
          <a:prstGeom prst="rect">
            <a:avLst/>
          </a:prstGeom>
          <a:ln w="57150">
            <a:solidFill>
              <a:srgbClr val="FFC000"/>
            </a:solidFill>
          </a:ln>
        </p:spPr>
      </p:pic>
      <p:sp>
        <p:nvSpPr>
          <p:cNvPr id="4" name="Frame 3"/>
          <p:cNvSpPr/>
          <p:nvPr/>
        </p:nvSpPr>
        <p:spPr>
          <a:xfrm>
            <a:off x="1413164" y="429492"/>
            <a:ext cx="9282545" cy="5999018"/>
          </a:xfrm>
          <a:prstGeom prst="frame">
            <a:avLst/>
          </a:prstGeom>
          <a:blipFill>
            <a:blip r:embed="rId3"/>
            <a:tile tx="0" ty="0" sx="100000" sy="100000" flip="none" algn="tl"/>
          </a:blipFill>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82892997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366654" y="1842653"/>
            <a:ext cx="7093527" cy="3713019"/>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a:solidFill>
                  <a:schemeClr val="bg1"/>
                </a:solidFill>
                <a:latin typeface="NikoshBAN" panose="02000000000000000000" pitchFamily="2" charset="0"/>
                <a:cs typeface="NikoshBAN" panose="02000000000000000000" pitchFamily="2" charset="0"/>
              </a:rPr>
              <a:t>সম্রাট </a:t>
            </a:r>
            <a:r>
              <a:rPr lang="en-US" sz="3200" dirty="0" err="1" smtClean="0">
                <a:solidFill>
                  <a:schemeClr val="bg1"/>
                </a:solidFill>
                <a:latin typeface="NikoshBAN" panose="02000000000000000000" pitchFamily="2" charset="0"/>
                <a:cs typeface="NikoshBAN" panose="02000000000000000000" pitchFamily="2" charset="0"/>
              </a:rPr>
              <a:t>সুস্থ</a:t>
            </a:r>
            <a:r>
              <a:rPr lang="bn-IN" sz="3200" dirty="0" smtClean="0">
                <a:solidFill>
                  <a:schemeClr val="bg1"/>
                </a:solidFill>
                <a:latin typeface="NikoshBAN" panose="02000000000000000000" pitchFamily="2" charset="0"/>
                <a:cs typeface="NikoshBAN" panose="02000000000000000000" pitchFamily="2" charset="0"/>
              </a:rPr>
              <a:t> </a:t>
            </a:r>
            <a:r>
              <a:rPr lang="bn-IN" sz="3200" dirty="0">
                <a:solidFill>
                  <a:schemeClr val="bg1"/>
                </a:solidFill>
                <a:latin typeface="NikoshBAN" panose="02000000000000000000" pitchFamily="2" charset="0"/>
                <a:cs typeface="NikoshBAN" panose="02000000000000000000" pitchFamily="2" charset="0"/>
              </a:rPr>
              <a:t>হয়ে তাঁর মৃত্যুর </a:t>
            </a:r>
            <a:r>
              <a:rPr lang="en-US" sz="3200" dirty="0" err="1" smtClean="0">
                <a:solidFill>
                  <a:schemeClr val="bg1"/>
                </a:solidFill>
                <a:latin typeface="NikoshBAN" panose="02000000000000000000" pitchFamily="2" charset="0"/>
                <a:cs typeface="NikoshBAN" panose="02000000000000000000" pitchFamily="2" charset="0"/>
              </a:rPr>
              <a:t>মিথ্যা</a:t>
            </a:r>
            <a:r>
              <a:rPr lang="en-US" sz="3200" dirty="0" smtClean="0">
                <a:solidFill>
                  <a:schemeClr val="bg1"/>
                </a:solidFill>
                <a:latin typeface="NikoshBAN" panose="02000000000000000000" pitchFamily="2" charset="0"/>
                <a:cs typeface="NikoshBAN" panose="02000000000000000000" pitchFamily="2" charset="0"/>
              </a:rPr>
              <a:t> </a:t>
            </a:r>
            <a:r>
              <a:rPr lang="bn-IN" sz="3200" dirty="0" smtClean="0">
                <a:solidFill>
                  <a:schemeClr val="bg1"/>
                </a:solidFill>
                <a:latin typeface="NikoshBAN" panose="02000000000000000000" pitchFamily="2" charset="0"/>
                <a:cs typeface="NikoshBAN" panose="02000000000000000000" pitchFamily="2" charset="0"/>
              </a:rPr>
              <a:t>সংবাদটির </a:t>
            </a:r>
            <a:r>
              <a:rPr lang="bn-IN" sz="3200" dirty="0">
                <a:solidFill>
                  <a:schemeClr val="bg1"/>
                </a:solidFill>
                <a:latin typeface="NikoshBAN" panose="02000000000000000000" pitchFamily="2" charset="0"/>
                <a:cs typeface="NikoshBAN" panose="02000000000000000000" pitchFamily="2" charset="0"/>
              </a:rPr>
              <a:t>প্রতিবাদ না </a:t>
            </a:r>
            <a:r>
              <a:rPr lang="bn-IN" sz="3200" dirty="0" smtClean="0">
                <a:solidFill>
                  <a:schemeClr val="bg1"/>
                </a:solidFill>
                <a:latin typeface="NikoshBAN" panose="02000000000000000000" pitchFamily="2" charset="0"/>
                <a:cs typeface="NikoshBAN" panose="02000000000000000000" pitchFamily="2" charset="0"/>
              </a:rPr>
              <a:t>ক</a:t>
            </a:r>
            <a:r>
              <a:rPr lang="en-US" sz="3200" dirty="0" err="1" smtClean="0">
                <a:solidFill>
                  <a:schemeClr val="bg1"/>
                </a:solidFill>
                <a:latin typeface="NikoshBAN" panose="02000000000000000000" pitchFamily="2" charset="0"/>
                <a:cs typeface="NikoshBAN" panose="02000000000000000000" pitchFamily="2" charset="0"/>
              </a:rPr>
              <a:t>রায়</a:t>
            </a:r>
            <a:r>
              <a:rPr lang="bn-IN" sz="3200" dirty="0" smtClean="0">
                <a:solidFill>
                  <a:schemeClr val="bg1"/>
                </a:solidFill>
                <a:latin typeface="NikoshBAN" panose="02000000000000000000" pitchFamily="2" charset="0"/>
                <a:cs typeface="NikoshBAN" panose="02000000000000000000" pitchFamily="2" charset="0"/>
              </a:rPr>
              <a:t> </a:t>
            </a:r>
            <a:r>
              <a:rPr lang="bn-IN" sz="3200" dirty="0">
                <a:solidFill>
                  <a:schemeClr val="bg1"/>
                </a:solidFill>
                <a:latin typeface="NikoshBAN" panose="02000000000000000000" pitchFamily="2" charset="0"/>
                <a:cs typeface="NikoshBAN" panose="02000000000000000000" pitchFamily="2" charset="0"/>
              </a:rPr>
              <a:t>পরিস্থিতি আরও জটিল আকার ধারণ করে  এবং দারার ইচ্ছানুযায়ী রাজকার্য পরিচালনার ফলে গৃহযুদ্ধের দ্বার উম্মোচিত হয়।</a:t>
            </a:r>
            <a:endParaRPr lang="en-US" sz="3200" dirty="0"/>
          </a:p>
        </p:txBody>
      </p:sp>
      <p:sp>
        <p:nvSpPr>
          <p:cNvPr id="3" name="Right Arrow 2"/>
          <p:cNvSpPr/>
          <p:nvPr/>
        </p:nvSpPr>
        <p:spPr>
          <a:xfrm>
            <a:off x="1454727" y="568036"/>
            <a:ext cx="3394364" cy="1911927"/>
          </a:xfrm>
          <a:prstGeom prst="rightArrow">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b="1" dirty="0">
                <a:solidFill>
                  <a:schemeClr val="bg1"/>
                </a:solidFill>
                <a:latin typeface="NikoshBAN" panose="02000000000000000000" pitchFamily="2" charset="0"/>
                <a:cs typeface="NikoshBAN" panose="02000000000000000000" pitchFamily="2" charset="0"/>
              </a:rPr>
              <a:t>(২) দারার প্রতি শাহজাহানের অন্ধ স্নেহ  </a:t>
            </a:r>
            <a:endParaRPr lang="en-US" sz="3200" b="1" dirty="0"/>
          </a:p>
        </p:txBody>
      </p:sp>
      <p:sp>
        <p:nvSpPr>
          <p:cNvPr id="4" name="Rounded Rectangle 3"/>
          <p:cNvSpPr/>
          <p:nvPr/>
        </p:nvSpPr>
        <p:spPr>
          <a:xfrm>
            <a:off x="1288474" y="665019"/>
            <a:ext cx="9393382" cy="5112326"/>
          </a:xfrm>
          <a:prstGeom prst="roundRect">
            <a:avLst/>
          </a:prstGeom>
          <a:noFill/>
          <a:ln w="57150">
            <a:solidFill>
              <a:srgbClr val="FF0000"/>
            </a:solidFill>
            <a:prstDash val="dash"/>
          </a:ln>
          <a:effectLst>
            <a:glow rad="101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6653255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circle(out)">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32"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circle(out)">
                                      <p:cBhvr>
                                        <p:cTn id="12"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1634835" y="202849"/>
            <a:ext cx="5902037" cy="762000"/>
          </a:xfrm>
          <a:prstGeom prst="horizontalScroll">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b="1" dirty="0" smtClean="0">
                <a:solidFill>
                  <a:srgbClr val="FFFF00"/>
                </a:solidFill>
                <a:latin typeface="NikoshBAN" panose="02000000000000000000" pitchFamily="2" charset="0"/>
                <a:cs typeface="NikoshBAN" panose="02000000000000000000" pitchFamily="2" charset="0"/>
              </a:rPr>
              <a:t>(৩)পুত্রদের </a:t>
            </a:r>
            <a:r>
              <a:rPr lang="bn-IN" sz="3600" b="1" dirty="0">
                <a:solidFill>
                  <a:srgbClr val="FFFF00"/>
                </a:solidFill>
                <a:latin typeface="NikoshBAN" panose="02000000000000000000" pitchFamily="2" charset="0"/>
                <a:cs typeface="NikoshBAN" panose="02000000000000000000" pitchFamily="2" charset="0"/>
              </a:rPr>
              <a:t>যোগ্যতা ও চারিত্রিক পার্থক্য</a:t>
            </a:r>
            <a:endParaRPr lang="en-US" sz="3600" dirty="0">
              <a:solidFill>
                <a:srgbClr val="FFFF00"/>
              </a:solidFill>
            </a:endParaRPr>
          </a:p>
        </p:txBody>
      </p:sp>
      <p:sp>
        <p:nvSpPr>
          <p:cNvPr id="4" name="Rectangle 3"/>
          <p:cNvSpPr/>
          <p:nvPr/>
        </p:nvSpPr>
        <p:spPr>
          <a:xfrm>
            <a:off x="1468581" y="1269650"/>
            <a:ext cx="9144000" cy="5075731"/>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SlantDown">
              <a:avLst/>
            </a:prstTxWarp>
          </a:bodyPr>
          <a:lstStyle/>
          <a:p>
            <a:r>
              <a:rPr lang="bn-IN" sz="3200" dirty="0" smtClean="0">
                <a:solidFill>
                  <a:schemeClr val="bg1"/>
                </a:solidFill>
                <a:latin typeface="NikoshBAN" panose="02000000000000000000" pitchFamily="2" charset="0"/>
                <a:cs typeface="NikoshBAN" panose="02000000000000000000" pitchFamily="2" charset="0"/>
              </a:rPr>
              <a:t>জ্যৈষ্ঠপুত্র দারা</a:t>
            </a:r>
            <a:r>
              <a:rPr lang="bn-IN" sz="3200" b="1" dirty="0" smtClean="0">
                <a:solidFill>
                  <a:srgbClr val="FFFF00"/>
                </a:solidFill>
                <a:latin typeface="NikoshBAN" panose="02000000000000000000" pitchFamily="2" charset="0"/>
                <a:cs typeface="NikoshBAN" panose="02000000000000000000" pitchFamily="2" charset="0"/>
              </a:rPr>
              <a:t> </a:t>
            </a:r>
            <a:r>
              <a:rPr lang="bn-IN" sz="3200" dirty="0" smtClean="0">
                <a:solidFill>
                  <a:schemeClr val="bg1"/>
                </a:solidFill>
                <a:latin typeface="NikoshBAN" panose="02000000000000000000" pitchFamily="2" charset="0"/>
                <a:cs typeface="NikoshBAN" panose="02000000000000000000" pitchFamily="2" charset="0"/>
              </a:rPr>
              <a:t>ছিলেন পাঞ্জাবের শাসনকর্তা। তিনি আগ্রায় থেকে পিতাকে রাজকার্যে সহযোগিতা করতেন। দারা বিদ্ধান ও মার্জিত এবং ধর্মীয় ব্যাপারে উদার ছিলেন। তবে তিনি শাসনকার্যে দুর্বল, রুক্ষ মেজাজ আর উগ্র স্বভাবের কারণে রাজদরবারের অনেকের বিরাগ ভাজন হন।</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46472" y="1269650"/>
            <a:ext cx="2466109" cy="2085837"/>
          </a:xfrm>
          <a:prstGeom prst="rect">
            <a:avLst/>
          </a:prstGeom>
        </p:spPr>
      </p:pic>
      <p:sp>
        <p:nvSpPr>
          <p:cNvPr id="3" name="Oval 2"/>
          <p:cNvSpPr/>
          <p:nvPr/>
        </p:nvSpPr>
        <p:spPr>
          <a:xfrm>
            <a:off x="5943600" y="1647550"/>
            <a:ext cx="2202872" cy="1025236"/>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b="1" dirty="0" smtClean="0">
                <a:solidFill>
                  <a:srgbClr val="FFFF00"/>
                </a:solidFill>
                <a:latin typeface="NikoshBAN" panose="02000000000000000000" pitchFamily="2" charset="0"/>
                <a:cs typeface="NikoshBAN" panose="02000000000000000000" pitchFamily="2" charset="0"/>
              </a:rPr>
              <a:t>দারাশিকো</a:t>
            </a:r>
            <a:endParaRPr lang="en-US" sz="3200" dirty="0"/>
          </a:p>
        </p:txBody>
      </p:sp>
      <p:sp>
        <p:nvSpPr>
          <p:cNvPr id="6" name="Snip and Round Single Corner Rectangle 5"/>
          <p:cNvSpPr/>
          <p:nvPr/>
        </p:nvSpPr>
        <p:spPr>
          <a:xfrm>
            <a:off x="1233056" y="1077600"/>
            <a:ext cx="9656617" cy="5461745"/>
          </a:xfrm>
          <a:prstGeom prst="snipRoundRect">
            <a:avLst/>
          </a:prstGeom>
          <a:noFill/>
          <a:ln w="38100">
            <a:solidFill>
              <a:srgbClr val="00B050"/>
            </a:solidFill>
            <a:prstDash val="lgDashDot"/>
          </a:ln>
          <a:effectLst>
            <a:glow rad="635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2842062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3"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3)">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Scale>
                                      <p:cBhvr>
                                        <p:cTn id="12"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4"/>
                                        </p:tgtEl>
                                        <p:attrNameLst>
                                          <p:attrName>ppt_x</p:attrName>
                                          <p:attrName>ppt_y</p:attrName>
                                        </p:attrNameLst>
                                      </p:cBhvr>
                                    </p:animMotion>
                                    <p:animEffect transition="in" filter="fade">
                                      <p:cBhvr>
                                        <p:cTn id="14"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2757055" y="1385455"/>
            <a:ext cx="7924800" cy="4267200"/>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CascadeUp">
              <a:avLst/>
            </a:prstTxWarp>
          </a:bodyPr>
          <a:lstStyle/>
          <a:p>
            <a:r>
              <a:rPr lang="bn-IN" sz="3200" dirty="0" smtClean="0">
                <a:solidFill>
                  <a:schemeClr val="bg1"/>
                </a:solidFill>
                <a:latin typeface="NikoshBAN" panose="02000000000000000000" pitchFamily="2" charset="0"/>
                <a:cs typeface="NikoshBAN" panose="02000000000000000000" pitchFamily="2" charset="0"/>
              </a:rPr>
              <a:t>দ্বিতীয় </a:t>
            </a:r>
            <a:r>
              <a:rPr lang="bn-IN" sz="3200" dirty="0">
                <a:solidFill>
                  <a:schemeClr val="bg1"/>
                </a:solidFill>
                <a:latin typeface="NikoshBAN" panose="02000000000000000000" pitchFamily="2" charset="0"/>
                <a:cs typeface="NikoshBAN" panose="02000000000000000000" pitchFamily="2" charset="0"/>
              </a:rPr>
              <a:t>পুত্র সুজা ছিলেন বাংলার শাসনকর্তা। তিনি তীক্ষ্ণ বুদ্ধিসম্পন্ন রাজনীতিবিদ ও সুদক্ষ  যোদ্ধা হলেও বাংলার আরামপ্রদ আবহাওয়া তাকে আয়েশী, দুর্বল, স্থবির এবং অকর্মণ্য করে তুলেছিল। </a:t>
            </a:r>
            <a:endParaRPr lang="en-US" sz="3200" dirty="0">
              <a:solidFill>
                <a:schemeClr val="bg1"/>
              </a:solidFill>
              <a:latin typeface="NikoshBAN" panose="02000000000000000000" pitchFamily="2" charset="0"/>
              <a:cs typeface="NikoshBAN" panose="02000000000000000000" pitchFamily="2"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00926" y="3441956"/>
            <a:ext cx="2814638" cy="2155979"/>
          </a:xfrm>
          <a:prstGeom prst="rect">
            <a:avLst/>
          </a:prstGeom>
        </p:spPr>
      </p:pic>
      <p:sp>
        <p:nvSpPr>
          <p:cNvPr id="4" name="Oval 3"/>
          <p:cNvSpPr/>
          <p:nvPr/>
        </p:nvSpPr>
        <p:spPr>
          <a:xfrm>
            <a:off x="5482507" y="4835236"/>
            <a:ext cx="1911927" cy="623455"/>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b="1" dirty="0" smtClean="0">
                <a:solidFill>
                  <a:srgbClr val="FFFF00"/>
                </a:solidFill>
                <a:latin typeface="NikoshBAN" panose="02000000000000000000" pitchFamily="2" charset="0"/>
                <a:cs typeface="NikoshBAN" panose="02000000000000000000" pitchFamily="2" charset="0"/>
              </a:rPr>
              <a:t>শাহ সুজা</a:t>
            </a:r>
            <a:endParaRPr lang="en-US" sz="3200" dirty="0"/>
          </a:p>
        </p:txBody>
      </p:sp>
      <p:sp>
        <p:nvSpPr>
          <p:cNvPr id="5" name="Frame 4"/>
          <p:cNvSpPr/>
          <p:nvPr/>
        </p:nvSpPr>
        <p:spPr>
          <a:xfrm>
            <a:off x="2022764" y="651164"/>
            <a:ext cx="9379527" cy="5694218"/>
          </a:xfrm>
          <a:prstGeom prst="frame">
            <a:avLst/>
          </a:prstGeom>
          <a:noFill/>
          <a:ln w="57150">
            <a:solidFill>
              <a:schemeClr val="accent6">
                <a:lumMod val="75000"/>
              </a:schemeClr>
            </a:solidFill>
            <a:prstDash val="lgDashDotDot"/>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4738441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out)">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3"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3)">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nip Diagonal Corner Rectangle 1"/>
          <p:cNvSpPr/>
          <p:nvPr/>
        </p:nvSpPr>
        <p:spPr>
          <a:xfrm>
            <a:off x="1884218" y="1094509"/>
            <a:ext cx="8908473" cy="4835236"/>
          </a:xfrm>
          <a:prstGeom prst="snip2Diag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CascadeDown">
              <a:avLst/>
            </a:prstTxWarp>
          </a:bodyPr>
          <a:lstStyle/>
          <a:p>
            <a:r>
              <a:rPr lang="en-US" sz="3200" dirty="0" err="1" smtClean="0">
                <a:solidFill>
                  <a:schemeClr val="bg1"/>
                </a:solidFill>
                <a:latin typeface="NikoshBAN" panose="02000000000000000000" pitchFamily="2" charset="0"/>
                <a:cs typeface="NikoshBAN" panose="02000000000000000000" pitchFamily="2" charset="0"/>
              </a:rPr>
              <a:t>সম্রাট</a:t>
            </a:r>
            <a:r>
              <a:rPr lang="en-US" sz="3200" dirty="0" smtClean="0">
                <a:solidFill>
                  <a:schemeClr val="bg1"/>
                </a:solidFill>
                <a:latin typeface="NikoshBAN" panose="02000000000000000000" pitchFamily="2" charset="0"/>
                <a:cs typeface="NikoshBAN" panose="02000000000000000000" pitchFamily="2" charset="0"/>
              </a:rPr>
              <a:t> </a:t>
            </a:r>
            <a:r>
              <a:rPr lang="en-US" sz="3200" dirty="0" err="1">
                <a:solidFill>
                  <a:schemeClr val="bg1"/>
                </a:solidFill>
                <a:latin typeface="NikoshBAN" panose="02000000000000000000" pitchFamily="2" charset="0"/>
                <a:cs typeface="NikoshBAN" panose="02000000000000000000" pitchFamily="2" charset="0"/>
              </a:rPr>
              <a:t>শাহজাহানের</a:t>
            </a:r>
            <a:r>
              <a:rPr lang="en-US" sz="3200" dirty="0">
                <a:solidFill>
                  <a:schemeClr val="bg1"/>
                </a:solidFill>
                <a:latin typeface="NikoshBAN" panose="02000000000000000000" pitchFamily="2" charset="0"/>
                <a:cs typeface="NikoshBAN" panose="02000000000000000000" pitchFamily="2" charset="0"/>
              </a:rPr>
              <a:t> </a:t>
            </a:r>
            <a:r>
              <a:rPr lang="en-US" sz="3200" dirty="0" err="1">
                <a:solidFill>
                  <a:schemeClr val="bg1"/>
                </a:solidFill>
                <a:latin typeface="NikoshBAN" panose="02000000000000000000" pitchFamily="2" charset="0"/>
                <a:cs typeface="NikoshBAN" panose="02000000000000000000" pitchFamily="2" charset="0"/>
              </a:rPr>
              <a:t>তৃতীয়</a:t>
            </a:r>
            <a:r>
              <a:rPr lang="en-US" sz="3200" dirty="0">
                <a:solidFill>
                  <a:schemeClr val="bg1"/>
                </a:solidFill>
                <a:latin typeface="NikoshBAN" panose="02000000000000000000" pitchFamily="2" charset="0"/>
                <a:cs typeface="NikoshBAN" panose="02000000000000000000" pitchFamily="2" charset="0"/>
              </a:rPr>
              <a:t> </a:t>
            </a:r>
            <a:r>
              <a:rPr lang="en-US" sz="3200" dirty="0" err="1">
                <a:solidFill>
                  <a:schemeClr val="bg1"/>
                </a:solidFill>
                <a:latin typeface="NikoshBAN" panose="02000000000000000000" pitchFamily="2" charset="0"/>
                <a:cs typeface="NikoshBAN" panose="02000000000000000000" pitchFamily="2" charset="0"/>
              </a:rPr>
              <a:t>পুত্র</a:t>
            </a:r>
            <a:r>
              <a:rPr lang="en-US" sz="3200" dirty="0">
                <a:solidFill>
                  <a:schemeClr val="bg1"/>
                </a:solidFill>
                <a:latin typeface="NikoshBAN" panose="02000000000000000000" pitchFamily="2" charset="0"/>
                <a:cs typeface="NikoshBAN" panose="02000000000000000000" pitchFamily="2" charset="0"/>
              </a:rPr>
              <a:t> </a:t>
            </a:r>
            <a:r>
              <a:rPr lang="en-US" sz="3200" dirty="0" err="1">
                <a:solidFill>
                  <a:schemeClr val="bg1"/>
                </a:solidFill>
                <a:latin typeface="NikoshBAN" panose="02000000000000000000" pitchFamily="2" charset="0"/>
                <a:cs typeface="NikoshBAN" panose="02000000000000000000" pitchFamily="2" charset="0"/>
              </a:rPr>
              <a:t>আওরঙ্গজেব</a:t>
            </a:r>
            <a:r>
              <a:rPr lang="en-US" sz="3200" dirty="0">
                <a:solidFill>
                  <a:schemeClr val="bg1"/>
                </a:solidFill>
                <a:latin typeface="NikoshBAN" panose="02000000000000000000" pitchFamily="2" charset="0"/>
                <a:cs typeface="NikoshBAN" panose="02000000000000000000" pitchFamily="2" charset="0"/>
              </a:rPr>
              <a:t> </a:t>
            </a:r>
            <a:r>
              <a:rPr lang="en-US" sz="3200" dirty="0" err="1">
                <a:solidFill>
                  <a:schemeClr val="bg1"/>
                </a:solidFill>
                <a:latin typeface="NikoshBAN" panose="02000000000000000000" pitchFamily="2" charset="0"/>
                <a:cs typeface="NikoshBAN" panose="02000000000000000000" pitchFamily="2" charset="0"/>
              </a:rPr>
              <a:t>ছিলেন</a:t>
            </a:r>
            <a:r>
              <a:rPr lang="en-US" sz="3200" dirty="0">
                <a:solidFill>
                  <a:schemeClr val="bg1"/>
                </a:solidFill>
                <a:latin typeface="NikoshBAN" panose="02000000000000000000" pitchFamily="2" charset="0"/>
                <a:cs typeface="NikoshBAN" panose="02000000000000000000" pitchFamily="2" charset="0"/>
              </a:rPr>
              <a:t> </a:t>
            </a:r>
            <a:r>
              <a:rPr lang="en-US" sz="3200" dirty="0" err="1">
                <a:solidFill>
                  <a:schemeClr val="bg1"/>
                </a:solidFill>
                <a:latin typeface="NikoshBAN" panose="02000000000000000000" pitchFamily="2" charset="0"/>
                <a:cs typeface="NikoshBAN" panose="02000000000000000000" pitchFamily="2" charset="0"/>
              </a:rPr>
              <a:t>অধিক</a:t>
            </a:r>
            <a:r>
              <a:rPr lang="en-US" sz="3200" dirty="0">
                <a:solidFill>
                  <a:schemeClr val="bg1"/>
                </a:solidFill>
                <a:latin typeface="NikoshBAN" panose="02000000000000000000" pitchFamily="2" charset="0"/>
                <a:cs typeface="NikoshBAN" panose="02000000000000000000" pitchFamily="2" charset="0"/>
              </a:rPr>
              <a:t>  </a:t>
            </a:r>
            <a:r>
              <a:rPr lang="en-US" sz="3200" dirty="0" err="1">
                <a:solidFill>
                  <a:schemeClr val="bg1"/>
                </a:solidFill>
                <a:latin typeface="NikoshBAN" panose="02000000000000000000" pitchFamily="2" charset="0"/>
                <a:cs typeface="NikoshBAN" panose="02000000000000000000" pitchFamily="2" charset="0"/>
              </a:rPr>
              <a:t>প্রতিভাসম্পন্ন</a:t>
            </a:r>
            <a:r>
              <a:rPr lang="en-US" sz="3200" dirty="0">
                <a:solidFill>
                  <a:schemeClr val="bg1"/>
                </a:solidFill>
                <a:latin typeface="NikoshBAN" panose="02000000000000000000" pitchFamily="2" charset="0"/>
                <a:cs typeface="NikoshBAN" panose="02000000000000000000" pitchFamily="2" charset="0"/>
              </a:rPr>
              <a:t>, </a:t>
            </a:r>
            <a:r>
              <a:rPr lang="en-US" sz="3200" dirty="0" err="1">
                <a:solidFill>
                  <a:schemeClr val="bg1"/>
                </a:solidFill>
                <a:latin typeface="NikoshBAN" panose="02000000000000000000" pitchFamily="2" charset="0"/>
                <a:cs typeface="NikoshBAN" panose="02000000000000000000" pitchFamily="2" charset="0"/>
              </a:rPr>
              <a:t>প্রশাসনিক</a:t>
            </a:r>
            <a:r>
              <a:rPr lang="en-US" sz="3200" dirty="0">
                <a:solidFill>
                  <a:schemeClr val="bg1"/>
                </a:solidFill>
                <a:latin typeface="NikoshBAN" panose="02000000000000000000" pitchFamily="2" charset="0"/>
                <a:cs typeface="NikoshBAN" panose="02000000000000000000" pitchFamily="2" charset="0"/>
              </a:rPr>
              <a:t> </a:t>
            </a:r>
            <a:r>
              <a:rPr lang="en-US" sz="3200" dirty="0" err="1">
                <a:solidFill>
                  <a:schemeClr val="bg1"/>
                </a:solidFill>
                <a:latin typeface="NikoshBAN" panose="02000000000000000000" pitchFamily="2" charset="0"/>
                <a:cs typeface="NikoshBAN" panose="02000000000000000000" pitchFamily="2" charset="0"/>
              </a:rPr>
              <a:t>অভিজ্ঞতা</a:t>
            </a:r>
            <a:r>
              <a:rPr lang="en-US" sz="3200" dirty="0">
                <a:solidFill>
                  <a:schemeClr val="bg1"/>
                </a:solidFill>
                <a:latin typeface="NikoshBAN" panose="02000000000000000000" pitchFamily="2" charset="0"/>
                <a:cs typeface="NikoshBAN" panose="02000000000000000000" pitchFamily="2" charset="0"/>
              </a:rPr>
              <a:t> , </a:t>
            </a:r>
            <a:r>
              <a:rPr lang="en-US" sz="3200" dirty="0" err="1">
                <a:solidFill>
                  <a:schemeClr val="bg1"/>
                </a:solidFill>
                <a:latin typeface="NikoshBAN" panose="02000000000000000000" pitchFamily="2" charset="0"/>
                <a:cs typeface="NikoshBAN" panose="02000000000000000000" pitchFamily="2" charset="0"/>
              </a:rPr>
              <a:t>সামরিক</a:t>
            </a:r>
            <a:r>
              <a:rPr lang="en-US" sz="3200" dirty="0">
                <a:solidFill>
                  <a:schemeClr val="bg1"/>
                </a:solidFill>
                <a:latin typeface="NikoshBAN" panose="02000000000000000000" pitchFamily="2" charset="0"/>
                <a:cs typeface="NikoshBAN" panose="02000000000000000000" pitchFamily="2" charset="0"/>
              </a:rPr>
              <a:t> </a:t>
            </a:r>
            <a:r>
              <a:rPr lang="en-US" sz="3200" dirty="0" err="1">
                <a:solidFill>
                  <a:schemeClr val="bg1"/>
                </a:solidFill>
                <a:latin typeface="NikoshBAN" panose="02000000000000000000" pitchFamily="2" charset="0"/>
                <a:cs typeface="NikoshBAN" panose="02000000000000000000" pitchFamily="2" charset="0"/>
              </a:rPr>
              <a:t>দক্ষতা</a:t>
            </a:r>
            <a:r>
              <a:rPr lang="en-US" sz="3200" dirty="0">
                <a:solidFill>
                  <a:schemeClr val="bg1"/>
                </a:solidFill>
                <a:latin typeface="NikoshBAN" panose="02000000000000000000" pitchFamily="2" charset="0"/>
                <a:cs typeface="NikoshBAN" panose="02000000000000000000" pitchFamily="2" charset="0"/>
              </a:rPr>
              <a:t> ও </a:t>
            </a:r>
            <a:r>
              <a:rPr lang="en-US" sz="3200" dirty="0" err="1">
                <a:solidFill>
                  <a:schemeClr val="bg1"/>
                </a:solidFill>
                <a:latin typeface="NikoshBAN" panose="02000000000000000000" pitchFamily="2" charset="0"/>
                <a:cs typeface="NikoshBAN" panose="02000000000000000000" pitchFamily="2" charset="0"/>
              </a:rPr>
              <a:t>কুটনৈতিক</a:t>
            </a:r>
            <a:r>
              <a:rPr lang="en-US" sz="3200" dirty="0">
                <a:solidFill>
                  <a:schemeClr val="bg1"/>
                </a:solidFill>
                <a:latin typeface="NikoshBAN" panose="02000000000000000000" pitchFamily="2" charset="0"/>
                <a:cs typeface="NikoshBAN" panose="02000000000000000000" pitchFamily="2" charset="0"/>
              </a:rPr>
              <a:t> </a:t>
            </a:r>
            <a:r>
              <a:rPr lang="en-US" sz="3200" dirty="0" err="1">
                <a:solidFill>
                  <a:schemeClr val="bg1"/>
                </a:solidFill>
                <a:latin typeface="NikoshBAN" panose="02000000000000000000" pitchFamily="2" charset="0"/>
                <a:cs typeface="NikoshBAN" panose="02000000000000000000" pitchFamily="2" charset="0"/>
              </a:rPr>
              <a:t>প্রজ্ঞার</a:t>
            </a:r>
            <a:r>
              <a:rPr lang="en-US" sz="3200" dirty="0">
                <a:solidFill>
                  <a:schemeClr val="bg1"/>
                </a:solidFill>
                <a:latin typeface="NikoshBAN" panose="02000000000000000000" pitchFamily="2" charset="0"/>
                <a:cs typeface="NikoshBAN" panose="02000000000000000000" pitchFamily="2" charset="0"/>
              </a:rPr>
              <a:t> </a:t>
            </a:r>
            <a:r>
              <a:rPr lang="en-US" sz="3200" dirty="0" err="1">
                <a:solidFill>
                  <a:schemeClr val="bg1"/>
                </a:solidFill>
                <a:latin typeface="NikoshBAN" panose="02000000000000000000" pitchFamily="2" charset="0"/>
                <a:cs typeface="NikoshBAN" panose="02000000000000000000" pitchFamily="2" charset="0"/>
              </a:rPr>
              <a:t>অধিকারী</a:t>
            </a:r>
            <a:r>
              <a:rPr lang="en-US" sz="3200" dirty="0">
                <a:solidFill>
                  <a:schemeClr val="bg1"/>
                </a:solidFill>
                <a:latin typeface="NikoshBAN" panose="02000000000000000000" pitchFamily="2" charset="0"/>
                <a:cs typeface="NikoshBAN" panose="02000000000000000000" pitchFamily="2" charset="0"/>
              </a:rPr>
              <a:t>। </a:t>
            </a:r>
            <a:r>
              <a:rPr lang="en-US" sz="3200" dirty="0" err="1">
                <a:solidFill>
                  <a:schemeClr val="bg1"/>
                </a:solidFill>
                <a:latin typeface="NikoshBAN" panose="02000000000000000000" pitchFamily="2" charset="0"/>
                <a:cs typeface="NikoshBAN" panose="02000000000000000000" pitchFamily="2" charset="0"/>
              </a:rPr>
              <a:t>নিষ্ঠাবান</a:t>
            </a:r>
            <a:r>
              <a:rPr lang="en-US" sz="3200" dirty="0">
                <a:solidFill>
                  <a:schemeClr val="bg1"/>
                </a:solidFill>
                <a:latin typeface="NikoshBAN" panose="02000000000000000000" pitchFamily="2" charset="0"/>
                <a:cs typeface="NikoshBAN" panose="02000000000000000000" pitchFamily="2" charset="0"/>
              </a:rPr>
              <a:t> ও </a:t>
            </a:r>
            <a:r>
              <a:rPr lang="en-US" sz="3200" dirty="0" err="1">
                <a:solidFill>
                  <a:schemeClr val="bg1"/>
                </a:solidFill>
                <a:latin typeface="NikoshBAN" panose="02000000000000000000" pitchFamily="2" charset="0"/>
                <a:cs typeface="NikoshBAN" panose="02000000000000000000" pitchFamily="2" charset="0"/>
              </a:rPr>
              <a:t>নিষ্কলুষ</a:t>
            </a:r>
            <a:r>
              <a:rPr lang="en-US" sz="3200" dirty="0">
                <a:solidFill>
                  <a:schemeClr val="bg1"/>
                </a:solidFill>
                <a:latin typeface="NikoshBAN" panose="02000000000000000000" pitchFamily="2" charset="0"/>
                <a:cs typeface="NikoshBAN" panose="02000000000000000000" pitchFamily="2" charset="0"/>
              </a:rPr>
              <a:t> </a:t>
            </a:r>
            <a:r>
              <a:rPr lang="en-US" sz="3200" dirty="0" err="1">
                <a:solidFill>
                  <a:schemeClr val="bg1"/>
                </a:solidFill>
                <a:latin typeface="NikoshBAN" panose="02000000000000000000" pitchFamily="2" charset="0"/>
                <a:cs typeface="NikoshBAN" panose="02000000000000000000" pitchFamily="2" charset="0"/>
              </a:rPr>
              <a:t>চরিত্র</a:t>
            </a:r>
            <a:r>
              <a:rPr lang="en-US" sz="3200" dirty="0">
                <a:solidFill>
                  <a:schemeClr val="bg1"/>
                </a:solidFill>
                <a:latin typeface="NikoshBAN" panose="02000000000000000000" pitchFamily="2" charset="0"/>
                <a:cs typeface="NikoshBAN" panose="02000000000000000000" pitchFamily="2" charset="0"/>
              </a:rPr>
              <a:t> </a:t>
            </a:r>
            <a:r>
              <a:rPr lang="en-US" sz="3200" dirty="0" err="1">
                <a:solidFill>
                  <a:schemeClr val="bg1"/>
                </a:solidFill>
                <a:latin typeface="NikoshBAN" panose="02000000000000000000" pitchFamily="2" charset="0"/>
                <a:cs typeface="NikoshBAN" panose="02000000000000000000" pitchFamily="2" charset="0"/>
              </a:rPr>
              <a:t>সম্পন্ন</a:t>
            </a:r>
            <a:r>
              <a:rPr lang="en-US" sz="3200" dirty="0">
                <a:solidFill>
                  <a:schemeClr val="bg1"/>
                </a:solidFill>
                <a:latin typeface="NikoshBAN" panose="02000000000000000000" pitchFamily="2" charset="0"/>
                <a:cs typeface="NikoshBAN" panose="02000000000000000000" pitchFamily="2" charset="0"/>
              </a:rPr>
              <a:t> </a:t>
            </a:r>
            <a:r>
              <a:rPr lang="en-US" sz="3200" dirty="0" err="1">
                <a:solidFill>
                  <a:schemeClr val="bg1"/>
                </a:solidFill>
                <a:latin typeface="NikoshBAN" panose="02000000000000000000" pitchFamily="2" charset="0"/>
                <a:cs typeface="NikoshBAN" panose="02000000000000000000" pitchFamily="2" charset="0"/>
              </a:rPr>
              <a:t>হওয়ায়</a:t>
            </a:r>
            <a:r>
              <a:rPr lang="en-US" sz="3200" dirty="0">
                <a:solidFill>
                  <a:schemeClr val="bg1"/>
                </a:solidFill>
                <a:latin typeface="NikoshBAN" panose="02000000000000000000" pitchFamily="2" charset="0"/>
                <a:cs typeface="NikoshBAN" panose="02000000000000000000" pitchFamily="2" charset="0"/>
              </a:rPr>
              <a:t> </a:t>
            </a:r>
            <a:r>
              <a:rPr lang="en-US" sz="3200" dirty="0" err="1">
                <a:solidFill>
                  <a:schemeClr val="bg1"/>
                </a:solidFill>
                <a:latin typeface="NikoshBAN" panose="02000000000000000000" pitchFamily="2" charset="0"/>
                <a:cs typeface="NikoshBAN" panose="02000000000000000000" pitchFamily="2" charset="0"/>
              </a:rPr>
              <a:t>ভারতের</a:t>
            </a:r>
            <a:r>
              <a:rPr lang="en-US" sz="3200" dirty="0">
                <a:solidFill>
                  <a:schemeClr val="bg1"/>
                </a:solidFill>
                <a:latin typeface="NikoshBAN" panose="02000000000000000000" pitchFamily="2" charset="0"/>
                <a:cs typeface="NikoshBAN" panose="02000000000000000000" pitchFamily="2" charset="0"/>
              </a:rPr>
              <a:t> </a:t>
            </a:r>
            <a:r>
              <a:rPr lang="en-US" sz="3200" dirty="0" err="1">
                <a:solidFill>
                  <a:schemeClr val="bg1"/>
                </a:solidFill>
                <a:latin typeface="NikoshBAN" panose="02000000000000000000" pitchFamily="2" charset="0"/>
                <a:cs typeface="NikoshBAN" panose="02000000000000000000" pitchFamily="2" charset="0"/>
              </a:rPr>
              <a:t>সংখ্যাগরিষ্ঠ</a:t>
            </a:r>
            <a:r>
              <a:rPr lang="en-US" sz="3200" dirty="0">
                <a:solidFill>
                  <a:schemeClr val="bg1"/>
                </a:solidFill>
                <a:latin typeface="NikoshBAN" panose="02000000000000000000" pitchFamily="2" charset="0"/>
                <a:cs typeface="NikoshBAN" panose="02000000000000000000" pitchFamily="2" charset="0"/>
              </a:rPr>
              <a:t> </a:t>
            </a:r>
            <a:r>
              <a:rPr lang="en-US" sz="3200" dirty="0" err="1">
                <a:solidFill>
                  <a:schemeClr val="bg1"/>
                </a:solidFill>
                <a:latin typeface="NikoshBAN" panose="02000000000000000000" pitchFamily="2" charset="0"/>
                <a:cs typeface="NikoshBAN" panose="02000000000000000000" pitchFamily="2" charset="0"/>
              </a:rPr>
              <a:t>সুন্নি</a:t>
            </a:r>
            <a:r>
              <a:rPr lang="en-US" sz="3200" dirty="0">
                <a:solidFill>
                  <a:schemeClr val="bg1"/>
                </a:solidFill>
                <a:latin typeface="NikoshBAN" panose="02000000000000000000" pitchFamily="2" charset="0"/>
                <a:cs typeface="NikoshBAN" panose="02000000000000000000" pitchFamily="2" charset="0"/>
              </a:rPr>
              <a:t> </a:t>
            </a:r>
            <a:r>
              <a:rPr lang="en-US" sz="3200" dirty="0" err="1">
                <a:solidFill>
                  <a:schemeClr val="bg1"/>
                </a:solidFill>
                <a:latin typeface="NikoshBAN" panose="02000000000000000000" pitchFamily="2" charset="0"/>
                <a:cs typeface="NikoshBAN" panose="02000000000000000000" pitchFamily="2" charset="0"/>
              </a:rPr>
              <a:t>মুসলমানগণ</a:t>
            </a:r>
            <a:r>
              <a:rPr lang="en-US" sz="3200" dirty="0">
                <a:solidFill>
                  <a:schemeClr val="bg1"/>
                </a:solidFill>
                <a:latin typeface="NikoshBAN" panose="02000000000000000000" pitchFamily="2" charset="0"/>
                <a:cs typeface="NikoshBAN" panose="02000000000000000000" pitchFamily="2" charset="0"/>
              </a:rPr>
              <a:t> </a:t>
            </a:r>
            <a:r>
              <a:rPr lang="en-US" sz="3200" dirty="0" err="1">
                <a:solidFill>
                  <a:schemeClr val="bg1"/>
                </a:solidFill>
                <a:latin typeface="NikoshBAN" panose="02000000000000000000" pitchFamily="2" charset="0"/>
                <a:cs typeface="NikoshBAN" panose="02000000000000000000" pitchFamily="2" charset="0"/>
              </a:rPr>
              <a:t>তাঁকে</a:t>
            </a:r>
            <a:r>
              <a:rPr lang="en-US" sz="3200" dirty="0">
                <a:solidFill>
                  <a:schemeClr val="bg1"/>
                </a:solidFill>
                <a:latin typeface="NikoshBAN" panose="02000000000000000000" pitchFamily="2" charset="0"/>
                <a:cs typeface="NikoshBAN" panose="02000000000000000000" pitchFamily="2" charset="0"/>
              </a:rPr>
              <a:t> </a:t>
            </a:r>
            <a:r>
              <a:rPr lang="en-US" sz="3200" dirty="0" err="1">
                <a:solidFill>
                  <a:schemeClr val="bg1"/>
                </a:solidFill>
                <a:latin typeface="NikoshBAN" panose="02000000000000000000" pitchFamily="2" charset="0"/>
                <a:cs typeface="NikoshBAN" panose="02000000000000000000" pitchFamily="2" charset="0"/>
              </a:rPr>
              <a:t>অকুন্ঠ</a:t>
            </a:r>
            <a:r>
              <a:rPr lang="en-US" sz="3200" dirty="0">
                <a:solidFill>
                  <a:schemeClr val="bg1"/>
                </a:solidFill>
                <a:latin typeface="NikoshBAN" panose="02000000000000000000" pitchFamily="2" charset="0"/>
                <a:cs typeface="NikoshBAN" panose="02000000000000000000" pitchFamily="2" charset="0"/>
              </a:rPr>
              <a:t> </a:t>
            </a:r>
            <a:r>
              <a:rPr lang="en-US" sz="3200" dirty="0" err="1">
                <a:solidFill>
                  <a:schemeClr val="bg1"/>
                </a:solidFill>
                <a:latin typeface="NikoshBAN" panose="02000000000000000000" pitchFamily="2" charset="0"/>
                <a:cs typeface="NikoshBAN" panose="02000000000000000000" pitchFamily="2" charset="0"/>
              </a:rPr>
              <a:t>সমর্থন</a:t>
            </a:r>
            <a:r>
              <a:rPr lang="en-US" sz="3200" dirty="0">
                <a:solidFill>
                  <a:schemeClr val="bg1"/>
                </a:solidFill>
                <a:latin typeface="NikoshBAN" panose="02000000000000000000" pitchFamily="2" charset="0"/>
                <a:cs typeface="NikoshBAN" panose="02000000000000000000" pitchFamily="2" charset="0"/>
              </a:rPr>
              <a:t> </a:t>
            </a:r>
            <a:r>
              <a:rPr lang="en-US" sz="3200" dirty="0" err="1">
                <a:solidFill>
                  <a:schemeClr val="bg1"/>
                </a:solidFill>
                <a:latin typeface="NikoshBAN" panose="02000000000000000000" pitchFamily="2" charset="0"/>
                <a:cs typeface="NikoshBAN" panose="02000000000000000000" pitchFamily="2" charset="0"/>
              </a:rPr>
              <a:t>দিয়েছিল</a:t>
            </a:r>
            <a:r>
              <a:rPr lang="en-US" sz="3200" dirty="0">
                <a:solidFill>
                  <a:schemeClr val="bg1"/>
                </a:solidFill>
                <a:latin typeface="NikoshBAN" panose="02000000000000000000" pitchFamily="2" charset="0"/>
                <a:cs typeface="NikoshBAN" panose="02000000000000000000" pitchFamily="2" charset="0"/>
              </a:rPr>
              <a:t>।</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84747" y="4087352"/>
            <a:ext cx="2858842" cy="1842393"/>
          </a:xfrm>
          <a:prstGeom prst="rect">
            <a:avLst/>
          </a:prstGeom>
        </p:spPr>
      </p:pic>
      <p:sp>
        <p:nvSpPr>
          <p:cNvPr id="4" name="Oval 3"/>
          <p:cNvSpPr/>
          <p:nvPr/>
        </p:nvSpPr>
        <p:spPr>
          <a:xfrm>
            <a:off x="6054436" y="4579057"/>
            <a:ext cx="2535382" cy="858982"/>
          </a:xfrm>
          <a:prstGeom prst="ellipse">
            <a:avLst/>
          </a:prstGeom>
          <a:solidFill>
            <a:schemeClr val="accent3">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a:solidFill>
                  <a:srgbClr val="FFFF00"/>
                </a:solidFill>
                <a:latin typeface="NikoshBAN" panose="02000000000000000000" pitchFamily="2" charset="0"/>
                <a:cs typeface="NikoshBAN" panose="02000000000000000000" pitchFamily="2" charset="0"/>
              </a:rPr>
              <a:t>আওরঙ্গজেব</a:t>
            </a:r>
            <a:endParaRPr lang="en-US" sz="3200" dirty="0"/>
          </a:p>
        </p:txBody>
      </p:sp>
      <p:sp>
        <p:nvSpPr>
          <p:cNvPr id="5" name="Bevel 4"/>
          <p:cNvSpPr/>
          <p:nvPr/>
        </p:nvSpPr>
        <p:spPr>
          <a:xfrm>
            <a:off x="1108364" y="318656"/>
            <a:ext cx="10460181" cy="6317672"/>
          </a:xfrm>
          <a:prstGeom prst="bevel">
            <a:avLst/>
          </a:prstGeom>
          <a:noFill/>
          <a:ln w="28575">
            <a:solidFill>
              <a:srgbClr val="00B0F0"/>
            </a:solidFill>
            <a:prstDash val="sysDash"/>
          </a:ln>
          <a:effectLst>
            <a:glow rad="101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048843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8)">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bg/>
                                          </p:spTgt>
                                        </p:tgtEl>
                                        <p:attrNameLst>
                                          <p:attrName>style.visibility</p:attrName>
                                        </p:attrNameLst>
                                      </p:cBhvr>
                                      <p:to>
                                        <p:strVal val="visible"/>
                                      </p:to>
                                    </p:set>
                                    <p:animEffect transition="in" filter="barn(inVertical)">
                                      <p:cBhvr>
                                        <p:cTn id="12" dur="500"/>
                                        <p:tgtEl>
                                          <p:spTgt spid="2">
                                            <p:bg/>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barn(inVertical)">
                                      <p:cBhvr>
                                        <p:cTn id="1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nip Same Side Corner Rectangle 1"/>
          <p:cNvSpPr/>
          <p:nvPr/>
        </p:nvSpPr>
        <p:spPr>
          <a:xfrm>
            <a:off x="1714500" y="900114"/>
            <a:ext cx="9001125" cy="5300662"/>
          </a:xfrm>
          <a:prstGeom prst="snip2Same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FadeLeft">
              <a:avLst/>
            </a:prstTxWarp>
          </a:bodyPr>
          <a:lstStyle/>
          <a:p>
            <a:r>
              <a:rPr lang="bn-IN" sz="3200" dirty="0" smtClean="0">
                <a:solidFill>
                  <a:schemeClr val="bg1"/>
                </a:solidFill>
                <a:latin typeface="NikoshBAN" panose="02000000000000000000" pitchFamily="2" charset="0"/>
                <a:cs typeface="NikoshBAN" panose="02000000000000000000" pitchFamily="2" charset="0"/>
              </a:rPr>
              <a:t>চতুর্থ</a:t>
            </a:r>
            <a:r>
              <a:rPr lang="en-US" sz="3200" dirty="0" smtClean="0">
                <a:solidFill>
                  <a:schemeClr val="bg1"/>
                </a:solidFill>
                <a:latin typeface="NikoshBAN" panose="02000000000000000000" pitchFamily="2" charset="0"/>
                <a:cs typeface="NikoshBAN" panose="02000000000000000000" pitchFamily="2" charset="0"/>
              </a:rPr>
              <a:t>  </a:t>
            </a:r>
            <a:r>
              <a:rPr lang="bn-IN" sz="3200" dirty="0">
                <a:solidFill>
                  <a:schemeClr val="bg1"/>
                </a:solidFill>
                <a:latin typeface="NikoshBAN" panose="02000000000000000000" pitchFamily="2" charset="0"/>
                <a:cs typeface="NikoshBAN" panose="02000000000000000000" pitchFamily="2" charset="0"/>
              </a:rPr>
              <a:t>পুত্র মুরাদ গুজরাটের শাসনকর্তা ছিলেন। অত্যধিক মদ্যপায়ী ও ভোগবিলাসের প্রতি আসক্ত মুরাদ অতি সহজেই </a:t>
            </a:r>
            <a:r>
              <a:rPr lang="en-US" sz="3200" dirty="0" err="1">
                <a:solidFill>
                  <a:schemeClr val="bg1"/>
                </a:solidFill>
                <a:latin typeface="NikoshBAN" panose="02000000000000000000" pitchFamily="2" charset="0"/>
                <a:cs typeface="NikoshBAN" panose="02000000000000000000" pitchFamily="2" charset="0"/>
              </a:rPr>
              <a:t>আওরঙ্গজে</a:t>
            </a:r>
            <a:r>
              <a:rPr lang="bn-IN" sz="3200" dirty="0">
                <a:solidFill>
                  <a:schemeClr val="bg1"/>
                </a:solidFill>
                <a:latin typeface="NikoshBAN" panose="02000000000000000000" pitchFamily="2" charset="0"/>
                <a:cs typeface="NikoshBAN" panose="02000000000000000000" pitchFamily="2" charset="0"/>
              </a:rPr>
              <a:t>বের হাতের ক্রীড়নকে পরিনত হয়েছিল।</a:t>
            </a:r>
            <a:endParaRPr lang="en-US" sz="3200" dirty="0">
              <a:solidFill>
                <a:schemeClr val="bg1"/>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17153" y="900114"/>
            <a:ext cx="2743200" cy="1482868"/>
          </a:xfrm>
          <a:prstGeom prst="rect">
            <a:avLst/>
          </a:prstGeom>
        </p:spPr>
      </p:pic>
      <p:sp>
        <p:nvSpPr>
          <p:cNvPr id="4" name="Oval 3"/>
          <p:cNvSpPr/>
          <p:nvPr/>
        </p:nvSpPr>
        <p:spPr>
          <a:xfrm>
            <a:off x="5555672" y="1288257"/>
            <a:ext cx="2202873" cy="706582"/>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smtClean="0">
                <a:solidFill>
                  <a:srgbClr val="FFFF00"/>
                </a:solidFill>
                <a:latin typeface="NikoshBAN" panose="02000000000000000000" pitchFamily="2" charset="0"/>
                <a:cs typeface="NikoshBAN" panose="02000000000000000000" pitchFamily="2" charset="0"/>
              </a:rPr>
              <a:t>মুরাদ</a:t>
            </a:r>
            <a:r>
              <a:rPr lang="bn-IN" sz="3200" b="1" dirty="0" smtClean="0">
                <a:solidFill>
                  <a:srgbClr val="FFFF00"/>
                </a:solidFill>
                <a:latin typeface="NikoshBAN" panose="02000000000000000000" pitchFamily="2" charset="0"/>
                <a:cs typeface="NikoshBAN" panose="02000000000000000000" pitchFamily="2" charset="0"/>
              </a:rPr>
              <a:t> বখস</a:t>
            </a:r>
            <a:endParaRPr lang="en-US" sz="3200" dirty="0"/>
          </a:p>
        </p:txBody>
      </p:sp>
      <p:sp>
        <p:nvSpPr>
          <p:cNvPr id="5" name="Oval 4"/>
          <p:cNvSpPr/>
          <p:nvPr/>
        </p:nvSpPr>
        <p:spPr>
          <a:xfrm>
            <a:off x="1454727" y="471055"/>
            <a:ext cx="9615055" cy="5999018"/>
          </a:xfrm>
          <a:prstGeom prst="ellipse">
            <a:avLst/>
          </a:prstGeom>
          <a:noFill/>
          <a:ln w="38100">
            <a:solidFill>
              <a:srgbClr val="FFFF00"/>
            </a:solidFill>
            <a:prstDash val="dashDot"/>
          </a:ln>
          <a:effectLst>
            <a:glow rad="101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9954745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2">
                                            <p:bg/>
                                          </p:spTgt>
                                        </p:tgtEl>
                                        <p:attrNameLst>
                                          <p:attrName>style.visibility</p:attrName>
                                        </p:attrNameLst>
                                      </p:cBhvr>
                                      <p:to>
                                        <p:strVal val="visible"/>
                                      </p:to>
                                    </p:set>
                                    <p:animEffect transition="in" filter="wedge">
                                      <p:cBhvr>
                                        <p:cTn id="12" dur="2000"/>
                                        <p:tgtEl>
                                          <p:spTgt spid="2">
                                            <p:bg/>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wedge">
                                      <p:cBhvr>
                                        <p:cTn id="1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nip Diagonal Corner Rectangle 2"/>
          <p:cNvSpPr/>
          <p:nvPr/>
        </p:nvSpPr>
        <p:spPr>
          <a:xfrm>
            <a:off x="2694708" y="845126"/>
            <a:ext cx="6324600" cy="637310"/>
          </a:xfrm>
          <a:prstGeom prst="snip2Diag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b="1" dirty="0" smtClean="0">
                <a:solidFill>
                  <a:srgbClr val="FFFF00"/>
                </a:solidFill>
                <a:latin typeface="NikoshBAN" panose="02000000000000000000" pitchFamily="2" charset="0"/>
                <a:cs typeface="NikoshBAN" panose="02000000000000000000" pitchFamily="2" charset="0"/>
              </a:rPr>
              <a:t>(৪)দারাশিকোর আচরণে ভ্রাতাদের সন্দেহ </a:t>
            </a:r>
            <a:endParaRPr lang="en-US" sz="3600" dirty="0"/>
          </a:p>
        </p:txBody>
      </p:sp>
      <p:sp>
        <p:nvSpPr>
          <p:cNvPr id="4" name="Snip Diagonal Corner Rectangle 3"/>
          <p:cNvSpPr/>
          <p:nvPr/>
        </p:nvSpPr>
        <p:spPr>
          <a:xfrm>
            <a:off x="1524000" y="1759527"/>
            <a:ext cx="9421091" cy="3948546"/>
          </a:xfrm>
          <a:prstGeom prst="snip2DiagRect">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err="1">
                <a:solidFill>
                  <a:schemeClr val="bg1"/>
                </a:solidFill>
                <a:latin typeface="NikoshBAN" panose="02000000000000000000" pitchFamily="2" charset="0"/>
                <a:cs typeface="NikoshBAN" panose="02000000000000000000" pitchFamily="2" charset="0"/>
              </a:rPr>
              <a:t>সম্রাট</a:t>
            </a:r>
            <a:r>
              <a:rPr lang="en-US" sz="3200" dirty="0">
                <a:solidFill>
                  <a:schemeClr val="bg1"/>
                </a:solidFill>
                <a:latin typeface="NikoshBAN" panose="02000000000000000000" pitchFamily="2" charset="0"/>
                <a:cs typeface="NikoshBAN" panose="02000000000000000000" pitchFamily="2" charset="0"/>
              </a:rPr>
              <a:t> </a:t>
            </a:r>
            <a:r>
              <a:rPr lang="en-US" sz="3200" dirty="0" err="1" smtClean="0">
                <a:solidFill>
                  <a:schemeClr val="bg1"/>
                </a:solidFill>
                <a:latin typeface="NikoshBAN" panose="02000000000000000000" pitchFamily="2" charset="0"/>
                <a:cs typeface="NikoshBAN" panose="02000000000000000000" pitchFamily="2" charset="0"/>
              </a:rPr>
              <a:t>শাহজাহান</a:t>
            </a:r>
            <a:r>
              <a:rPr lang="bn-IN" sz="3200" dirty="0" smtClean="0">
                <a:solidFill>
                  <a:schemeClr val="bg1"/>
                </a:solidFill>
                <a:latin typeface="NikoshBAN" panose="02000000000000000000" pitchFamily="2" charset="0"/>
                <a:cs typeface="NikoshBAN" panose="02000000000000000000" pitchFamily="2" charset="0"/>
              </a:rPr>
              <a:t> যখন </a:t>
            </a:r>
            <a:r>
              <a:rPr lang="bn-IN" sz="3200" b="1" dirty="0" smtClean="0">
                <a:solidFill>
                  <a:srgbClr val="FFFF00"/>
                </a:solidFill>
                <a:latin typeface="NikoshBAN" panose="02000000000000000000" pitchFamily="2" charset="0"/>
                <a:cs typeface="NikoshBAN" panose="02000000000000000000" pitchFamily="2" charset="0"/>
              </a:rPr>
              <a:t>কঠিন </a:t>
            </a:r>
            <a:r>
              <a:rPr lang="en-US" sz="3200" b="1" dirty="0" err="1" smtClean="0">
                <a:solidFill>
                  <a:srgbClr val="FFFF00"/>
                </a:solidFill>
                <a:latin typeface="NikoshBAN" panose="02000000000000000000" pitchFamily="2" charset="0"/>
                <a:cs typeface="NikoshBAN" panose="02000000000000000000" pitchFamily="2" charset="0"/>
              </a:rPr>
              <a:t>রোগে</a:t>
            </a:r>
            <a:r>
              <a:rPr lang="bn-IN" sz="3200" b="1" dirty="0" smtClean="0">
                <a:solidFill>
                  <a:srgbClr val="FFFF00"/>
                </a:solidFill>
                <a:latin typeface="NikoshBAN" panose="02000000000000000000" pitchFamily="2" charset="0"/>
                <a:cs typeface="NikoshBAN" panose="02000000000000000000" pitchFamily="2" charset="0"/>
              </a:rPr>
              <a:t> </a:t>
            </a:r>
            <a:r>
              <a:rPr lang="bn-IN" sz="3200" dirty="0" smtClean="0">
                <a:solidFill>
                  <a:schemeClr val="bg1"/>
                </a:solidFill>
                <a:latin typeface="NikoshBAN" panose="02000000000000000000" pitchFamily="2" charset="0"/>
                <a:cs typeface="NikoshBAN" panose="02000000000000000000" pitchFamily="2" charset="0"/>
              </a:rPr>
              <a:t>আক্রান্ত হন,তখন তাঁর জ্যৈষ্ঠ পুত্র দারা সমস্ত রাজকীয় ক্ষমতা দখল করে মিথ্যাভাবে পিতার </a:t>
            </a:r>
            <a:r>
              <a:rPr lang="bn-IN" sz="3200" b="1" dirty="0" smtClean="0">
                <a:solidFill>
                  <a:srgbClr val="FFFF00"/>
                </a:solidFill>
                <a:latin typeface="NikoshBAN" panose="02000000000000000000" pitchFamily="2" charset="0"/>
                <a:cs typeface="NikoshBAN" panose="02000000000000000000" pitchFamily="2" charset="0"/>
              </a:rPr>
              <a:t>মৃত্যু সংবাদ </a:t>
            </a:r>
            <a:r>
              <a:rPr lang="bn-IN" sz="3200" dirty="0" smtClean="0">
                <a:solidFill>
                  <a:schemeClr val="bg1"/>
                </a:solidFill>
                <a:latin typeface="NikoshBAN" panose="02000000000000000000" pitchFamily="2" charset="0"/>
                <a:cs typeface="NikoshBAN" panose="02000000000000000000" pitchFamily="2" charset="0"/>
              </a:rPr>
              <a:t>প্রচার করেন। দূর প্রদেশে অবস্থানরত ভ্রাতাদের নিকট যাতে রাজদরবারের কোন খবরাখবর পৌঁছাতে না পারে সেজন্য রাজধানীর সাথে গুজরাট ও দাক্ষিণাত্যের সমস্ত রাস্তা বন্ধ করে দেন। দারার এ কপটাচরণ ভ্রাতৃ বিরোধকে প্রকট করে তুলেছিল। এ কারণে ঐতিহাসিক </a:t>
            </a:r>
            <a:r>
              <a:rPr lang="en-US" sz="3200" dirty="0" err="1" smtClean="0">
                <a:solidFill>
                  <a:schemeClr val="bg1"/>
                </a:solidFill>
                <a:latin typeface="NikoshBAN" panose="02000000000000000000" pitchFamily="2" charset="0"/>
                <a:cs typeface="NikoshBAN" panose="02000000000000000000" pitchFamily="2" charset="0"/>
              </a:rPr>
              <a:t>জে</a:t>
            </a:r>
            <a:r>
              <a:rPr lang="en-US" sz="3200" dirty="0" smtClean="0">
                <a:solidFill>
                  <a:schemeClr val="bg1"/>
                </a:solidFill>
                <a:latin typeface="NikoshBAN" panose="02000000000000000000" pitchFamily="2" charset="0"/>
                <a:cs typeface="NikoshBAN" panose="02000000000000000000" pitchFamily="2" charset="0"/>
              </a:rPr>
              <a:t>.</a:t>
            </a:r>
            <a:r>
              <a:rPr lang="bn-IN" sz="3200" dirty="0" smtClean="0">
                <a:solidFill>
                  <a:schemeClr val="bg1"/>
                </a:solidFill>
                <a:latin typeface="NikoshBAN" panose="02000000000000000000" pitchFamily="2" charset="0"/>
                <a:cs typeface="NikoshBAN" panose="02000000000000000000" pitchFamily="2" charset="0"/>
              </a:rPr>
              <a:t>এন</a:t>
            </a:r>
            <a:r>
              <a:rPr lang="en-US" sz="3200" dirty="0" smtClean="0">
                <a:solidFill>
                  <a:schemeClr val="bg1"/>
                </a:solidFill>
                <a:latin typeface="NikoshBAN" panose="02000000000000000000" pitchFamily="2" charset="0"/>
                <a:cs typeface="NikoshBAN" panose="02000000000000000000" pitchFamily="2" charset="0"/>
              </a:rPr>
              <a:t>.</a:t>
            </a:r>
            <a:r>
              <a:rPr lang="bn-IN" sz="3200" dirty="0" smtClean="0">
                <a:solidFill>
                  <a:schemeClr val="bg1"/>
                </a:solidFill>
                <a:latin typeface="NikoshBAN" panose="02000000000000000000" pitchFamily="2" charset="0"/>
                <a:cs typeface="NikoshBAN" panose="02000000000000000000" pitchFamily="2" charset="0"/>
              </a:rPr>
              <a:t>সরকার বলেন, “</a:t>
            </a:r>
            <a:r>
              <a:rPr lang="en-US" sz="3200" dirty="0" smtClean="0">
                <a:solidFill>
                  <a:schemeClr val="bg1"/>
                </a:solidFill>
                <a:latin typeface="NikoshBAN" panose="02000000000000000000" pitchFamily="2" charset="0"/>
                <a:cs typeface="NikoshBAN" panose="02000000000000000000" pitchFamily="2" charset="0"/>
              </a:rPr>
              <a:t>Dara was the root cause of all trouble.”  </a:t>
            </a:r>
            <a:endParaRPr lang="en-US" sz="3200" dirty="0"/>
          </a:p>
        </p:txBody>
      </p:sp>
      <p:sp>
        <p:nvSpPr>
          <p:cNvPr id="2" name="Frame 1"/>
          <p:cNvSpPr/>
          <p:nvPr/>
        </p:nvSpPr>
        <p:spPr>
          <a:xfrm>
            <a:off x="1163783" y="845126"/>
            <a:ext cx="10155381" cy="5444838"/>
          </a:xfrm>
          <a:prstGeom prst="frame">
            <a:avLst/>
          </a:prstGeom>
          <a:noFill/>
          <a:ln w="38100">
            <a:prstDash val="lgDashDot"/>
          </a:ln>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33181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by="(-#ppt_w*2)" calcmode="lin" valueType="num">
                                      <p:cBhvr rctx="PPT">
                                        <p:cTn id="7" dur="500" autoRev="1" fill="hold">
                                          <p:stCondLst>
                                            <p:cond delay="0"/>
                                          </p:stCondLst>
                                        </p:cTn>
                                        <p:tgtEl>
                                          <p:spTgt spid="4"/>
                                        </p:tgtEl>
                                        <p:attrNameLst>
                                          <p:attrName>ppt_w</p:attrName>
                                        </p:attrNameLst>
                                      </p:cBhvr>
                                    </p:anim>
                                    <p:anim by="(#ppt_w*0.50)" calcmode="lin" valueType="num">
                                      <p:cBhvr>
                                        <p:cTn id="8" dur="500" decel="50000" autoRev="1" fill="hold">
                                          <p:stCondLst>
                                            <p:cond delay="0"/>
                                          </p:stCondLst>
                                        </p:cTn>
                                        <p:tgtEl>
                                          <p:spTgt spid="4"/>
                                        </p:tgtEl>
                                        <p:attrNameLst>
                                          <p:attrName>ppt_x</p:attrName>
                                        </p:attrNameLst>
                                      </p:cBhvr>
                                    </p:anim>
                                    <p:anim from="(-#ppt_h/2)" to="(#ppt_y)" calcmode="lin" valueType="num">
                                      <p:cBhvr>
                                        <p:cTn id="9" dur="1000" fill="hold">
                                          <p:stCondLst>
                                            <p:cond delay="0"/>
                                          </p:stCondLst>
                                        </p:cTn>
                                        <p:tgtEl>
                                          <p:spTgt spid="4"/>
                                        </p:tgtEl>
                                        <p:attrNameLst>
                                          <p:attrName>ppt_y</p:attrName>
                                        </p:attrNameLst>
                                      </p:cBhvr>
                                    </p:anim>
                                    <p:animRot by="21600000">
                                      <p:cBhvr>
                                        <p:cTn id="10" dur="1000" fill="hold">
                                          <p:stCondLst>
                                            <p:cond delay="0"/>
                                          </p:stCondLst>
                                        </p:cTn>
                                        <p:tgtEl>
                                          <p:spTgt spid="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 Diagonal Corner Rectangle 5"/>
          <p:cNvSpPr/>
          <p:nvPr/>
        </p:nvSpPr>
        <p:spPr>
          <a:xfrm>
            <a:off x="3269674" y="2327565"/>
            <a:ext cx="7439891" cy="4170218"/>
          </a:xfrm>
          <a:prstGeom prst="round2Diag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err="1">
                <a:solidFill>
                  <a:schemeClr val="tx1"/>
                </a:solidFill>
                <a:latin typeface="NikoshBAN" panose="02000000000000000000" pitchFamily="2" charset="0"/>
                <a:cs typeface="NikoshBAN" panose="02000000000000000000" pitchFamily="2" charset="0"/>
              </a:rPr>
              <a:t>সম্রাট</a:t>
            </a:r>
            <a:r>
              <a:rPr lang="bn-IN" sz="3200" dirty="0">
                <a:solidFill>
                  <a:schemeClr val="tx1"/>
                </a:solidFill>
                <a:latin typeface="NikoshBAN" panose="02000000000000000000" pitchFamily="2" charset="0"/>
                <a:cs typeface="NikoshBAN" panose="02000000000000000000" pitchFamily="2" charset="0"/>
              </a:rPr>
              <a:t> নিজে জানতেন যে, তাঁর অন্যান্য পুত্র অপেক্ষা </a:t>
            </a:r>
            <a:r>
              <a:rPr lang="en-US" sz="3200" dirty="0" err="1">
                <a:solidFill>
                  <a:schemeClr val="tx1"/>
                </a:solidFill>
                <a:latin typeface="NikoshBAN" panose="02000000000000000000" pitchFamily="2" charset="0"/>
                <a:cs typeface="NikoshBAN" panose="02000000000000000000" pitchFamily="2" charset="0"/>
              </a:rPr>
              <a:t>আওরঙ্গজেব</a:t>
            </a:r>
            <a:r>
              <a:rPr lang="bn-IN" sz="3200" dirty="0">
                <a:solidFill>
                  <a:schemeClr val="tx1"/>
                </a:solidFill>
                <a:latin typeface="NikoshBAN" panose="02000000000000000000" pitchFamily="2" charset="0"/>
                <a:cs typeface="NikoshBAN" panose="02000000000000000000" pitchFamily="2" charset="0"/>
              </a:rPr>
              <a:t>ই সিংহাসনের যোগ্য উত্তরাধিকারী। কিন্তু দারার প্রতি অন্ধ স্নেহবশত </a:t>
            </a:r>
            <a:r>
              <a:rPr lang="en-US" sz="3200" dirty="0" err="1">
                <a:solidFill>
                  <a:schemeClr val="tx1"/>
                </a:solidFill>
                <a:latin typeface="NikoshBAN" panose="02000000000000000000" pitchFamily="2" charset="0"/>
                <a:cs typeface="NikoshBAN" panose="02000000000000000000" pitchFamily="2" charset="0"/>
              </a:rPr>
              <a:t>আওরঙ্গজে</a:t>
            </a:r>
            <a:r>
              <a:rPr lang="bn-IN" sz="3200" dirty="0">
                <a:solidFill>
                  <a:schemeClr val="tx1"/>
                </a:solidFill>
                <a:latin typeface="NikoshBAN" panose="02000000000000000000" pitchFamily="2" charset="0"/>
                <a:cs typeface="NikoshBAN" panose="02000000000000000000" pitchFamily="2" charset="0"/>
              </a:rPr>
              <a:t>বের সাথে ভাল ব্যবহার করেননি। তিনি দারার পরামর্শে </a:t>
            </a:r>
            <a:r>
              <a:rPr lang="en-US" sz="3200" dirty="0" err="1">
                <a:solidFill>
                  <a:schemeClr val="tx1"/>
                </a:solidFill>
                <a:latin typeface="NikoshBAN" panose="02000000000000000000" pitchFamily="2" charset="0"/>
                <a:cs typeface="NikoshBAN" panose="02000000000000000000" pitchFamily="2" charset="0"/>
              </a:rPr>
              <a:t>আওরঙ্গজেব</a:t>
            </a:r>
            <a:r>
              <a:rPr lang="bn-IN" sz="3200" dirty="0">
                <a:solidFill>
                  <a:schemeClr val="tx1"/>
                </a:solidFill>
                <a:latin typeface="NikoshBAN" panose="02000000000000000000" pitchFamily="2" charset="0"/>
                <a:cs typeface="NikoshBAN" panose="02000000000000000000" pitchFamily="2" charset="0"/>
              </a:rPr>
              <a:t>কে দাক্ষিণাত্যের সুবাদার পদ হতে ইস্তফা দিতে বাধ্য করেন এবং বিজাপুর ও গোলাকুন্ডা বিজয়াভিযানের সময় রাজকীয় বাহিনীর সাহায্য প্রত্যাহার করে নেন।   </a:t>
            </a:r>
            <a:endParaRPr lang="en-US" sz="3200" dirty="0">
              <a:solidFill>
                <a:schemeClr val="tx1"/>
              </a:solidFill>
            </a:endParaRPr>
          </a:p>
        </p:txBody>
      </p:sp>
      <p:sp>
        <p:nvSpPr>
          <p:cNvPr id="7" name="Diamond 6"/>
          <p:cNvSpPr/>
          <p:nvPr/>
        </p:nvSpPr>
        <p:spPr>
          <a:xfrm>
            <a:off x="678872" y="124691"/>
            <a:ext cx="4100946" cy="3048000"/>
          </a:xfrm>
          <a:prstGeom prst="diamond">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b="1" dirty="0">
                <a:solidFill>
                  <a:schemeClr val="tx1"/>
                </a:solidFill>
                <a:latin typeface="NikoshBAN" panose="02000000000000000000" pitchFamily="2" charset="0"/>
                <a:cs typeface="NikoshBAN" panose="02000000000000000000" pitchFamily="2" charset="0"/>
              </a:rPr>
              <a:t>(৫</a:t>
            </a:r>
            <a:r>
              <a:rPr lang="bn-IN" sz="3200" b="1" dirty="0" smtClean="0">
                <a:solidFill>
                  <a:schemeClr val="tx1"/>
                </a:solidFill>
                <a:latin typeface="NikoshBAN" panose="02000000000000000000" pitchFamily="2" charset="0"/>
                <a:cs typeface="NikoshBAN" panose="02000000000000000000" pitchFamily="2" charset="0"/>
              </a:rPr>
              <a:t>)</a:t>
            </a:r>
          </a:p>
          <a:p>
            <a:pPr algn="ctr"/>
            <a:r>
              <a:rPr lang="en-US" sz="3200" b="1" dirty="0" err="1" smtClean="0">
                <a:solidFill>
                  <a:schemeClr val="tx1"/>
                </a:solidFill>
                <a:latin typeface="NikoshBAN" panose="02000000000000000000" pitchFamily="2" charset="0"/>
                <a:cs typeface="NikoshBAN" panose="02000000000000000000" pitchFamily="2" charset="0"/>
              </a:rPr>
              <a:t>আওরঙ্গজে</a:t>
            </a:r>
            <a:r>
              <a:rPr lang="bn-IN" sz="3200" b="1" dirty="0">
                <a:solidFill>
                  <a:schemeClr val="tx1"/>
                </a:solidFill>
                <a:latin typeface="NikoshBAN" panose="02000000000000000000" pitchFamily="2" charset="0"/>
                <a:cs typeface="NikoshBAN" panose="02000000000000000000" pitchFamily="2" charset="0"/>
              </a:rPr>
              <a:t>বের প্রতি </a:t>
            </a:r>
            <a:r>
              <a:rPr lang="en-US" sz="3200" b="1" dirty="0" err="1">
                <a:solidFill>
                  <a:schemeClr val="tx1"/>
                </a:solidFill>
                <a:latin typeface="NikoshBAN" panose="02000000000000000000" pitchFamily="2" charset="0"/>
                <a:cs typeface="NikoshBAN" panose="02000000000000000000" pitchFamily="2" charset="0"/>
              </a:rPr>
              <a:t>শাহজাহানের</a:t>
            </a:r>
            <a:r>
              <a:rPr lang="bn-IN" sz="3200" b="1" dirty="0">
                <a:solidFill>
                  <a:schemeClr val="tx1"/>
                </a:solidFill>
                <a:latin typeface="NikoshBAN" panose="02000000000000000000" pitchFamily="2" charset="0"/>
                <a:cs typeface="NikoshBAN" panose="02000000000000000000" pitchFamily="2" charset="0"/>
              </a:rPr>
              <a:t> দূর্ব্যবহার </a:t>
            </a:r>
            <a:endParaRPr lang="en-US" sz="3200" b="1" dirty="0">
              <a:solidFill>
                <a:schemeClr val="tx1"/>
              </a:solidFill>
            </a:endParaRPr>
          </a:p>
        </p:txBody>
      </p:sp>
      <p:sp>
        <p:nvSpPr>
          <p:cNvPr id="8" name="Snip Single Corner Rectangle 7"/>
          <p:cNvSpPr/>
          <p:nvPr/>
        </p:nvSpPr>
        <p:spPr>
          <a:xfrm>
            <a:off x="1773382" y="277091"/>
            <a:ext cx="9047018" cy="6373091"/>
          </a:xfrm>
          <a:prstGeom prst="snip1Rect">
            <a:avLst/>
          </a:prstGeom>
          <a:noFill/>
          <a:ln w="38100">
            <a:solidFill>
              <a:srgbClr val="002060"/>
            </a:solidFill>
            <a:prstDash val="lgDashDotDot"/>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2614516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circle(out)">
                                      <p:cBhvr>
                                        <p:cTn id="7" dur="2000"/>
                                        <p:tgtEl>
                                          <p:spTgt spid="6">
                                            <p:bg/>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32"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circle(out)">
                                      <p:cBhvr>
                                        <p:cTn id="12"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xagon 1"/>
          <p:cNvSpPr/>
          <p:nvPr/>
        </p:nvSpPr>
        <p:spPr>
          <a:xfrm>
            <a:off x="4114802" y="1056407"/>
            <a:ext cx="6359236" cy="3408219"/>
          </a:xfrm>
          <a:prstGeom prst="hexagon">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a:solidFill>
                  <a:schemeClr val="bg1"/>
                </a:solidFill>
                <a:latin typeface="NikoshBAN" panose="02000000000000000000" pitchFamily="2" charset="0"/>
                <a:cs typeface="NikoshBAN" panose="02000000000000000000" pitchFamily="2" charset="0"/>
              </a:rPr>
              <a:t>দারার হিন্দু ধর্মের প্রতি অনুরাগ এবং ইসলামের ধর্মের ব্যাপারে উদাসীনতা ধার্মিক মুসলমানদের মধ্যে তার বিরুদ্ধে শ্রদ্ধার অভাব পরিলক্ষিত হয়।</a:t>
            </a:r>
            <a:endParaRPr lang="en-US" sz="3200" dirty="0"/>
          </a:p>
        </p:txBody>
      </p:sp>
      <p:sp>
        <p:nvSpPr>
          <p:cNvPr id="3" name="Teardrop 2"/>
          <p:cNvSpPr/>
          <p:nvPr/>
        </p:nvSpPr>
        <p:spPr>
          <a:xfrm>
            <a:off x="2189014" y="2211531"/>
            <a:ext cx="2787060" cy="2369127"/>
          </a:xfrm>
          <a:prstGeom prst="teardrop">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b="1" dirty="0">
                <a:solidFill>
                  <a:srgbClr val="FFFF00"/>
                </a:solidFill>
                <a:latin typeface="NikoshBAN" panose="02000000000000000000" pitchFamily="2" charset="0"/>
                <a:cs typeface="NikoshBAN" panose="02000000000000000000" pitchFamily="2" charset="0"/>
              </a:rPr>
              <a:t>(৬) </a:t>
            </a:r>
            <a:endParaRPr lang="bn-IN" sz="3600" b="1" dirty="0" smtClean="0">
              <a:solidFill>
                <a:srgbClr val="FFFF00"/>
              </a:solidFill>
              <a:latin typeface="NikoshBAN" panose="02000000000000000000" pitchFamily="2" charset="0"/>
              <a:cs typeface="NikoshBAN" panose="02000000000000000000" pitchFamily="2" charset="0"/>
            </a:endParaRPr>
          </a:p>
          <a:p>
            <a:pPr algn="ctr"/>
            <a:r>
              <a:rPr lang="bn-IN" sz="3600" b="1" dirty="0" smtClean="0">
                <a:solidFill>
                  <a:srgbClr val="FFFF00"/>
                </a:solidFill>
                <a:latin typeface="NikoshBAN" panose="02000000000000000000" pitchFamily="2" charset="0"/>
                <a:cs typeface="NikoshBAN" panose="02000000000000000000" pitchFamily="2" charset="0"/>
              </a:rPr>
              <a:t>ধর্মপ্রাণ </a:t>
            </a:r>
            <a:r>
              <a:rPr lang="bn-IN" sz="3600" b="1" dirty="0">
                <a:solidFill>
                  <a:srgbClr val="FFFF00"/>
                </a:solidFill>
                <a:latin typeface="NikoshBAN" panose="02000000000000000000" pitchFamily="2" charset="0"/>
                <a:cs typeface="NikoshBAN" panose="02000000000000000000" pitchFamily="2" charset="0"/>
              </a:rPr>
              <a:t>মুসলমানদের অসন্তুষ্টি </a:t>
            </a:r>
            <a:endParaRPr lang="en-US" sz="3600" b="1" dirty="0">
              <a:solidFill>
                <a:srgbClr val="FFFF00"/>
              </a:solidFill>
            </a:endParaRPr>
          </a:p>
        </p:txBody>
      </p:sp>
      <p:sp>
        <p:nvSpPr>
          <p:cNvPr id="5" name="L-Shape 4"/>
          <p:cNvSpPr/>
          <p:nvPr/>
        </p:nvSpPr>
        <p:spPr>
          <a:xfrm>
            <a:off x="2722420" y="1801091"/>
            <a:ext cx="8208816" cy="2937164"/>
          </a:xfrm>
          <a:prstGeom prst="corner">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L-Shape 5"/>
          <p:cNvSpPr/>
          <p:nvPr/>
        </p:nvSpPr>
        <p:spPr>
          <a:xfrm rot="10800000">
            <a:off x="2722418" y="898810"/>
            <a:ext cx="8208818" cy="2803813"/>
          </a:xfrm>
          <a:prstGeom prst="corner">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544571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1000" fill="hold"/>
                                        <p:tgtEl>
                                          <p:spTgt spid="2">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onut 4"/>
          <p:cNvSpPr/>
          <p:nvPr/>
        </p:nvSpPr>
        <p:spPr>
          <a:xfrm>
            <a:off x="609599" y="1392380"/>
            <a:ext cx="3726873" cy="2272146"/>
          </a:xfrm>
          <a:prstGeom prst="donu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Rectangle 5"/>
          <p:cNvSpPr/>
          <p:nvPr/>
        </p:nvSpPr>
        <p:spPr>
          <a:xfrm>
            <a:off x="1108362" y="1745671"/>
            <a:ext cx="2729346" cy="1565564"/>
          </a:xfrm>
          <a:prstGeom prst="rect">
            <a:avLst/>
          </a:prstGeom>
        </p:spPr>
        <p:txBody>
          <a:bodyPr>
            <a:prstTxWarp prst="textPlain">
              <a:avLst/>
            </a:prstTxWarp>
            <a:spAutoFit/>
          </a:bodyPr>
          <a:lstStyle/>
          <a:p>
            <a:pPr algn="ctr"/>
            <a:r>
              <a:rPr lang="bn-IN" sz="5400" b="1" u="sng" dirty="0">
                <a:solidFill>
                  <a:srgbClr val="FF0000"/>
                </a:solidFill>
                <a:latin typeface="NikoshBAN" panose="02000000000000000000" pitchFamily="2" charset="0"/>
                <a:cs typeface="NikoshBAN" panose="02000000000000000000" pitchFamily="2" charset="0"/>
              </a:rPr>
              <a:t>(৭)</a:t>
            </a:r>
          </a:p>
          <a:p>
            <a:pPr algn="ctr"/>
            <a:r>
              <a:rPr lang="bn-IN" sz="5400" b="1" dirty="0" smtClean="0">
                <a:solidFill>
                  <a:srgbClr val="FF0000"/>
                </a:solidFill>
                <a:latin typeface="NikoshBAN" panose="02000000000000000000" pitchFamily="2" charset="0"/>
                <a:cs typeface="NikoshBAN" panose="02000000000000000000" pitchFamily="2" charset="0"/>
              </a:rPr>
              <a:t>সম্রাট </a:t>
            </a:r>
            <a:r>
              <a:rPr lang="bn-IN" sz="5400" b="1" dirty="0">
                <a:solidFill>
                  <a:srgbClr val="FF0000"/>
                </a:solidFill>
                <a:latin typeface="NikoshBAN" panose="02000000000000000000" pitchFamily="2" charset="0"/>
                <a:cs typeface="NikoshBAN" panose="02000000000000000000" pitchFamily="2" charset="0"/>
              </a:rPr>
              <a:t>শাহজানের  দায়বদ্ধতা</a:t>
            </a:r>
          </a:p>
          <a:p>
            <a:pPr algn="ctr"/>
            <a:endParaRPr lang="en-US" sz="5400" dirty="0"/>
          </a:p>
        </p:txBody>
      </p:sp>
      <p:sp>
        <p:nvSpPr>
          <p:cNvPr id="8" name="Flowchart: Off-page Connector 7"/>
          <p:cNvSpPr/>
          <p:nvPr/>
        </p:nvSpPr>
        <p:spPr>
          <a:xfrm>
            <a:off x="4447310" y="1392380"/>
            <a:ext cx="6719454" cy="3920836"/>
          </a:xfrm>
          <a:prstGeom prst="flowChartOffpageConnector">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a:solidFill>
                  <a:srgbClr val="FFFF00"/>
                </a:solidFill>
                <a:latin typeface="NikoshBAN" panose="02000000000000000000" pitchFamily="2" charset="0"/>
                <a:cs typeface="NikoshBAN" panose="02000000000000000000" pitchFamily="2" charset="0"/>
              </a:rPr>
              <a:t>সিংহাসন নিয়ে পুত্রদের মধ্যে সংঘটিত গৃহযুদ্ধের জন্য শাহজাহানও কম দায়ী ছিলেন না । সুস্থ হওয়ার পর সম্রাট যদি নিজ হাতে শাসনভার গ্রহন করতেন তাহলে হয়তো পুত্রদের মধ্যে বিবাদ এরানো </a:t>
            </a:r>
            <a:r>
              <a:rPr lang="bn-IN" sz="3200" dirty="0" smtClean="0">
                <a:solidFill>
                  <a:srgbClr val="FFFF00"/>
                </a:solidFill>
                <a:latin typeface="NikoshBAN" panose="02000000000000000000" pitchFamily="2" charset="0"/>
                <a:cs typeface="NikoshBAN" panose="02000000000000000000" pitchFamily="2" charset="0"/>
              </a:rPr>
              <a:t>যেত। তার </a:t>
            </a:r>
            <a:r>
              <a:rPr lang="bn-IN" sz="3200" dirty="0">
                <a:solidFill>
                  <a:srgbClr val="FFFF00"/>
                </a:solidFill>
                <a:latin typeface="NikoshBAN" panose="02000000000000000000" pitchFamily="2" charset="0"/>
                <a:cs typeface="NikoshBAN" panose="02000000000000000000" pitchFamily="2" charset="0"/>
              </a:rPr>
              <a:t>উচিত ছিলো মৃত্যু সম্পর্কের গুজব অস্বীকার করে সত্য ঘটনা প্রকাশ করা । তাহলে উত্তরাধিকার দ্বন্দ্ব হত </a:t>
            </a:r>
            <a:r>
              <a:rPr lang="bn-IN" sz="3200" dirty="0" smtClean="0">
                <a:solidFill>
                  <a:srgbClr val="FFFF00"/>
                </a:solidFill>
                <a:latin typeface="NikoshBAN" panose="02000000000000000000" pitchFamily="2" charset="0"/>
                <a:cs typeface="NikoshBAN" panose="02000000000000000000" pitchFamily="2" charset="0"/>
              </a:rPr>
              <a:t>না।</a:t>
            </a:r>
            <a:endParaRPr lang="en-US" sz="3200" dirty="0">
              <a:solidFill>
                <a:srgbClr val="FFFF00"/>
              </a:solidFill>
              <a:latin typeface="NikoshBAN" panose="02000000000000000000" pitchFamily="2" charset="0"/>
              <a:cs typeface="NikoshBAN" panose="02000000000000000000" pitchFamily="2" charset="0"/>
            </a:endParaRPr>
          </a:p>
        </p:txBody>
      </p:sp>
      <p:sp>
        <p:nvSpPr>
          <p:cNvPr id="9" name="Round Diagonal Corner Rectangle 8"/>
          <p:cNvSpPr/>
          <p:nvPr/>
        </p:nvSpPr>
        <p:spPr>
          <a:xfrm>
            <a:off x="484909" y="1219200"/>
            <a:ext cx="10834256" cy="4267200"/>
          </a:xfrm>
          <a:prstGeom prst="round2DiagRect">
            <a:avLst/>
          </a:prstGeom>
          <a:noFill/>
          <a:ln w="38100">
            <a:solidFill>
              <a:srgbClr val="000000"/>
            </a:solidFill>
            <a:prstDash val="lgDashDotDot"/>
          </a:ln>
          <a:effectLst>
            <a:glow rad="1397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7436497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1" presetClass="entr" presetSubtype="0" fill="hold" nodeType="clickEffect">
                                  <p:stCondLst>
                                    <p:cond delay="0"/>
                                  </p:stCondLst>
                                  <p:iterate type="lt">
                                    <p:tmPct val="10000"/>
                                  </p:iterate>
                                  <p:childTnLst>
                                    <p:set>
                                      <p:cBhvr>
                                        <p:cTn id="13" dur="1" fill="hold">
                                          <p:stCondLst>
                                            <p:cond delay="0"/>
                                          </p:stCondLst>
                                        </p:cTn>
                                        <p:tgtEl>
                                          <p:spTgt spid="8">
                                            <p:txEl>
                                              <p:pRg st="0" end="0"/>
                                            </p:txEl>
                                          </p:spTgt>
                                        </p:tgtEl>
                                        <p:attrNameLst>
                                          <p:attrName>style.visibility</p:attrName>
                                        </p:attrNameLst>
                                      </p:cBhvr>
                                      <p:to>
                                        <p:strVal val="visible"/>
                                      </p:to>
                                    </p:set>
                                    <p:anim calcmode="lin" valueType="num">
                                      <p:cBhvr>
                                        <p:cTn id="14" dur="500" fill="hold"/>
                                        <p:tgtEl>
                                          <p:spTgt spid="8">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8">
                                            <p:txEl>
                                              <p:pRg st="0" end="0"/>
                                            </p:txEl>
                                          </p:spTgt>
                                        </p:tgtEl>
                                        <p:attrNameLst>
                                          <p:attrName>ppt_y</p:attrName>
                                        </p:attrNameLst>
                                      </p:cBhvr>
                                      <p:tavLst>
                                        <p:tav tm="0">
                                          <p:val>
                                            <p:strVal val="#ppt_y"/>
                                          </p:val>
                                        </p:tav>
                                        <p:tav tm="100000">
                                          <p:val>
                                            <p:strVal val="#ppt_y"/>
                                          </p:val>
                                        </p:tav>
                                      </p:tavLst>
                                    </p:anim>
                                    <p:anim calcmode="lin" valueType="num">
                                      <p:cBhvr>
                                        <p:cTn id="16" dur="500" fill="hold"/>
                                        <p:tgtEl>
                                          <p:spTgt spid="8">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8">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713018" y="1939636"/>
            <a:ext cx="7523018" cy="2964872"/>
          </a:xfrm>
          <a:prstGeom prst="roundRec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smtClean="0">
                <a:solidFill>
                  <a:schemeClr val="bg1"/>
                </a:solidFill>
                <a:latin typeface="NikoshBAN" panose="02000000000000000000" pitchFamily="2" charset="0"/>
                <a:cs typeface="NikoshBAN" panose="02000000000000000000" pitchFamily="2" charset="0"/>
              </a:rPr>
              <a:t>দারার হাতে শাসনভার প্রদান এবং পিতার অসুস্থতার সঠিক খবরাখবর আওরঙ্গজেব তার ভগিণী রাওশন আরা মাধ্যমে সংগ্রহ করেন। তিনি সুজার সংগে পূর্বেই চুক্তিবদ্ধ হয়েছিলন। এখন তিনি মুরাদকেও এ চুক্তির অন্তর্ভুক্ত করে দারাকে মিত্রহীন করেন।</a:t>
            </a:r>
            <a:endParaRPr lang="en-US" sz="3200" dirty="0">
              <a:solidFill>
                <a:schemeClr val="bg1"/>
              </a:solidFill>
            </a:endParaRPr>
          </a:p>
        </p:txBody>
      </p:sp>
      <p:sp>
        <p:nvSpPr>
          <p:cNvPr id="3" name="Flowchart: Merge 2"/>
          <p:cNvSpPr/>
          <p:nvPr/>
        </p:nvSpPr>
        <p:spPr>
          <a:xfrm>
            <a:off x="277091" y="1288472"/>
            <a:ext cx="3810000" cy="3297382"/>
          </a:xfrm>
          <a:prstGeom prst="flowChartMerge">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smtClean="0">
                <a:solidFill>
                  <a:schemeClr val="tx1"/>
                </a:solidFill>
                <a:latin typeface="NikoshBAN" panose="02000000000000000000" pitchFamily="2" charset="0"/>
                <a:cs typeface="NikoshBAN" panose="02000000000000000000" pitchFamily="2" charset="0"/>
              </a:rPr>
              <a:t>দারা</a:t>
            </a:r>
            <a:r>
              <a:rPr lang="en-US" sz="3600" b="1" dirty="0" smtClean="0">
                <a:solidFill>
                  <a:schemeClr val="tx1"/>
                </a:solidFill>
                <a:latin typeface="NikoshBAN" panose="02000000000000000000" pitchFamily="2" charset="0"/>
                <a:cs typeface="NikoshBAN" panose="02000000000000000000" pitchFamily="2" charset="0"/>
              </a:rPr>
              <a:t> </a:t>
            </a:r>
            <a:r>
              <a:rPr lang="en-US" sz="3600" b="1" dirty="0" err="1" smtClean="0">
                <a:solidFill>
                  <a:schemeClr val="tx1"/>
                </a:solidFill>
                <a:latin typeface="NikoshBAN" panose="02000000000000000000" pitchFamily="2" charset="0"/>
                <a:cs typeface="NikoshBAN" panose="02000000000000000000" pitchFamily="2" charset="0"/>
              </a:rPr>
              <a:t>বিরুদ্ধে</a:t>
            </a:r>
            <a:r>
              <a:rPr lang="en-US" sz="3600" b="1" dirty="0" smtClean="0">
                <a:solidFill>
                  <a:schemeClr val="tx1"/>
                </a:solidFill>
                <a:latin typeface="NikoshBAN" panose="02000000000000000000" pitchFamily="2" charset="0"/>
                <a:cs typeface="NikoshBAN" panose="02000000000000000000" pitchFamily="2" charset="0"/>
              </a:rPr>
              <a:t> </a:t>
            </a:r>
            <a:r>
              <a:rPr lang="en-US" sz="3600" b="1" dirty="0" err="1" smtClean="0">
                <a:solidFill>
                  <a:schemeClr val="tx1"/>
                </a:solidFill>
                <a:latin typeface="NikoshBAN" panose="02000000000000000000" pitchFamily="2" charset="0"/>
                <a:cs typeface="NikoshBAN" panose="02000000000000000000" pitchFamily="2" charset="0"/>
              </a:rPr>
              <a:t>তিন</a:t>
            </a:r>
            <a:r>
              <a:rPr lang="en-US" sz="3600" b="1" dirty="0" smtClean="0">
                <a:solidFill>
                  <a:schemeClr val="tx1"/>
                </a:solidFill>
                <a:latin typeface="NikoshBAN" panose="02000000000000000000" pitchFamily="2" charset="0"/>
                <a:cs typeface="NikoshBAN" panose="02000000000000000000" pitchFamily="2" charset="0"/>
              </a:rPr>
              <a:t> </a:t>
            </a:r>
            <a:r>
              <a:rPr lang="en-US" sz="3600" b="1" dirty="0" err="1" smtClean="0">
                <a:solidFill>
                  <a:schemeClr val="tx1"/>
                </a:solidFill>
                <a:latin typeface="NikoshBAN" panose="02000000000000000000" pitchFamily="2" charset="0"/>
                <a:cs typeface="NikoshBAN" panose="02000000000000000000" pitchFamily="2" charset="0"/>
              </a:rPr>
              <a:t>ভ্রাতার</a:t>
            </a:r>
            <a:r>
              <a:rPr lang="en-US" sz="3600" b="1" dirty="0" smtClean="0">
                <a:solidFill>
                  <a:schemeClr val="tx1"/>
                </a:solidFill>
                <a:latin typeface="NikoshBAN" panose="02000000000000000000" pitchFamily="2" charset="0"/>
                <a:cs typeface="NikoshBAN" panose="02000000000000000000" pitchFamily="2" charset="0"/>
              </a:rPr>
              <a:t> </a:t>
            </a:r>
            <a:r>
              <a:rPr lang="en-US" sz="3600" b="1" dirty="0" err="1" smtClean="0">
                <a:solidFill>
                  <a:schemeClr val="tx1"/>
                </a:solidFill>
                <a:latin typeface="NikoshBAN" panose="02000000000000000000" pitchFamily="2" charset="0"/>
                <a:cs typeface="NikoshBAN" panose="02000000000000000000" pitchFamily="2" charset="0"/>
              </a:rPr>
              <a:t>চুক্তি</a:t>
            </a:r>
            <a:endParaRPr lang="en-US" sz="3600" b="1" dirty="0">
              <a:solidFill>
                <a:schemeClr val="tx1"/>
              </a:solidFill>
            </a:endParaRPr>
          </a:p>
        </p:txBody>
      </p:sp>
    </p:spTree>
    <p:extLst>
      <p:ext uri="{BB962C8B-B14F-4D97-AF65-F5344CB8AC3E}">
        <p14:creationId xmlns:p14="http://schemas.microsoft.com/office/powerpoint/2010/main" val="319081310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32"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p:cTn id="7" dur="500" fill="hold"/>
                                        <p:tgtEl>
                                          <p:spTgt spid="2">
                                            <p:bg/>
                                          </p:spTgt>
                                        </p:tgtEl>
                                        <p:attrNameLst>
                                          <p:attrName>ppt_w</p:attrName>
                                        </p:attrNameLst>
                                      </p:cBhvr>
                                      <p:tavLst>
                                        <p:tav tm="0">
                                          <p:val>
                                            <p:strVal val="4*#ppt_w"/>
                                          </p:val>
                                        </p:tav>
                                        <p:tav tm="100000">
                                          <p:val>
                                            <p:strVal val="#ppt_w"/>
                                          </p:val>
                                        </p:tav>
                                      </p:tavLst>
                                    </p:anim>
                                    <p:anim calcmode="lin" valueType="num">
                                      <p:cBhvr>
                                        <p:cTn id="8" dur="500" fill="hold"/>
                                        <p:tgtEl>
                                          <p:spTgt spid="2">
                                            <p:bg/>
                                          </p:spTgt>
                                        </p:tgtEl>
                                        <p:attrNameLst>
                                          <p:attrName>ppt_h</p:attrName>
                                        </p:attrNameLst>
                                      </p:cBhvr>
                                      <p:tavLst>
                                        <p:tav tm="0">
                                          <p:val>
                                            <p:strVal val="4*#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32"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p:cTn id="13" dur="500" fill="hold"/>
                                        <p:tgtEl>
                                          <p:spTgt spid="2">
                                            <p:txEl>
                                              <p:pRg st="0" end="0"/>
                                            </p:txEl>
                                          </p:spTgt>
                                        </p:tgtEl>
                                        <p:attrNameLst>
                                          <p:attrName>ppt_w</p:attrName>
                                        </p:attrNameLst>
                                      </p:cBhvr>
                                      <p:tavLst>
                                        <p:tav tm="0">
                                          <p:val>
                                            <p:strVal val="4*#ppt_w"/>
                                          </p:val>
                                        </p:tav>
                                        <p:tav tm="100000">
                                          <p:val>
                                            <p:strVal val="#ppt_w"/>
                                          </p:val>
                                        </p:tav>
                                      </p:tavLst>
                                    </p:anim>
                                    <p:anim calcmode="lin" valueType="num">
                                      <p:cBhvr>
                                        <p:cTn id="14" dur="500" fill="hold"/>
                                        <p:tgtEl>
                                          <p:spTgt spid="2">
                                            <p:txEl>
                                              <p:pRg st="0" end="0"/>
                                            </p:txEl>
                                          </p:spTgt>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ame 1"/>
          <p:cNvSpPr/>
          <p:nvPr/>
        </p:nvSpPr>
        <p:spPr>
          <a:xfrm>
            <a:off x="221673" y="429491"/>
            <a:ext cx="6761017" cy="5777345"/>
          </a:xfrm>
          <a:prstGeom prst="frame">
            <a:avLst/>
          </a:prstGeom>
          <a:solidFill>
            <a:schemeClr val="bg1"/>
          </a:solid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Frame 2"/>
          <p:cNvSpPr/>
          <p:nvPr/>
        </p:nvSpPr>
        <p:spPr>
          <a:xfrm>
            <a:off x="7245927" y="429491"/>
            <a:ext cx="4752109" cy="5777345"/>
          </a:xfrm>
          <a:prstGeom prst="frame">
            <a:avLst/>
          </a:prstGeom>
          <a:noFill/>
          <a:ln w="38100">
            <a:solidFill>
              <a:srgbClr val="FFC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Snip Same Side Corner Rectangle 3"/>
          <p:cNvSpPr/>
          <p:nvPr/>
        </p:nvSpPr>
        <p:spPr>
          <a:xfrm>
            <a:off x="1094509" y="1233055"/>
            <a:ext cx="5043055" cy="4184072"/>
          </a:xfrm>
          <a:prstGeom prst="snip2Same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err="1">
                <a:ln w="0"/>
                <a:solidFill>
                  <a:srgbClr val="00206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আবদুল</a:t>
            </a:r>
            <a:r>
              <a:rPr lang="en-US" sz="4800" b="1" dirty="0">
                <a:ln w="0"/>
                <a:solidFill>
                  <a:srgbClr val="00206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800" b="1" dirty="0" err="1">
                <a:ln w="0"/>
                <a:solidFill>
                  <a:srgbClr val="00206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গনি</a:t>
            </a:r>
            <a:endParaRPr lang="en-US" sz="3600" b="1" dirty="0">
              <a:ln w="0"/>
              <a:solidFill>
                <a:srgbClr val="00206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pPr algn="ctr"/>
            <a:r>
              <a:rPr lang="en-US" sz="3600" b="1" dirty="0" err="1">
                <a:ln w="0"/>
                <a:solidFill>
                  <a:srgbClr val="00206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প্রভাষক</a:t>
            </a:r>
            <a:endParaRPr lang="en-US" sz="3600" b="1" dirty="0">
              <a:ln w="0"/>
              <a:solidFill>
                <a:srgbClr val="00206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pPr algn="ctr"/>
            <a:r>
              <a:rPr lang="en-US" sz="3600" b="1" dirty="0" err="1">
                <a:ln w="0"/>
                <a:solidFill>
                  <a:srgbClr val="00206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ইসলামের</a:t>
            </a:r>
            <a:r>
              <a:rPr lang="en-US" sz="3600" b="1" dirty="0">
                <a:ln w="0"/>
                <a:solidFill>
                  <a:srgbClr val="00206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1" dirty="0" err="1">
                <a:ln w="0"/>
                <a:solidFill>
                  <a:srgbClr val="00206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ইতিহাস</a:t>
            </a:r>
            <a:r>
              <a:rPr lang="en-US" sz="3600" b="1" dirty="0">
                <a:ln w="0"/>
                <a:solidFill>
                  <a:srgbClr val="00206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ও </a:t>
            </a:r>
            <a:r>
              <a:rPr lang="en-US" sz="3600" b="1" dirty="0" err="1">
                <a:ln w="0"/>
                <a:solidFill>
                  <a:srgbClr val="00206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সংস্কৃতি</a:t>
            </a:r>
            <a:endParaRPr lang="en-US" sz="3600" b="1" dirty="0">
              <a:ln w="0"/>
              <a:solidFill>
                <a:srgbClr val="00206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pPr algn="ctr"/>
            <a:r>
              <a:rPr lang="en-US" sz="3600" b="1" dirty="0" err="1">
                <a:ln w="0"/>
                <a:solidFill>
                  <a:srgbClr val="00206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বোয়ালখালী</a:t>
            </a:r>
            <a:r>
              <a:rPr lang="en-US" sz="3600" b="1" dirty="0">
                <a:ln w="0"/>
                <a:solidFill>
                  <a:srgbClr val="00206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1" dirty="0" err="1">
                <a:ln w="0"/>
                <a:solidFill>
                  <a:srgbClr val="00206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হাজী</a:t>
            </a:r>
            <a:r>
              <a:rPr lang="en-US" sz="3600" b="1" dirty="0">
                <a:ln w="0"/>
                <a:solidFill>
                  <a:srgbClr val="00206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1" dirty="0" err="1">
                <a:ln w="0"/>
                <a:solidFill>
                  <a:srgbClr val="00206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মোঃ</a:t>
            </a:r>
            <a:r>
              <a:rPr lang="en-US" sz="3600" b="1" dirty="0">
                <a:ln w="0"/>
                <a:solidFill>
                  <a:srgbClr val="00206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1" dirty="0" err="1">
                <a:ln w="0"/>
                <a:solidFill>
                  <a:srgbClr val="00206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নুরুল</a:t>
            </a:r>
            <a:r>
              <a:rPr lang="en-US" sz="3600" b="1" dirty="0">
                <a:ln w="0"/>
                <a:solidFill>
                  <a:srgbClr val="00206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1" dirty="0" err="1">
                <a:ln w="0"/>
                <a:solidFill>
                  <a:srgbClr val="00206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হক</a:t>
            </a:r>
            <a:r>
              <a:rPr lang="en-US" sz="3600" b="1" dirty="0">
                <a:ln w="0"/>
                <a:solidFill>
                  <a:srgbClr val="00206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1" dirty="0" err="1">
                <a:ln w="0"/>
                <a:solidFill>
                  <a:srgbClr val="00206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ডিগ্রী</a:t>
            </a:r>
            <a:r>
              <a:rPr lang="en-US" sz="3600" b="1" dirty="0">
                <a:ln w="0"/>
                <a:solidFill>
                  <a:srgbClr val="00206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1" dirty="0" err="1">
                <a:ln w="0"/>
                <a:solidFill>
                  <a:srgbClr val="00206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কলেজ</a:t>
            </a:r>
            <a:endParaRPr lang="en-US" sz="3600" b="1" dirty="0">
              <a:ln w="0"/>
              <a:solidFill>
                <a:srgbClr val="00206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pPr algn="ctr"/>
            <a:r>
              <a:rPr lang="en-US" sz="3600" b="1" dirty="0" err="1">
                <a:ln w="0"/>
                <a:solidFill>
                  <a:srgbClr val="00206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শাকপুরা</a:t>
            </a:r>
            <a:r>
              <a:rPr lang="en-US" sz="3600" b="1" dirty="0">
                <a:ln w="0"/>
                <a:solidFill>
                  <a:srgbClr val="00206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600" b="1" dirty="0" err="1">
                <a:ln w="0"/>
                <a:solidFill>
                  <a:srgbClr val="00206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বোয়ালখালী,চট্রগ্রাম</a:t>
            </a:r>
            <a:r>
              <a:rPr lang="en-US" sz="3600" b="1" dirty="0">
                <a:ln w="0"/>
                <a:solidFill>
                  <a:srgbClr val="00206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a:t>
            </a:r>
            <a:endParaRPr lang="bn-BD" sz="3600" b="1" dirty="0">
              <a:ln w="0"/>
              <a:solidFill>
                <a:srgbClr val="00206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pPr algn="ctr"/>
            <a:r>
              <a:rPr lang="en-US" sz="2800" dirty="0">
                <a:ln w="0"/>
                <a:solidFill>
                  <a:srgbClr val="00206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মোবাইল-০১৫৩১-৬৬২৮৩৪</a:t>
            </a:r>
            <a:r>
              <a:rPr lang="bn-IN" sz="3600" dirty="0">
                <a:ln w="0"/>
                <a:solidFill>
                  <a:srgbClr val="002060"/>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2400" dirty="0">
                <a:ln w="0"/>
                <a:solidFill>
                  <a:srgbClr val="002060"/>
                </a:solidFill>
                <a:effectLst>
                  <a:outerShdw blurRad="38100" dist="19050" dir="2700000" algn="tl" rotWithShape="0">
                    <a:schemeClr val="dk1">
                      <a:alpha val="40000"/>
                    </a:schemeClr>
                  </a:outerShdw>
                </a:effectLst>
              </a:rPr>
              <a:t>agani2325@gmail.com</a:t>
            </a:r>
            <a:endParaRPr lang="en-US" sz="3600" dirty="0">
              <a:solidFill>
                <a:srgbClr val="002060"/>
              </a:solidFill>
            </a:endParaRPr>
          </a:p>
        </p:txBody>
      </p:sp>
      <p:sp>
        <p:nvSpPr>
          <p:cNvPr id="6" name="Round Same Side Corner Rectangle 5"/>
          <p:cNvSpPr/>
          <p:nvPr/>
        </p:nvSpPr>
        <p:spPr>
          <a:xfrm>
            <a:off x="7917874" y="1427017"/>
            <a:ext cx="3401290" cy="3782291"/>
          </a:xfrm>
          <a:prstGeom prst="round2Same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b="1" dirty="0">
                <a:solidFill>
                  <a:srgbClr val="FFFF00"/>
                </a:solidFill>
                <a:latin typeface="NikoshBAN" panose="02000000000000000000" pitchFamily="2" charset="0"/>
                <a:cs typeface="NikoshBAN" panose="02000000000000000000" pitchFamily="2" charset="0"/>
              </a:rPr>
              <a:t>শ্রেণিঃ- একাদশ</a:t>
            </a:r>
          </a:p>
          <a:p>
            <a:pPr algn="ctr"/>
            <a:r>
              <a:rPr lang="bn-IN" sz="3600" b="1" dirty="0">
                <a:solidFill>
                  <a:srgbClr val="FFFF00"/>
                </a:solidFill>
                <a:latin typeface="NikoshBAN" panose="02000000000000000000" pitchFamily="2" charset="0"/>
                <a:cs typeface="NikoshBAN" panose="02000000000000000000" pitchFamily="2" charset="0"/>
              </a:rPr>
              <a:t>বিষয়ঃ- ইসলামের ইতিহাস ও </a:t>
            </a:r>
            <a:r>
              <a:rPr lang="bn-IN" sz="3600" b="1" dirty="0" smtClean="0">
                <a:solidFill>
                  <a:srgbClr val="FFFF00"/>
                </a:solidFill>
                <a:latin typeface="NikoshBAN" panose="02000000000000000000" pitchFamily="2" charset="0"/>
                <a:cs typeface="NikoshBAN" panose="02000000000000000000" pitchFamily="2" charset="0"/>
              </a:rPr>
              <a:t>সংস্কৃতি</a:t>
            </a:r>
            <a:endParaRPr lang="en-US" sz="3600" b="1" dirty="0" smtClean="0">
              <a:solidFill>
                <a:srgbClr val="FFFF00"/>
              </a:solidFill>
              <a:latin typeface="NikoshBAN" panose="02000000000000000000" pitchFamily="2" charset="0"/>
              <a:cs typeface="NikoshBAN" panose="02000000000000000000" pitchFamily="2" charset="0"/>
            </a:endParaRPr>
          </a:p>
          <a:p>
            <a:pPr algn="ctr"/>
            <a:r>
              <a:rPr lang="en-US" sz="3600" b="1" dirty="0" err="1" smtClean="0">
                <a:solidFill>
                  <a:srgbClr val="FFFF00"/>
                </a:solidFill>
                <a:latin typeface="NikoshBAN" panose="02000000000000000000" pitchFamily="2" charset="0"/>
                <a:cs typeface="NikoshBAN" panose="02000000000000000000" pitchFamily="2" charset="0"/>
              </a:rPr>
              <a:t>দ্বিতীয়</a:t>
            </a:r>
            <a:r>
              <a:rPr lang="en-US" sz="3600" b="1" dirty="0" smtClean="0">
                <a:solidFill>
                  <a:srgbClr val="FFFF00"/>
                </a:solidFill>
                <a:latin typeface="NikoshBAN" panose="02000000000000000000" pitchFamily="2" charset="0"/>
                <a:cs typeface="NikoshBAN" panose="02000000000000000000" pitchFamily="2" charset="0"/>
              </a:rPr>
              <a:t> </a:t>
            </a:r>
            <a:r>
              <a:rPr lang="en-US" sz="3600" b="1" dirty="0" err="1" smtClean="0">
                <a:solidFill>
                  <a:srgbClr val="FFFF00"/>
                </a:solidFill>
                <a:latin typeface="NikoshBAN" panose="02000000000000000000" pitchFamily="2" charset="0"/>
                <a:cs typeface="NikoshBAN" panose="02000000000000000000" pitchFamily="2" charset="0"/>
              </a:rPr>
              <a:t>পত্র</a:t>
            </a:r>
            <a:endParaRPr lang="en-US" sz="3600" b="1" dirty="0" smtClean="0">
              <a:solidFill>
                <a:srgbClr val="FFFF00"/>
              </a:solidFill>
              <a:latin typeface="NikoshBAN" panose="02000000000000000000" pitchFamily="2" charset="0"/>
              <a:cs typeface="NikoshBAN" panose="02000000000000000000" pitchFamily="2" charset="0"/>
            </a:endParaRPr>
          </a:p>
          <a:p>
            <a:pPr algn="ctr"/>
            <a:r>
              <a:rPr lang="bn-IN" sz="3600" b="1" dirty="0" smtClean="0">
                <a:solidFill>
                  <a:srgbClr val="FFFF00"/>
                </a:solidFill>
                <a:latin typeface="NikoshBAN" panose="02000000000000000000" pitchFamily="2" charset="0"/>
                <a:cs typeface="NikoshBAN" panose="02000000000000000000" pitchFamily="2" charset="0"/>
              </a:rPr>
              <a:t>অধ্যায়ঃ- </a:t>
            </a:r>
            <a:r>
              <a:rPr lang="en-US" sz="3600" b="1" dirty="0" err="1" smtClean="0">
                <a:solidFill>
                  <a:srgbClr val="FFFF00"/>
                </a:solidFill>
                <a:latin typeface="NikoshBAN" panose="02000000000000000000" pitchFamily="2" charset="0"/>
                <a:cs typeface="NikoshBAN" panose="02000000000000000000" pitchFamily="2" charset="0"/>
              </a:rPr>
              <a:t>তৃতীয়</a:t>
            </a:r>
            <a:endParaRPr lang="bn-IN" sz="3600" b="1" dirty="0">
              <a:solidFill>
                <a:srgbClr val="FFFF00"/>
              </a:solidFill>
              <a:latin typeface="NikoshBAN" panose="02000000000000000000" pitchFamily="2" charset="0"/>
              <a:cs typeface="NikoshBAN" panose="02000000000000000000" pitchFamily="2" charset="0"/>
            </a:endParaRPr>
          </a:p>
          <a:p>
            <a:pPr algn="ctr"/>
            <a:r>
              <a:rPr lang="bn-IN" sz="3600" b="1" dirty="0">
                <a:solidFill>
                  <a:srgbClr val="FFFF00"/>
                </a:solidFill>
                <a:latin typeface="NikoshBAN" panose="02000000000000000000" pitchFamily="2" charset="0"/>
                <a:cs typeface="NikoshBAN" panose="02000000000000000000" pitchFamily="2" charset="0"/>
              </a:rPr>
              <a:t>সময়ঃ- ১ ঘন্টা </a:t>
            </a:r>
            <a:r>
              <a:rPr lang="en-US" sz="3600" b="1" dirty="0" smtClean="0">
                <a:solidFill>
                  <a:srgbClr val="FFFF00"/>
                </a:solidFill>
                <a:latin typeface="NikoshBAN" panose="02000000000000000000" pitchFamily="2" charset="0"/>
                <a:cs typeface="NikoshBAN" panose="02000000000000000000" pitchFamily="2" charset="0"/>
              </a:rPr>
              <a:t> </a:t>
            </a:r>
            <a:endParaRPr lang="en-US" sz="3600" b="1" dirty="0">
              <a:solidFill>
                <a:srgbClr val="FFFF00"/>
              </a:solidFill>
              <a:latin typeface="NikoshBAN" panose="02000000000000000000" pitchFamily="2" charset="0"/>
              <a:cs typeface="NikoshBAN" panose="02000000000000000000" pitchFamily="2" charset="0"/>
            </a:endParaRPr>
          </a:p>
        </p:txBody>
      </p:sp>
      <p:sp>
        <p:nvSpPr>
          <p:cNvPr id="7" name="Snip Same Side Corner Rectangle 6"/>
          <p:cNvSpPr/>
          <p:nvPr/>
        </p:nvSpPr>
        <p:spPr>
          <a:xfrm>
            <a:off x="2202872" y="484909"/>
            <a:ext cx="2798618" cy="595745"/>
          </a:xfrm>
          <a:prstGeom prst="snip2Same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b="1" dirty="0">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শিক্ষক পরিচিতি </a:t>
            </a:r>
            <a:endParaRPr lang="en-US" sz="4000" b="1" dirty="0">
              <a:solidFill>
                <a:srgbClr val="FFFF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sp>
        <p:nvSpPr>
          <p:cNvPr id="8" name="Snip Same Side Corner Rectangle 7"/>
          <p:cNvSpPr/>
          <p:nvPr/>
        </p:nvSpPr>
        <p:spPr>
          <a:xfrm>
            <a:off x="8603673" y="443346"/>
            <a:ext cx="2119745" cy="540327"/>
          </a:xfrm>
          <a:prstGeom prst="snip2Same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b="1" dirty="0">
                <a:solidFill>
                  <a:srgbClr val="FF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পাঠ পরিচিতি</a:t>
            </a:r>
            <a:endParaRPr lang="en-US" sz="3600" b="1" dirty="0">
              <a:solidFill>
                <a:srgbClr val="FF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59236" y="367146"/>
            <a:ext cx="1295401" cy="1170710"/>
          </a:xfrm>
          <a:prstGeom prst="rect">
            <a:avLst/>
          </a:prstGeom>
        </p:spPr>
      </p:pic>
    </p:spTree>
    <p:extLst>
      <p:ext uri="{BB962C8B-B14F-4D97-AF65-F5344CB8AC3E}">
        <p14:creationId xmlns:p14="http://schemas.microsoft.com/office/powerpoint/2010/main" val="236921524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1+#ppt_w/2"/>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ched Right Arrow 1"/>
          <p:cNvSpPr/>
          <p:nvPr/>
        </p:nvSpPr>
        <p:spPr>
          <a:xfrm>
            <a:off x="346363" y="1565561"/>
            <a:ext cx="3435928" cy="2161309"/>
          </a:xfrm>
          <a:prstGeom prst="notched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b="1" dirty="0" smtClean="0">
                <a:solidFill>
                  <a:schemeClr val="tx1"/>
                </a:solidFill>
                <a:latin typeface="NikoshBAN" panose="02000000000000000000" pitchFamily="2" charset="0"/>
                <a:cs typeface="NikoshBAN" panose="02000000000000000000" pitchFamily="2" charset="0"/>
              </a:rPr>
              <a:t>মুরাদের সাথে গোপন চুক্তি</a:t>
            </a:r>
            <a:endParaRPr lang="en-US" sz="3600" b="1" dirty="0">
              <a:solidFill>
                <a:schemeClr val="tx1"/>
              </a:solidFill>
            </a:endParaRPr>
          </a:p>
        </p:txBody>
      </p:sp>
      <p:sp>
        <p:nvSpPr>
          <p:cNvPr id="3" name="Snip Same Side Corner Rectangle 2"/>
          <p:cNvSpPr/>
          <p:nvPr/>
        </p:nvSpPr>
        <p:spPr>
          <a:xfrm>
            <a:off x="3906981" y="581887"/>
            <a:ext cx="8049491" cy="4128655"/>
          </a:xfrm>
          <a:prstGeom prst="snip2Same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smtClean="0">
                <a:solidFill>
                  <a:srgbClr val="000000"/>
                </a:solidFill>
                <a:latin typeface="NikoshBAN" panose="02000000000000000000" pitchFamily="2" charset="0"/>
                <a:cs typeface="NikoshBAN" panose="02000000000000000000" pitchFamily="2" charset="0"/>
              </a:rPr>
              <a:t>চতুর আওরঙ্গজেব সরলপ্রাণ মুরাদের সাথে একটি গোপন চুক্তি করেন। </a:t>
            </a:r>
          </a:p>
          <a:p>
            <a:r>
              <a:rPr lang="bn-IN" sz="3200" dirty="0" smtClean="0">
                <a:solidFill>
                  <a:srgbClr val="000000"/>
                </a:solidFill>
                <a:latin typeface="NikoshBAN" panose="02000000000000000000" pitchFamily="2" charset="0"/>
                <a:cs typeface="NikoshBAN" panose="02000000000000000000" pitchFamily="2" charset="0"/>
              </a:rPr>
              <a:t>চুক্তির শর্তাবলিঃ-</a:t>
            </a:r>
          </a:p>
          <a:p>
            <a:r>
              <a:rPr lang="bn-IN" sz="3200" dirty="0" smtClean="0">
                <a:solidFill>
                  <a:srgbClr val="000000"/>
                </a:solidFill>
                <a:latin typeface="NikoshBAN" panose="02000000000000000000" pitchFamily="2" charset="0"/>
                <a:cs typeface="NikoshBAN" panose="02000000000000000000" pitchFamily="2" charset="0"/>
              </a:rPr>
              <a:t>(ক) দারাকে কাফের বলে ধ্বংস করার সিদ্ধান্ত গ্রহন করা;</a:t>
            </a:r>
          </a:p>
          <a:p>
            <a:r>
              <a:rPr lang="bn-IN" sz="3200" dirty="0" smtClean="0">
                <a:solidFill>
                  <a:srgbClr val="000000"/>
                </a:solidFill>
                <a:latin typeface="NikoshBAN" panose="02000000000000000000" pitchFamily="2" charset="0"/>
                <a:cs typeface="NikoshBAN" panose="02000000000000000000" pitchFamily="2" charset="0"/>
              </a:rPr>
              <a:t>(খ) পাঞ্জাব, আফগানিস্থান, কাশ্মীর ও সিন্ধু মুরাদকে দেয়ার প্রতিশ্রুতি দেয়া হয়;</a:t>
            </a:r>
          </a:p>
          <a:p>
            <a:r>
              <a:rPr lang="bn-IN" sz="3200" dirty="0" smtClean="0">
                <a:solidFill>
                  <a:srgbClr val="000000"/>
                </a:solidFill>
                <a:latin typeface="NikoshBAN" panose="02000000000000000000" pitchFamily="2" charset="0"/>
                <a:cs typeface="NikoshBAN" panose="02000000000000000000" pitchFamily="2" charset="0"/>
              </a:rPr>
              <a:t>(গ) সাম্রাজ্যের বাকী অংশ আওরঙ্গজেবের হাতে থাকবে।</a:t>
            </a:r>
            <a:endParaRPr lang="en-US" sz="3200" dirty="0">
              <a:solidFill>
                <a:srgbClr val="000000"/>
              </a:solidFill>
            </a:endParaRPr>
          </a:p>
        </p:txBody>
      </p:sp>
    </p:spTree>
    <p:extLst>
      <p:ext uri="{BB962C8B-B14F-4D97-AF65-F5344CB8AC3E}">
        <p14:creationId xmlns:p14="http://schemas.microsoft.com/office/powerpoint/2010/main" val="170795123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1000" fill="hold"/>
                                        <p:tgtEl>
                                          <p:spTgt spid="3">
                                            <p:bg/>
                                          </p:spTgt>
                                        </p:tgtEl>
                                        <p:attrNameLst>
                                          <p:attrName>ppt_w</p:attrName>
                                        </p:attrNameLst>
                                      </p:cBhvr>
                                      <p:tavLst>
                                        <p:tav tm="0">
                                          <p:val>
                                            <p:strVal val="#ppt_w+.3"/>
                                          </p:val>
                                        </p:tav>
                                        <p:tav tm="100000">
                                          <p:val>
                                            <p:strVal val="#ppt_w"/>
                                          </p:val>
                                        </p:tav>
                                      </p:tavLst>
                                    </p:anim>
                                    <p:anim calcmode="lin" valueType="num">
                                      <p:cBhvr>
                                        <p:cTn id="8" dur="1000" fill="hold"/>
                                        <p:tgtEl>
                                          <p:spTgt spid="3">
                                            <p:bg/>
                                          </p:spTgt>
                                        </p:tgtEl>
                                        <p:attrNameLst>
                                          <p:attrName>ppt_h</p:attrName>
                                        </p:attrNameLst>
                                      </p:cBhvr>
                                      <p:tavLst>
                                        <p:tav tm="0">
                                          <p:val>
                                            <p:strVal val="#ppt_h"/>
                                          </p:val>
                                        </p:tav>
                                        <p:tav tm="100000">
                                          <p:val>
                                            <p:strVal val="#ppt_h"/>
                                          </p:val>
                                        </p:tav>
                                      </p:tavLst>
                                    </p:anim>
                                    <p:animEffect transition="in" filter="fade">
                                      <p:cBhvr>
                                        <p:cTn id="9" dur="1000"/>
                                        <p:tgtEl>
                                          <p:spTgt spid="3">
                                            <p:bg/>
                                          </p:spTgt>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strVal val="#ppt_w+.3"/>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0" presetClass="entr" presetSubtype="0" decel="10000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strVal val="#ppt_w+.3"/>
                                          </p:val>
                                        </p:tav>
                                        <p:tav tm="100000">
                                          <p:val>
                                            <p:strVal val="#ppt_w"/>
                                          </p:val>
                                        </p:tav>
                                      </p:tavLst>
                                    </p:anim>
                                    <p:anim calcmode="lin" valueType="num">
                                      <p:cBhvr>
                                        <p:cTn id="29"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0" presetClass="entr" presetSubtype="0" decel="10000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 calcmode="lin" valueType="num">
                                      <p:cBhvr>
                                        <p:cTn id="35" dur="1000" fill="hold"/>
                                        <p:tgtEl>
                                          <p:spTgt spid="3">
                                            <p:txEl>
                                              <p:pRg st="3" end="3"/>
                                            </p:txEl>
                                          </p:spTgt>
                                        </p:tgtEl>
                                        <p:attrNameLst>
                                          <p:attrName>ppt_w</p:attrName>
                                        </p:attrNameLst>
                                      </p:cBhvr>
                                      <p:tavLst>
                                        <p:tav tm="0">
                                          <p:val>
                                            <p:strVal val="#ppt_w+.3"/>
                                          </p:val>
                                        </p:tav>
                                        <p:tav tm="100000">
                                          <p:val>
                                            <p:strVal val="#ppt_w"/>
                                          </p:val>
                                        </p:tav>
                                      </p:tavLst>
                                    </p:anim>
                                    <p:anim calcmode="lin" valueType="num">
                                      <p:cBhvr>
                                        <p:cTn id="36"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7" dur="10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0" presetClass="entr" presetSubtype="0" decel="10000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1000" fill="hold"/>
                                        <p:tgtEl>
                                          <p:spTgt spid="3">
                                            <p:txEl>
                                              <p:pRg st="4" end="4"/>
                                            </p:txEl>
                                          </p:spTgt>
                                        </p:tgtEl>
                                        <p:attrNameLst>
                                          <p:attrName>ppt_w</p:attrName>
                                        </p:attrNameLst>
                                      </p:cBhvr>
                                      <p:tavLst>
                                        <p:tav tm="0">
                                          <p:val>
                                            <p:strVal val="#ppt_w+.3"/>
                                          </p:val>
                                        </p:tav>
                                        <p:tav tm="100000">
                                          <p:val>
                                            <p:strVal val="#ppt_w"/>
                                          </p:val>
                                        </p:tav>
                                      </p:tavLst>
                                    </p:anim>
                                    <p:anim calcmode="lin" valueType="num">
                                      <p:cBhvr>
                                        <p:cTn id="43"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44"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nip Same Side Corner Rectangle 2"/>
          <p:cNvSpPr/>
          <p:nvPr/>
        </p:nvSpPr>
        <p:spPr>
          <a:xfrm>
            <a:off x="2919847" y="997526"/>
            <a:ext cx="8042561" cy="4668984"/>
          </a:xfrm>
          <a:prstGeom prst="snip2Same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a:solidFill>
                  <a:schemeClr val="tx1"/>
                </a:solidFill>
                <a:latin typeface="NikoshBAN" panose="02000000000000000000" pitchFamily="2" charset="0"/>
                <a:cs typeface="NikoshBAN" panose="02000000000000000000" pitchFamily="2" charset="0"/>
              </a:rPr>
              <a:t>১৬৫৭ সালের সেপ্টেম্বর মাসে সর্বপ্রথম বাংলার শাসনকর্তা সুজা স্বাধীনতা ঘোষণা করে নিজ নামে খুৎবা ও মুদ্রাঙ্কন করে সসৈন্য আগ্রা দখল করতে অগ্রসর হন। ১৬৫৭ সালের ডিসেম্বর মাসে মুরাদও নিজেকে সম্রাট বলে ঘোষণা করেন। সুচতুর আওরঙ্গজেব এসময় কোনো পদক্ষেপ প্রহণ না করে সুযোগের প্রতীক্ষায় থাকেন। যাহোক, ১৬৫৮ সালে বাহাদুর গড়ের যুদ্ধে সুজা </a:t>
            </a:r>
            <a:r>
              <a:rPr lang="bn-IN" sz="3200" dirty="0" smtClean="0">
                <a:solidFill>
                  <a:schemeClr val="tx1"/>
                </a:solidFill>
                <a:latin typeface="NikoshBAN" panose="02000000000000000000" pitchFamily="2" charset="0"/>
                <a:cs typeface="NikoshBAN" panose="02000000000000000000" pitchFamily="2" charset="0"/>
              </a:rPr>
              <a:t>দারার নিজ পুত্র সুলায়মান শিকোর নেতৃত্বে প্রেরিত বাহিনী </a:t>
            </a:r>
            <a:r>
              <a:rPr lang="bn-IN" sz="3200" dirty="0">
                <a:solidFill>
                  <a:schemeClr val="tx1"/>
                </a:solidFill>
                <a:latin typeface="NikoshBAN" panose="02000000000000000000" pitchFamily="2" charset="0"/>
                <a:cs typeface="NikoshBAN" panose="02000000000000000000" pitchFamily="2" charset="0"/>
              </a:rPr>
              <a:t>দ্বারা পরাজিত হয়ে বাংলায় পলায়ন করেন</a:t>
            </a:r>
            <a:r>
              <a:rPr lang="bn-IN" sz="3200" dirty="0" smtClean="0">
                <a:solidFill>
                  <a:schemeClr val="tx1"/>
                </a:solidFill>
                <a:latin typeface="NikoshBAN" panose="02000000000000000000" pitchFamily="2" charset="0"/>
                <a:cs typeface="NikoshBAN" panose="02000000000000000000" pitchFamily="2" charset="0"/>
              </a:rPr>
              <a:t>। </a:t>
            </a:r>
            <a:endParaRPr lang="en-US" sz="3200" dirty="0">
              <a:solidFill>
                <a:schemeClr val="tx1"/>
              </a:solidFill>
            </a:endParaRPr>
          </a:p>
        </p:txBody>
      </p:sp>
      <p:sp>
        <p:nvSpPr>
          <p:cNvPr id="5" name="Flowchart: Off-page Connector 4"/>
          <p:cNvSpPr/>
          <p:nvPr/>
        </p:nvSpPr>
        <p:spPr>
          <a:xfrm>
            <a:off x="637310" y="997526"/>
            <a:ext cx="2119746" cy="1357747"/>
          </a:xfrm>
          <a:prstGeom prst="flowChartOffpageConnector">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b="1" dirty="0">
                <a:latin typeface="NikoshBAN" panose="02000000000000000000" pitchFamily="2" charset="0"/>
                <a:cs typeface="NikoshBAN" panose="02000000000000000000" pitchFamily="2" charset="0"/>
              </a:rPr>
              <a:t>বাহাদুর গড়ের যুদ্ধ</a:t>
            </a:r>
            <a:endParaRPr lang="en-US" sz="3600" b="1" dirty="0"/>
          </a:p>
        </p:txBody>
      </p:sp>
      <p:sp>
        <p:nvSpPr>
          <p:cNvPr id="6" name="Round Diagonal Corner Rectangle 5"/>
          <p:cNvSpPr/>
          <p:nvPr/>
        </p:nvSpPr>
        <p:spPr>
          <a:xfrm>
            <a:off x="415636" y="568036"/>
            <a:ext cx="10709564" cy="5624946"/>
          </a:xfrm>
          <a:prstGeom prst="round2DiagRect">
            <a:avLst/>
          </a:prstGeom>
          <a:noFill/>
          <a:ln w="38100">
            <a:prstDash val="lgDashDot"/>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8615366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80">
                                          <p:stCondLst>
                                            <p:cond delay="0"/>
                                          </p:stCondLst>
                                        </p:cTn>
                                        <p:tgtEl>
                                          <p:spTgt spid="3">
                                            <p:bg/>
                                          </p:spTgt>
                                        </p:tgtEl>
                                      </p:cBhvr>
                                    </p:animEffect>
                                    <p:anim calcmode="lin" valueType="num">
                                      <p:cBhvr>
                                        <p:cTn id="8" dur="1822" tmFilter="0,0; 0.14,0.36; 0.43,0.73; 0.71,0.91; 1.0,1.0">
                                          <p:stCondLst>
                                            <p:cond delay="0"/>
                                          </p:stCondLst>
                                        </p:cTn>
                                        <p:tgtEl>
                                          <p:spTgt spid="3">
                                            <p:bg/>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bg/>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bg/>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bg/>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bg/>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bg/>
                                          </p:spTgt>
                                        </p:tgtEl>
                                      </p:cBhvr>
                                      <p:to x="100000" y="60000"/>
                                    </p:animScale>
                                    <p:animScale>
                                      <p:cBhvr>
                                        <p:cTn id="14" dur="166" decel="50000">
                                          <p:stCondLst>
                                            <p:cond delay="676"/>
                                          </p:stCondLst>
                                        </p:cTn>
                                        <p:tgtEl>
                                          <p:spTgt spid="3">
                                            <p:bg/>
                                          </p:spTgt>
                                        </p:tgtEl>
                                      </p:cBhvr>
                                      <p:to x="100000" y="100000"/>
                                    </p:animScale>
                                    <p:animScale>
                                      <p:cBhvr>
                                        <p:cTn id="15" dur="26">
                                          <p:stCondLst>
                                            <p:cond delay="1312"/>
                                          </p:stCondLst>
                                        </p:cTn>
                                        <p:tgtEl>
                                          <p:spTgt spid="3">
                                            <p:bg/>
                                          </p:spTgt>
                                        </p:tgtEl>
                                      </p:cBhvr>
                                      <p:to x="100000" y="80000"/>
                                    </p:animScale>
                                    <p:animScale>
                                      <p:cBhvr>
                                        <p:cTn id="16" dur="166" decel="50000">
                                          <p:stCondLst>
                                            <p:cond delay="1338"/>
                                          </p:stCondLst>
                                        </p:cTn>
                                        <p:tgtEl>
                                          <p:spTgt spid="3">
                                            <p:bg/>
                                          </p:spTgt>
                                        </p:tgtEl>
                                      </p:cBhvr>
                                      <p:to x="100000" y="100000"/>
                                    </p:animScale>
                                    <p:animScale>
                                      <p:cBhvr>
                                        <p:cTn id="17" dur="26">
                                          <p:stCondLst>
                                            <p:cond delay="1642"/>
                                          </p:stCondLst>
                                        </p:cTn>
                                        <p:tgtEl>
                                          <p:spTgt spid="3">
                                            <p:bg/>
                                          </p:spTgt>
                                        </p:tgtEl>
                                      </p:cBhvr>
                                      <p:to x="100000" y="90000"/>
                                    </p:animScale>
                                    <p:animScale>
                                      <p:cBhvr>
                                        <p:cTn id="18" dur="166" decel="50000">
                                          <p:stCondLst>
                                            <p:cond delay="1668"/>
                                          </p:stCondLst>
                                        </p:cTn>
                                        <p:tgtEl>
                                          <p:spTgt spid="3">
                                            <p:bg/>
                                          </p:spTgt>
                                        </p:tgtEl>
                                      </p:cBhvr>
                                      <p:to x="100000" y="100000"/>
                                    </p:animScale>
                                    <p:animScale>
                                      <p:cBhvr>
                                        <p:cTn id="19" dur="26">
                                          <p:stCondLst>
                                            <p:cond delay="1808"/>
                                          </p:stCondLst>
                                        </p:cTn>
                                        <p:tgtEl>
                                          <p:spTgt spid="3">
                                            <p:bg/>
                                          </p:spTgt>
                                        </p:tgtEl>
                                      </p:cBhvr>
                                      <p:to x="100000" y="95000"/>
                                    </p:animScale>
                                    <p:animScale>
                                      <p:cBhvr>
                                        <p:cTn id="20" dur="166" decel="50000">
                                          <p:stCondLst>
                                            <p:cond delay="1834"/>
                                          </p:stCondLst>
                                        </p:cTn>
                                        <p:tgtEl>
                                          <p:spTgt spid="3">
                                            <p:bg/>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1000"/>
                                        <p:tgtEl>
                                          <p:spTgt spid="3">
                                            <p:txEl>
                                              <p:pRg st="0" end="0"/>
                                            </p:txEl>
                                          </p:spTgt>
                                        </p:tgtEl>
                                      </p:cBhvr>
                                    </p:animEffect>
                                    <p:anim calcmode="lin" valueType="num">
                                      <p:cBhvr>
                                        <p:cTn id="2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nip Diagonal Corner Rectangle 1"/>
          <p:cNvSpPr/>
          <p:nvPr/>
        </p:nvSpPr>
        <p:spPr>
          <a:xfrm>
            <a:off x="2687781" y="1427019"/>
            <a:ext cx="9185564" cy="4142509"/>
          </a:xfrm>
          <a:prstGeom prst="snip2Diag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a:solidFill>
                  <a:srgbClr val="000000"/>
                </a:solidFill>
                <a:latin typeface="NikoshBAN" panose="02000000000000000000" pitchFamily="2" charset="0"/>
                <a:cs typeface="NikoshBAN" panose="02000000000000000000" pitchFamily="2" charset="0"/>
              </a:rPr>
              <a:t>এ অবস্থায় আওরঙ্গজেব বুরহানপুর থেকে সসৈন্য যাত্রা করে উজ্জয়নীর নিকট মুরাদের সাথে মিলিত হয়ে ধর্মাটের যুদ্ধে দারা কর্তৃক </a:t>
            </a:r>
            <a:r>
              <a:rPr lang="bn-IN" sz="3200" dirty="0" smtClean="0">
                <a:solidFill>
                  <a:srgbClr val="000000"/>
                </a:solidFill>
                <a:latin typeface="NikoshBAN" panose="02000000000000000000" pitchFamily="2" charset="0"/>
                <a:cs typeface="NikoshBAN" panose="02000000000000000000" pitchFamily="2" charset="0"/>
              </a:rPr>
              <a:t>প্রেরিত যশোবন্ত সিংহ ও কাশিম খার </a:t>
            </a:r>
            <a:r>
              <a:rPr lang="bn-IN" sz="3200" dirty="0">
                <a:solidFill>
                  <a:srgbClr val="000000"/>
                </a:solidFill>
                <a:latin typeface="NikoshBAN" panose="02000000000000000000" pitchFamily="2" charset="0"/>
                <a:cs typeface="NikoshBAN" panose="02000000000000000000" pitchFamily="2" charset="0"/>
              </a:rPr>
              <a:t>বাহিনীকে শোচনীয়ভাবে পরাজিত করেন। এ দুঃসংবাদে ক্ষিপ্ত হয়ে দারা তাদের বিরুদ্ধে ৫০ হাজার সৈন্য নিয়ে স্বয়ং অগ্রসর হন। কিন্তু দুর্ভাগ্যবশত সামুগড়ের যুদ্ধে দারা </a:t>
            </a:r>
            <a:r>
              <a:rPr lang="bn-IN" sz="3200" dirty="0" smtClean="0">
                <a:solidFill>
                  <a:srgbClr val="000000"/>
                </a:solidFill>
                <a:latin typeface="NikoshBAN" panose="02000000000000000000" pitchFamily="2" charset="0"/>
                <a:cs typeface="NikoshBAN" panose="02000000000000000000" pitchFamily="2" charset="0"/>
              </a:rPr>
              <a:t>শোচনীয়ভাবে </a:t>
            </a:r>
            <a:r>
              <a:rPr lang="bn-IN" sz="3200" dirty="0">
                <a:solidFill>
                  <a:srgbClr val="000000"/>
                </a:solidFill>
                <a:latin typeface="NikoshBAN" panose="02000000000000000000" pitchFamily="2" charset="0"/>
                <a:cs typeface="NikoshBAN" panose="02000000000000000000" pitchFamily="2" charset="0"/>
              </a:rPr>
              <a:t>পরাজিত হন। এরপর </a:t>
            </a:r>
            <a:r>
              <a:rPr lang="bn-IN" sz="3200" dirty="0" smtClean="0">
                <a:solidFill>
                  <a:srgbClr val="000000"/>
                </a:solidFill>
                <a:latin typeface="NikoshBAN" panose="02000000000000000000" pitchFamily="2" charset="0"/>
                <a:cs typeface="NikoshBAN" panose="02000000000000000000" pitchFamily="2" charset="0"/>
              </a:rPr>
              <a:t>আওরঙ্গজেব সরাসরি </a:t>
            </a:r>
            <a:r>
              <a:rPr lang="bn-IN" sz="3200" dirty="0">
                <a:solidFill>
                  <a:srgbClr val="000000"/>
                </a:solidFill>
                <a:latin typeface="NikoshBAN" panose="02000000000000000000" pitchFamily="2" charset="0"/>
                <a:cs typeface="NikoshBAN" panose="02000000000000000000" pitchFamily="2" charset="0"/>
              </a:rPr>
              <a:t>অগ্রসর হয়ে রাজধানী আগ্রা অধিকার করে পিতাকে আগ্রার দুর্গে নজরবন্দী রেখে স্বহস্তে শাসনভার গ্রহণ </a:t>
            </a:r>
            <a:r>
              <a:rPr lang="bn-IN" sz="3200" dirty="0" smtClean="0">
                <a:solidFill>
                  <a:srgbClr val="000000"/>
                </a:solidFill>
                <a:latin typeface="NikoshBAN" panose="02000000000000000000" pitchFamily="2" charset="0"/>
                <a:cs typeface="NikoshBAN" panose="02000000000000000000" pitchFamily="2" charset="0"/>
              </a:rPr>
              <a:t>করেন</a:t>
            </a:r>
            <a:r>
              <a:rPr lang="bn-IN" sz="3200" dirty="0" smtClean="0">
                <a:solidFill>
                  <a:srgbClr val="000000"/>
                </a:solidFill>
                <a:latin typeface="NikoshBAN" panose="02000000000000000000" pitchFamily="2" charset="0"/>
                <a:cs typeface="NikoshBAN" panose="02000000000000000000" pitchFamily="2" charset="0"/>
              </a:rPr>
              <a:t>।</a:t>
            </a:r>
            <a:r>
              <a:rPr lang="en-US" sz="3200" smtClean="0">
                <a:solidFill>
                  <a:srgbClr val="000000"/>
                </a:solidFill>
                <a:latin typeface="NikoshBAN" panose="02000000000000000000" pitchFamily="2" charset="0"/>
                <a:cs typeface="NikoshBAN" panose="02000000000000000000" pitchFamily="2" charset="0"/>
              </a:rPr>
              <a:t> </a:t>
            </a:r>
            <a:endParaRPr lang="bn-IN" sz="3200" dirty="0">
              <a:solidFill>
                <a:srgbClr val="000000"/>
              </a:solidFill>
              <a:latin typeface="NikoshBAN" panose="02000000000000000000" pitchFamily="2" charset="0"/>
              <a:cs typeface="NikoshBAN" panose="02000000000000000000" pitchFamily="2" charset="0"/>
            </a:endParaRPr>
          </a:p>
        </p:txBody>
      </p:sp>
      <p:sp>
        <p:nvSpPr>
          <p:cNvPr id="3" name="Flowchart: Off-page Connector 2"/>
          <p:cNvSpPr/>
          <p:nvPr/>
        </p:nvSpPr>
        <p:spPr>
          <a:xfrm>
            <a:off x="658091" y="1427019"/>
            <a:ext cx="1939636" cy="1246909"/>
          </a:xfrm>
          <a:prstGeom prst="flowChartOffpageConnector">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b="1" dirty="0">
                <a:solidFill>
                  <a:schemeClr val="tx1"/>
                </a:solidFill>
                <a:latin typeface="NikoshBAN" panose="02000000000000000000" pitchFamily="2" charset="0"/>
                <a:cs typeface="NikoshBAN" panose="02000000000000000000" pitchFamily="2" charset="0"/>
              </a:rPr>
              <a:t>ধর্মাটের </a:t>
            </a:r>
            <a:r>
              <a:rPr lang="bn-IN" sz="3200" b="1" dirty="0" smtClean="0">
                <a:solidFill>
                  <a:schemeClr val="tx1"/>
                </a:solidFill>
                <a:latin typeface="NikoshBAN" panose="02000000000000000000" pitchFamily="2" charset="0"/>
                <a:cs typeface="NikoshBAN" panose="02000000000000000000" pitchFamily="2" charset="0"/>
              </a:rPr>
              <a:t>ও </a:t>
            </a:r>
            <a:r>
              <a:rPr lang="bn-IN" sz="3200" b="1" dirty="0" smtClean="0">
                <a:solidFill>
                  <a:schemeClr val="tx1"/>
                </a:solidFill>
                <a:latin typeface="NikoshBAN" panose="02000000000000000000" pitchFamily="2" charset="0"/>
                <a:cs typeface="NikoshBAN" panose="02000000000000000000" pitchFamily="2" charset="0"/>
              </a:rPr>
              <a:t>সা</a:t>
            </a:r>
            <a:r>
              <a:rPr lang="en-US" sz="3200" b="1" dirty="0" err="1" smtClean="0">
                <a:solidFill>
                  <a:schemeClr val="tx1"/>
                </a:solidFill>
                <a:latin typeface="NikoshBAN" panose="02000000000000000000" pitchFamily="2" charset="0"/>
                <a:cs typeface="NikoshBAN" panose="02000000000000000000" pitchFamily="2" charset="0"/>
              </a:rPr>
              <a:t>মু</a:t>
            </a:r>
            <a:r>
              <a:rPr lang="bn-IN" sz="3200" b="1" dirty="0" smtClean="0">
                <a:solidFill>
                  <a:schemeClr val="tx1"/>
                </a:solidFill>
                <a:latin typeface="NikoshBAN" panose="02000000000000000000" pitchFamily="2" charset="0"/>
                <a:cs typeface="NikoshBAN" panose="02000000000000000000" pitchFamily="2" charset="0"/>
              </a:rPr>
              <a:t>গড়ের </a:t>
            </a:r>
            <a:r>
              <a:rPr lang="bn-IN" sz="3200" b="1" dirty="0" smtClean="0">
                <a:solidFill>
                  <a:schemeClr val="tx1"/>
                </a:solidFill>
                <a:latin typeface="NikoshBAN" panose="02000000000000000000" pitchFamily="2" charset="0"/>
                <a:cs typeface="NikoshBAN" panose="02000000000000000000" pitchFamily="2" charset="0"/>
              </a:rPr>
              <a:t>যুদ্ধ</a:t>
            </a:r>
            <a:endParaRPr lang="en-US" sz="3200" b="1" dirty="0">
              <a:solidFill>
                <a:schemeClr val="tx1"/>
              </a:solidFill>
            </a:endParaRPr>
          </a:p>
        </p:txBody>
      </p:sp>
      <p:sp>
        <p:nvSpPr>
          <p:cNvPr id="4" name="Snip Diagonal Corner Rectangle 3"/>
          <p:cNvSpPr/>
          <p:nvPr/>
        </p:nvSpPr>
        <p:spPr>
          <a:xfrm>
            <a:off x="512618" y="1226127"/>
            <a:ext cx="11582400" cy="4544291"/>
          </a:xfrm>
          <a:prstGeom prst="snip2DiagRect">
            <a:avLst/>
          </a:prstGeom>
          <a:noFill/>
          <a:ln w="28575">
            <a:prstDash val="lgDashDot"/>
          </a:ln>
          <a:effectLst>
            <a:glow rad="635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4660484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p:cTn id="7" dur="500" fill="hold"/>
                                        <p:tgtEl>
                                          <p:spTgt spid="2">
                                            <p:bg/>
                                          </p:spTgt>
                                        </p:tgtEl>
                                        <p:attrNameLst>
                                          <p:attrName>ppt_w</p:attrName>
                                        </p:attrNameLst>
                                      </p:cBhvr>
                                      <p:tavLst>
                                        <p:tav tm="0">
                                          <p:val>
                                            <p:fltVal val="0"/>
                                          </p:val>
                                        </p:tav>
                                        <p:tav tm="100000">
                                          <p:val>
                                            <p:strVal val="#ppt_w"/>
                                          </p:val>
                                        </p:tav>
                                      </p:tavLst>
                                    </p:anim>
                                    <p:anim calcmode="lin" valueType="num">
                                      <p:cBhvr>
                                        <p:cTn id="8" dur="500" fill="hold"/>
                                        <p:tgtEl>
                                          <p:spTgt spid="2">
                                            <p:bg/>
                                          </p:spTgt>
                                        </p:tgtEl>
                                        <p:attrNameLst>
                                          <p:attrName>ppt_h</p:attrName>
                                        </p:attrNameLst>
                                      </p:cBhvr>
                                      <p:tavLst>
                                        <p:tav tm="0">
                                          <p:val>
                                            <p:fltVal val="0"/>
                                          </p:val>
                                        </p:tav>
                                        <p:tav tm="100000">
                                          <p:val>
                                            <p:strVal val="#ppt_h"/>
                                          </p:val>
                                        </p:tav>
                                      </p:tavLst>
                                    </p:anim>
                                    <p:animEffect transition="in" filter="fade">
                                      <p:cBhvr>
                                        <p:cTn id="9" dur="500"/>
                                        <p:tgtEl>
                                          <p:spTgt spid="2">
                                            <p:bg/>
                                          </p:spTgt>
                                        </p:tgtEl>
                                      </p:cBhvr>
                                    </p:animEffect>
                                    <p:anim calcmode="lin" valueType="num">
                                      <p:cBhvr>
                                        <p:cTn id="10" dur="500" fill="hold"/>
                                        <p:tgtEl>
                                          <p:spTgt spid="2">
                                            <p:bg/>
                                          </p:spTgt>
                                        </p:tgtEl>
                                        <p:attrNameLst>
                                          <p:attrName>ppt_x</p:attrName>
                                        </p:attrNameLst>
                                      </p:cBhvr>
                                      <p:tavLst>
                                        <p:tav tm="0">
                                          <p:val>
                                            <p:fltVal val="0.5"/>
                                          </p:val>
                                        </p:tav>
                                        <p:tav tm="100000">
                                          <p:val>
                                            <p:strVal val="#ppt_x"/>
                                          </p:val>
                                        </p:tav>
                                      </p:tavLst>
                                    </p:anim>
                                    <p:anim calcmode="lin" valueType="num">
                                      <p:cBhvr>
                                        <p:cTn id="11" dur="500" fill="hold"/>
                                        <p:tgtEl>
                                          <p:spTgt spid="2">
                                            <p:bg/>
                                          </p:spTgt>
                                        </p:tgtEl>
                                        <p:attrNameLst>
                                          <p:attrName>ppt_y</p:attrName>
                                        </p:attrNameLst>
                                      </p:cBhvr>
                                      <p:tavLst>
                                        <p:tav tm="0">
                                          <p:val>
                                            <p:fltVal val="0.5"/>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 presetClass="entr" presetSubtype="2" fill="hold" grpId="0" nodeType="clickEffect">
                                  <p:stCondLst>
                                    <p:cond delay="0"/>
                                  </p:stCondLst>
                                  <p:childTnLst>
                                    <p:set>
                                      <p:cBhvr>
                                        <p:cTn id="15" dur="1" fill="hold">
                                          <p:stCondLst>
                                            <p:cond delay="0"/>
                                          </p:stCondLst>
                                        </p:cTn>
                                        <p:tgtEl>
                                          <p:spTgt spid="2">
                                            <p:txEl>
                                              <p:pRg st="0" end="0"/>
                                            </p:txEl>
                                          </p:spTgt>
                                        </p:tgtEl>
                                        <p:attrNameLst>
                                          <p:attrName>style.visibility</p:attrName>
                                        </p:attrNameLst>
                                      </p:cBhvr>
                                      <p:to>
                                        <p:strVal val="visible"/>
                                      </p:to>
                                    </p:set>
                                    <p:anim calcmode="lin" valueType="num">
                                      <p:cBhvr additive="base">
                                        <p:cTn id="16" dur="500" fill="hold"/>
                                        <p:tgtEl>
                                          <p:spTgt spid="2">
                                            <p:txEl>
                                              <p:pRg st="0" end="0"/>
                                            </p:txEl>
                                          </p:spTgt>
                                        </p:tgtEl>
                                        <p:attrNameLst>
                                          <p:attrName>ppt_x</p:attrName>
                                        </p:attrNameLst>
                                      </p:cBhvr>
                                      <p:tavLst>
                                        <p:tav tm="0">
                                          <p:val>
                                            <p:strVal val="1+#ppt_w/2"/>
                                          </p:val>
                                        </p:tav>
                                        <p:tav tm="100000">
                                          <p:val>
                                            <p:strVal val="#ppt_x"/>
                                          </p:val>
                                        </p:tav>
                                      </p:tavLst>
                                    </p:anim>
                                    <p:anim calcmode="lin" valueType="num">
                                      <p:cBhvr additive="base">
                                        <p:cTn id="17"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ntagon 1"/>
          <p:cNvSpPr/>
          <p:nvPr/>
        </p:nvSpPr>
        <p:spPr>
          <a:xfrm>
            <a:off x="374073" y="263236"/>
            <a:ext cx="3352800" cy="1039091"/>
          </a:xfrm>
          <a:prstGeom prst="homePlat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a:solidFill>
                  <a:srgbClr val="FF0000"/>
                </a:solidFill>
                <a:latin typeface="NikoshBAN" panose="02000000000000000000" pitchFamily="2" charset="0"/>
                <a:cs typeface="NikoshBAN" panose="02000000000000000000" pitchFamily="2" charset="0"/>
              </a:rPr>
              <a:t>তিন</a:t>
            </a:r>
            <a:r>
              <a:rPr lang="en-US" sz="3600" b="1" dirty="0">
                <a:solidFill>
                  <a:srgbClr val="FF0000"/>
                </a:solidFill>
                <a:latin typeface="NikoshBAN" panose="02000000000000000000" pitchFamily="2" charset="0"/>
                <a:cs typeface="NikoshBAN" panose="02000000000000000000" pitchFamily="2" charset="0"/>
              </a:rPr>
              <a:t> </a:t>
            </a:r>
            <a:r>
              <a:rPr lang="bn-IN" sz="3600" b="1" dirty="0" smtClean="0">
                <a:solidFill>
                  <a:srgbClr val="FF0000"/>
                </a:solidFill>
                <a:latin typeface="NikoshBAN" panose="02000000000000000000" pitchFamily="2" charset="0"/>
                <a:cs typeface="NikoshBAN" panose="02000000000000000000" pitchFamily="2" charset="0"/>
              </a:rPr>
              <a:t>ভাইয়ের  মৃত্যু</a:t>
            </a:r>
            <a:endParaRPr lang="en-US" sz="3600" dirty="0">
              <a:solidFill>
                <a:srgbClr val="FF0000"/>
              </a:solidFill>
            </a:endParaRPr>
          </a:p>
        </p:txBody>
      </p:sp>
      <p:sp>
        <p:nvSpPr>
          <p:cNvPr id="3" name="Snip Diagonal Corner Rectangle 2"/>
          <p:cNvSpPr/>
          <p:nvPr/>
        </p:nvSpPr>
        <p:spPr>
          <a:xfrm>
            <a:off x="914400" y="1399309"/>
            <a:ext cx="10723418" cy="4461164"/>
          </a:xfrm>
          <a:prstGeom prst="snip2DiagRect">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buFont typeface="Wingdings" panose="05000000000000000000" pitchFamily="2" charset="2"/>
              <a:buChar char="v"/>
            </a:pPr>
            <a:r>
              <a:rPr lang="bn-IN" sz="3200" dirty="0" smtClean="0">
                <a:solidFill>
                  <a:schemeClr val="bg1"/>
                </a:solidFill>
                <a:latin typeface="NikoshBAN" panose="02000000000000000000" pitchFamily="2" charset="0"/>
                <a:cs typeface="NikoshBAN" panose="02000000000000000000" pitchFamily="2" charset="0"/>
              </a:rPr>
              <a:t>১৬৫৯খ্রিঃ ৫ জানুয়ারি আওরঙ্গজেবের সাথে এলাহাবাদের নিকট খাজওয়ার যুদ্ধে শাহ সুজা পরাজিত হয়ে পলায়ন করে আরাকানে আশ্রয় নেন এবং মগদের হাতে তিনি নিহত হন। </a:t>
            </a:r>
          </a:p>
          <a:p>
            <a:pPr marL="457200" indent="-457200">
              <a:buFont typeface="Wingdings" panose="05000000000000000000" pitchFamily="2" charset="2"/>
              <a:buChar char="v"/>
            </a:pPr>
            <a:r>
              <a:rPr lang="bn-IN" sz="3200" dirty="0" smtClean="0">
                <a:solidFill>
                  <a:schemeClr val="bg1"/>
                </a:solidFill>
                <a:latin typeface="NikoshBAN" panose="02000000000000000000" pitchFamily="2" charset="0"/>
                <a:cs typeface="NikoshBAN" panose="02000000000000000000" pitchFamily="2" charset="0"/>
              </a:rPr>
              <a:t>১৬৫৯খ্রিঃ ১২ এপ্রিল আজমিরের সন্নিকটে দেওরায়ের যুদ্ধে আওরঙ্গজেবের বাহিনীর নিকট দারাশিকো চুড়ান্তভাবে পরাজিত হন। অবশেষে তার বিরুদ্ধে ধর্মদ্রোহিতার অভিযোগ এনে ১৬৫৯খ্রিঃ ৩০ আগস্ট প্রাণদন্ড দেয়া হয়।</a:t>
            </a:r>
          </a:p>
          <a:p>
            <a:pPr marL="457200" indent="-457200">
              <a:buFont typeface="Wingdings" panose="05000000000000000000" pitchFamily="2" charset="2"/>
              <a:buChar char="v"/>
            </a:pPr>
            <a:r>
              <a:rPr lang="bn-IN" sz="3200" dirty="0" smtClean="0">
                <a:solidFill>
                  <a:schemeClr val="bg1"/>
                </a:solidFill>
                <a:latin typeface="NikoshBAN" panose="02000000000000000000" pitchFamily="2" charset="0"/>
                <a:cs typeface="NikoshBAN" panose="02000000000000000000" pitchFamily="2" charset="0"/>
              </a:rPr>
              <a:t>অতঃপর ১৬৬১খ্রিঃ ৪ ডিসেম্বর আওরঙ্গজেব গুজরাটের দিউয়ান আলী নকিকে হত্যার অভিযোগে বিচারের নামে প্রহসন করে শাহজাদা মুরাদকেও মৃত্যুদন্ড দেন।    </a:t>
            </a:r>
            <a:endParaRPr lang="en-US" sz="3200" dirty="0">
              <a:solidFill>
                <a:schemeClr val="bg1"/>
              </a:solidFill>
            </a:endParaRPr>
          </a:p>
        </p:txBody>
      </p:sp>
    </p:spTree>
    <p:extLst>
      <p:ext uri="{BB962C8B-B14F-4D97-AF65-F5344CB8AC3E}">
        <p14:creationId xmlns:p14="http://schemas.microsoft.com/office/powerpoint/2010/main" val="20509895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6"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6"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Off-page Connector 1"/>
          <p:cNvSpPr/>
          <p:nvPr/>
        </p:nvSpPr>
        <p:spPr>
          <a:xfrm>
            <a:off x="332510" y="484909"/>
            <a:ext cx="2881746" cy="2313709"/>
          </a:xfrm>
          <a:prstGeom prst="flowChartOffpage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b="1" dirty="0" smtClean="0">
                <a:solidFill>
                  <a:srgbClr val="FFFF00"/>
                </a:solidFill>
                <a:latin typeface="NikoshBAN" panose="02000000000000000000" pitchFamily="2" charset="0"/>
                <a:cs typeface="NikoshBAN" panose="02000000000000000000" pitchFamily="2" charset="0"/>
              </a:rPr>
              <a:t>সম্রাট শাহজাহানের </a:t>
            </a:r>
          </a:p>
          <a:p>
            <a:pPr algn="ctr"/>
            <a:r>
              <a:rPr lang="bn-IN" sz="3600" b="1" dirty="0" smtClean="0">
                <a:solidFill>
                  <a:srgbClr val="FFFF00"/>
                </a:solidFill>
                <a:latin typeface="NikoshBAN" panose="02000000000000000000" pitchFamily="2" charset="0"/>
                <a:cs typeface="NikoshBAN" panose="02000000000000000000" pitchFamily="2" charset="0"/>
              </a:rPr>
              <a:t>অন্তিম জীবন ও মৃত্যু</a:t>
            </a:r>
            <a:endParaRPr lang="en-US" sz="3600" b="1" dirty="0"/>
          </a:p>
        </p:txBody>
      </p:sp>
      <p:sp>
        <p:nvSpPr>
          <p:cNvPr id="4" name="Snip Diagonal Corner Rectangle 3"/>
          <p:cNvSpPr/>
          <p:nvPr/>
        </p:nvSpPr>
        <p:spPr>
          <a:xfrm>
            <a:off x="3463635" y="484909"/>
            <a:ext cx="8354291" cy="5250873"/>
          </a:xfrm>
          <a:prstGeom prst="snip2Diag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smtClean="0">
                <a:solidFill>
                  <a:srgbClr val="FFFF00"/>
                </a:solidFill>
                <a:latin typeface="NikoshBAN" panose="02000000000000000000" pitchFamily="2" charset="0"/>
                <a:cs typeface="NikoshBAN" panose="02000000000000000000" pitchFamily="2" charset="0"/>
              </a:rPr>
              <a:t>সম্রাট শাহজাহানের অন্তিম জীবন ছিল অত্যন্ত বেদনাবিধুর। সম্রাট শাহজাহানের</a:t>
            </a:r>
            <a:r>
              <a:rPr lang="en-US" sz="3200" dirty="0" smtClean="0">
                <a:solidFill>
                  <a:srgbClr val="FFFF00"/>
                </a:solidFill>
                <a:latin typeface="NikoshBAN" panose="02000000000000000000" pitchFamily="2" charset="0"/>
                <a:cs typeface="NikoshBAN" panose="02000000000000000000" pitchFamily="2" charset="0"/>
              </a:rPr>
              <a:t> </a:t>
            </a:r>
            <a:r>
              <a:rPr lang="en-US" sz="3200" dirty="0" err="1" smtClean="0">
                <a:solidFill>
                  <a:srgbClr val="FFFF00"/>
                </a:solidFill>
                <a:latin typeface="NikoshBAN" panose="02000000000000000000" pitchFamily="2" charset="0"/>
                <a:cs typeface="NikoshBAN" panose="02000000000000000000" pitchFamily="2" charset="0"/>
              </a:rPr>
              <a:t>জীবন</a:t>
            </a:r>
            <a:r>
              <a:rPr lang="en-US" sz="3200" dirty="0" smtClean="0">
                <a:solidFill>
                  <a:srgbClr val="FFFF00"/>
                </a:solidFill>
                <a:latin typeface="NikoshBAN" panose="02000000000000000000" pitchFamily="2" charset="0"/>
                <a:cs typeface="NikoshBAN" panose="02000000000000000000" pitchFamily="2" charset="0"/>
              </a:rPr>
              <a:t> </a:t>
            </a:r>
            <a:r>
              <a:rPr lang="en-US" sz="3200" dirty="0" err="1" smtClean="0">
                <a:solidFill>
                  <a:srgbClr val="FFFF00"/>
                </a:solidFill>
                <a:latin typeface="NikoshBAN" panose="02000000000000000000" pitchFamily="2" charset="0"/>
                <a:cs typeface="NikoshBAN" panose="02000000000000000000" pitchFamily="2" charset="0"/>
              </a:rPr>
              <a:t>নাট্য</a:t>
            </a:r>
            <a:r>
              <a:rPr lang="en-US" sz="3200" dirty="0" smtClean="0">
                <a:solidFill>
                  <a:srgbClr val="FFFF00"/>
                </a:solidFill>
                <a:latin typeface="NikoshBAN" panose="02000000000000000000" pitchFamily="2" charset="0"/>
                <a:cs typeface="NikoshBAN" panose="02000000000000000000" pitchFamily="2" charset="0"/>
              </a:rPr>
              <a:t> </a:t>
            </a:r>
            <a:r>
              <a:rPr lang="en-US" sz="3200" dirty="0" err="1" smtClean="0">
                <a:solidFill>
                  <a:srgbClr val="FFFF00"/>
                </a:solidFill>
                <a:latin typeface="NikoshBAN" panose="02000000000000000000" pitchFamily="2" charset="0"/>
                <a:cs typeface="NikoshBAN" panose="02000000000000000000" pitchFamily="2" charset="0"/>
              </a:rPr>
              <a:t>প্রাচুর্যের</a:t>
            </a:r>
            <a:r>
              <a:rPr lang="en-US" sz="3200" dirty="0" smtClean="0">
                <a:solidFill>
                  <a:srgbClr val="FFFF00"/>
                </a:solidFill>
                <a:latin typeface="NikoshBAN" panose="02000000000000000000" pitchFamily="2" charset="0"/>
                <a:cs typeface="NikoshBAN" panose="02000000000000000000" pitchFamily="2" charset="0"/>
              </a:rPr>
              <a:t> </a:t>
            </a:r>
            <a:r>
              <a:rPr lang="en-US" sz="3200" dirty="0" err="1" smtClean="0">
                <a:solidFill>
                  <a:srgbClr val="FFFF00"/>
                </a:solidFill>
                <a:latin typeface="NikoshBAN" panose="02000000000000000000" pitchFamily="2" charset="0"/>
                <a:cs typeface="NikoshBAN" panose="02000000000000000000" pitchFamily="2" charset="0"/>
              </a:rPr>
              <a:t>মধ্য</a:t>
            </a:r>
            <a:r>
              <a:rPr lang="en-US" sz="3200" dirty="0" smtClean="0">
                <a:solidFill>
                  <a:srgbClr val="FFFF00"/>
                </a:solidFill>
                <a:latin typeface="NikoshBAN" panose="02000000000000000000" pitchFamily="2" charset="0"/>
                <a:cs typeface="NikoshBAN" panose="02000000000000000000" pitchFamily="2" charset="0"/>
              </a:rPr>
              <a:t> </a:t>
            </a:r>
            <a:r>
              <a:rPr lang="en-US" sz="3200" dirty="0" err="1" smtClean="0">
                <a:solidFill>
                  <a:srgbClr val="FFFF00"/>
                </a:solidFill>
                <a:latin typeface="NikoshBAN" panose="02000000000000000000" pitchFamily="2" charset="0"/>
                <a:cs typeface="NikoshBAN" panose="02000000000000000000" pitchFamily="2" charset="0"/>
              </a:rPr>
              <a:t>দিয়ে</a:t>
            </a:r>
            <a:r>
              <a:rPr lang="en-US" sz="3200" dirty="0" smtClean="0">
                <a:solidFill>
                  <a:srgbClr val="FFFF00"/>
                </a:solidFill>
                <a:latin typeface="NikoshBAN" panose="02000000000000000000" pitchFamily="2" charset="0"/>
                <a:cs typeface="NikoshBAN" panose="02000000000000000000" pitchFamily="2" charset="0"/>
              </a:rPr>
              <a:t> </a:t>
            </a:r>
            <a:r>
              <a:rPr lang="en-US" sz="3200" dirty="0" err="1" smtClean="0">
                <a:solidFill>
                  <a:srgbClr val="FFFF00"/>
                </a:solidFill>
                <a:latin typeface="NikoshBAN" panose="02000000000000000000" pitchFamily="2" charset="0"/>
                <a:cs typeface="NikoshBAN" panose="02000000000000000000" pitchFamily="2" charset="0"/>
              </a:rPr>
              <a:t>শুরু</a:t>
            </a:r>
            <a:r>
              <a:rPr lang="en-US" sz="3200" dirty="0" smtClean="0">
                <a:solidFill>
                  <a:srgbClr val="FFFF00"/>
                </a:solidFill>
                <a:latin typeface="NikoshBAN" panose="02000000000000000000" pitchFamily="2" charset="0"/>
                <a:cs typeface="NikoshBAN" panose="02000000000000000000" pitchFamily="2" charset="0"/>
              </a:rPr>
              <a:t> </a:t>
            </a:r>
            <a:r>
              <a:rPr lang="en-US" sz="3200" dirty="0" err="1" smtClean="0">
                <a:solidFill>
                  <a:srgbClr val="FFFF00"/>
                </a:solidFill>
                <a:latin typeface="NikoshBAN" panose="02000000000000000000" pitchFamily="2" charset="0"/>
                <a:cs typeface="NikoshBAN" panose="02000000000000000000" pitchFamily="2" charset="0"/>
              </a:rPr>
              <a:t>হলেও</a:t>
            </a:r>
            <a:r>
              <a:rPr lang="bn-IN" sz="3200" dirty="0" smtClean="0">
                <a:solidFill>
                  <a:srgbClr val="FFFF00"/>
                </a:solidFill>
                <a:latin typeface="NikoshBAN" panose="02000000000000000000" pitchFamily="2" charset="0"/>
                <a:cs typeface="NikoshBAN" panose="02000000000000000000" pitchFamily="2" charset="0"/>
              </a:rPr>
              <a:t> শেষ জীবনকে গ্রীকের অন্যতম বিয়োগান্ত নাটকের (</a:t>
            </a:r>
            <a:r>
              <a:rPr lang="en-US" sz="3200" dirty="0" smtClean="0">
                <a:solidFill>
                  <a:srgbClr val="FFFF00"/>
                </a:solidFill>
                <a:latin typeface="NikoshBAN" panose="02000000000000000000" pitchFamily="2" charset="0"/>
                <a:cs typeface="NikoshBAN" panose="02000000000000000000" pitchFamily="2" charset="0"/>
              </a:rPr>
              <a:t>The </a:t>
            </a:r>
            <a:r>
              <a:rPr lang="en-US" sz="3200" dirty="0" err="1" smtClean="0">
                <a:solidFill>
                  <a:srgbClr val="FFFF00"/>
                </a:solidFill>
                <a:latin typeface="NikoshBAN" panose="02000000000000000000" pitchFamily="2" charset="0"/>
                <a:cs typeface="NikoshBAN" panose="02000000000000000000" pitchFamily="2" charset="0"/>
              </a:rPr>
              <a:t>greek</a:t>
            </a:r>
            <a:r>
              <a:rPr lang="en-US" sz="3200" dirty="0" smtClean="0">
                <a:solidFill>
                  <a:srgbClr val="FFFF00"/>
                </a:solidFill>
                <a:latin typeface="NikoshBAN" panose="02000000000000000000" pitchFamily="2" charset="0"/>
                <a:cs typeface="NikoshBAN" panose="02000000000000000000" pitchFamily="2" charset="0"/>
              </a:rPr>
              <a:t> tragedies) </a:t>
            </a:r>
            <a:r>
              <a:rPr lang="bn-IN" sz="3200" dirty="0" smtClean="0">
                <a:solidFill>
                  <a:srgbClr val="FFFF00"/>
                </a:solidFill>
                <a:latin typeface="NikoshBAN" panose="02000000000000000000" pitchFamily="2" charset="0"/>
                <a:cs typeface="NikoshBAN" panose="02000000000000000000" pitchFamily="2" charset="0"/>
              </a:rPr>
              <a:t>মত </a:t>
            </a:r>
            <a:r>
              <a:rPr lang="en-US" sz="3200" dirty="0" err="1" smtClean="0">
                <a:solidFill>
                  <a:srgbClr val="FFFF00"/>
                </a:solidFill>
                <a:latin typeface="NikoshBAN" panose="02000000000000000000" pitchFamily="2" charset="0"/>
                <a:cs typeface="NikoshBAN" panose="02000000000000000000" pitchFamily="2" charset="0"/>
              </a:rPr>
              <a:t>করুণ</a:t>
            </a:r>
            <a:r>
              <a:rPr lang="en-US" sz="3200" dirty="0" smtClean="0">
                <a:solidFill>
                  <a:srgbClr val="FFFF00"/>
                </a:solidFill>
                <a:latin typeface="NikoshBAN" panose="02000000000000000000" pitchFamily="2" charset="0"/>
                <a:cs typeface="NikoshBAN" panose="02000000000000000000" pitchFamily="2" charset="0"/>
              </a:rPr>
              <a:t> </a:t>
            </a:r>
            <a:r>
              <a:rPr lang="en-US" sz="3200" dirty="0" err="1" smtClean="0">
                <a:solidFill>
                  <a:srgbClr val="FFFF00"/>
                </a:solidFill>
                <a:latin typeface="NikoshBAN" panose="02000000000000000000" pitchFamily="2" charset="0"/>
                <a:cs typeface="NikoshBAN" panose="02000000000000000000" pitchFamily="2" charset="0"/>
              </a:rPr>
              <a:t>পরিস্থিতির</a:t>
            </a:r>
            <a:r>
              <a:rPr lang="en-US" sz="3200" dirty="0" smtClean="0">
                <a:solidFill>
                  <a:srgbClr val="FFFF00"/>
                </a:solidFill>
                <a:latin typeface="NikoshBAN" panose="02000000000000000000" pitchFamily="2" charset="0"/>
                <a:cs typeface="NikoshBAN" panose="02000000000000000000" pitchFamily="2" charset="0"/>
              </a:rPr>
              <a:t> </a:t>
            </a:r>
            <a:r>
              <a:rPr lang="en-US" sz="3200" dirty="0" err="1" smtClean="0">
                <a:solidFill>
                  <a:srgbClr val="FFFF00"/>
                </a:solidFill>
                <a:latin typeface="NikoshBAN" panose="02000000000000000000" pitchFamily="2" charset="0"/>
                <a:cs typeface="NikoshBAN" panose="02000000000000000000" pitchFamily="2" charset="0"/>
              </a:rPr>
              <a:t>মধ্যে</a:t>
            </a:r>
            <a:r>
              <a:rPr lang="en-US" sz="3200" dirty="0" smtClean="0">
                <a:solidFill>
                  <a:srgbClr val="FFFF00"/>
                </a:solidFill>
                <a:latin typeface="NikoshBAN" panose="02000000000000000000" pitchFamily="2" charset="0"/>
                <a:cs typeface="NikoshBAN" panose="02000000000000000000" pitchFamily="2" charset="0"/>
              </a:rPr>
              <a:t> </a:t>
            </a:r>
            <a:r>
              <a:rPr lang="en-US" sz="3200" dirty="0" err="1" smtClean="0">
                <a:solidFill>
                  <a:srgbClr val="FFFF00"/>
                </a:solidFill>
                <a:latin typeface="NikoshBAN" panose="02000000000000000000" pitchFamily="2" charset="0"/>
                <a:cs typeface="NikoshBAN" panose="02000000000000000000" pitchFamily="2" charset="0"/>
              </a:rPr>
              <a:t>পরিসমাপ্তি</a:t>
            </a:r>
            <a:r>
              <a:rPr lang="en-US" sz="3200" dirty="0" smtClean="0">
                <a:solidFill>
                  <a:srgbClr val="FFFF00"/>
                </a:solidFill>
                <a:latin typeface="NikoshBAN" panose="02000000000000000000" pitchFamily="2" charset="0"/>
                <a:cs typeface="NikoshBAN" panose="02000000000000000000" pitchFamily="2" charset="0"/>
              </a:rPr>
              <a:t> </a:t>
            </a:r>
            <a:r>
              <a:rPr lang="en-US" sz="3200" dirty="0" err="1" smtClean="0">
                <a:solidFill>
                  <a:srgbClr val="FFFF00"/>
                </a:solidFill>
                <a:latin typeface="NikoshBAN" panose="02000000000000000000" pitchFamily="2" charset="0"/>
                <a:cs typeface="NikoshBAN" panose="02000000000000000000" pitchFamily="2" charset="0"/>
              </a:rPr>
              <a:t>ঘটে</a:t>
            </a:r>
            <a:r>
              <a:rPr lang="en-US" sz="3200" dirty="0" smtClean="0">
                <a:solidFill>
                  <a:srgbClr val="FFFF00"/>
                </a:solidFill>
                <a:latin typeface="NikoshBAN" panose="02000000000000000000" pitchFamily="2" charset="0"/>
                <a:cs typeface="NikoshBAN" panose="02000000000000000000" pitchFamily="2" charset="0"/>
              </a:rPr>
              <a:t>। </a:t>
            </a:r>
            <a:r>
              <a:rPr lang="en-US" sz="3200" dirty="0" err="1" smtClean="0">
                <a:solidFill>
                  <a:srgbClr val="FFFF00"/>
                </a:solidFill>
                <a:latin typeface="NikoshBAN" panose="02000000000000000000" pitchFamily="2" charset="0"/>
                <a:cs typeface="NikoshBAN" panose="02000000000000000000" pitchFamily="2" charset="0"/>
              </a:rPr>
              <a:t>বৃদ্ধ</a:t>
            </a:r>
            <a:r>
              <a:rPr lang="en-US" sz="3200" dirty="0" smtClean="0">
                <a:solidFill>
                  <a:srgbClr val="FFFF00"/>
                </a:solidFill>
                <a:latin typeface="NikoshBAN" panose="02000000000000000000" pitchFamily="2" charset="0"/>
                <a:cs typeface="NikoshBAN" panose="02000000000000000000" pitchFamily="2" charset="0"/>
              </a:rPr>
              <a:t> </a:t>
            </a:r>
            <a:r>
              <a:rPr lang="en-US" sz="3200" dirty="0" err="1" smtClean="0">
                <a:solidFill>
                  <a:srgbClr val="FFFF00"/>
                </a:solidFill>
                <a:latin typeface="NikoshBAN" panose="02000000000000000000" pitchFamily="2" charset="0"/>
                <a:cs typeface="NikoshBAN" panose="02000000000000000000" pitchFamily="2" charset="0"/>
              </a:rPr>
              <a:t>বয়সে</a:t>
            </a:r>
            <a:r>
              <a:rPr lang="en-US" sz="3200" dirty="0" smtClean="0">
                <a:solidFill>
                  <a:srgbClr val="FFFF00"/>
                </a:solidFill>
                <a:latin typeface="NikoshBAN" panose="02000000000000000000" pitchFamily="2" charset="0"/>
                <a:cs typeface="NikoshBAN" panose="02000000000000000000" pitchFamily="2" charset="0"/>
              </a:rPr>
              <a:t> </a:t>
            </a:r>
            <a:r>
              <a:rPr lang="en-US" sz="3200" dirty="0" err="1" smtClean="0">
                <a:solidFill>
                  <a:srgbClr val="FFFF00"/>
                </a:solidFill>
                <a:latin typeface="NikoshBAN" panose="02000000000000000000" pitchFamily="2" charset="0"/>
                <a:cs typeface="NikoshBAN" panose="02000000000000000000" pitchFamily="2" charset="0"/>
              </a:rPr>
              <a:t>প্রিয়তমা</a:t>
            </a:r>
            <a:r>
              <a:rPr lang="en-US" sz="3200" dirty="0" smtClean="0">
                <a:solidFill>
                  <a:srgbClr val="FFFF00"/>
                </a:solidFill>
                <a:latin typeface="NikoshBAN" panose="02000000000000000000" pitchFamily="2" charset="0"/>
                <a:cs typeface="NikoshBAN" panose="02000000000000000000" pitchFamily="2" charset="0"/>
              </a:rPr>
              <a:t> </a:t>
            </a:r>
            <a:r>
              <a:rPr lang="en-US" sz="3200" dirty="0" err="1" smtClean="0">
                <a:solidFill>
                  <a:srgbClr val="FFFF00"/>
                </a:solidFill>
                <a:latin typeface="NikoshBAN" panose="02000000000000000000" pitchFamily="2" charset="0"/>
                <a:cs typeface="NikoshBAN" panose="02000000000000000000" pitchFamily="2" charset="0"/>
              </a:rPr>
              <a:t>পত্নির</a:t>
            </a:r>
            <a:r>
              <a:rPr lang="en-US" sz="3200" dirty="0" smtClean="0">
                <a:solidFill>
                  <a:srgbClr val="FFFF00"/>
                </a:solidFill>
                <a:latin typeface="NikoshBAN" panose="02000000000000000000" pitchFamily="2" charset="0"/>
                <a:cs typeface="NikoshBAN" panose="02000000000000000000" pitchFamily="2" charset="0"/>
              </a:rPr>
              <a:t> </a:t>
            </a:r>
            <a:r>
              <a:rPr lang="en-US" sz="3200" dirty="0" err="1" smtClean="0">
                <a:solidFill>
                  <a:srgbClr val="FFFF00"/>
                </a:solidFill>
                <a:latin typeface="NikoshBAN" panose="02000000000000000000" pitchFamily="2" charset="0"/>
                <a:cs typeface="NikoshBAN" panose="02000000000000000000" pitchFamily="2" charset="0"/>
              </a:rPr>
              <a:t>মৃত্যু</a:t>
            </a:r>
            <a:r>
              <a:rPr lang="en-US" sz="3200" dirty="0" smtClean="0">
                <a:solidFill>
                  <a:srgbClr val="FFFF00"/>
                </a:solidFill>
                <a:latin typeface="NikoshBAN" panose="02000000000000000000" pitchFamily="2" charset="0"/>
                <a:cs typeface="NikoshBAN" panose="02000000000000000000" pitchFamily="2" charset="0"/>
              </a:rPr>
              <a:t> </a:t>
            </a:r>
            <a:r>
              <a:rPr lang="en-US" sz="3200" dirty="0" err="1" smtClean="0">
                <a:solidFill>
                  <a:srgbClr val="FFFF00"/>
                </a:solidFill>
                <a:latin typeface="NikoshBAN" panose="02000000000000000000" pitchFamily="2" charset="0"/>
                <a:cs typeface="NikoshBAN" panose="02000000000000000000" pitchFamily="2" charset="0"/>
              </a:rPr>
              <a:t>এবং</a:t>
            </a:r>
            <a:r>
              <a:rPr lang="en-US" sz="3200" dirty="0" smtClean="0">
                <a:solidFill>
                  <a:srgbClr val="FFFF00"/>
                </a:solidFill>
                <a:latin typeface="NikoshBAN" panose="02000000000000000000" pitchFamily="2" charset="0"/>
                <a:cs typeface="NikoshBAN" panose="02000000000000000000" pitchFamily="2" charset="0"/>
              </a:rPr>
              <a:t> </a:t>
            </a:r>
            <a:r>
              <a:rPr lang="en-US" sz="3200" dirty="0" err="1" smtClean="0">
                <a:solidFill>
                  <a:srgbClr val="FFFF00"/>
                </a:solidFill>
                <a:latin typeface="NikoshBAN" panose="02000000000000000000" pitchFamily="2" charset="0"/>
                <a:cs typeface="NikoshBAN" panose="02000000000000000000" pitchFamily="2" charset="0"/>
              </a:rPr>
              <a:t>জীবদ্দশাতেই</a:t>
            </a:r>
            <a:r>
              <a:rPr lang="en-US" sz="3200" dirty="0" smtClean="0">
                <a:solidFill>
                  <a:srgbClr val="FFFF00"/>
                </a:solidFill>
                <a:latin typeface="NikoshBAN" panose="02000000000000000000" pitchFamily="2" charset="0"/>
                <a:cs typeface="NikoshBAN" panose="02000000000000000000" pitchFamily="2" charset="0"/>
              </a:rPr>
              <a:t> </a:t>
            </a:r>
            <a:r>
              <a:rPr lang="en-US" sz="3200" dirty="0" err="1" smtClean="0">
                <a:solidFill>
                  <a:srgbClr val="FFFF00"/>
                </a:solidFill>
                <a:latin typeface="NikoshBAN" panose="02000000000000000000" pitchFamily="2" charset="0"/>
                <a:cs typeface="NikoshBAN" panose="02000000000000000000" pitchFamily="2" charset="0"/>
              </a:rPr>
              <a:t>তিন</a:t>
            </a:r>
            <a:r>
              <a:rPr lang="en-US" sz="3200" dirty="0" smtClean="0">
                <a:solidFill>
                  <a:srgbClr val="FFFF00"/>
                </a:solidFill>
                <a:latin typeface="NikoshBAN" panose="02000000000000000000" pitchFamily="2" charset="0"/>
                <a:cs typeface="NikoshBAN" panose="02000000000000000000" pitchFamily="2" charset="0"/>
              </a:rPr>
              <a:t> </a:t>
            </a:r>
            <a:r>
              <a:rPr lang="en-US" sz="3200" dirty="0" err="1" smtClean="0">
                <a:solidFill>
                  <a:srgbClr val="FFFF00"/>
                </a:solidFill>
                <a:latin typeface="NikoshBAN" panose="02000000000000000000" pitchFamily="2" charset="0"/>
                <a:cs typeface="NikoshBAN" panose="02000000000000000000" pitchFamily="2" charset="0"/>
              </a:rPr>
              <a:t>পুত্রের</a:t>
            </a:r>
            <a:r>
              <a:rPr lang="en-US" sz="3200" dirty="0" smtClean="0">
                <a:solidFill>
                  <a:srgbClr val="FFFF00"/>
                </a:solidFill>
                <a:latin typeface="NikoshBAN" panose="02000000000000000000" pitchFamily="2" charset="0"/>
                <a:cs typeface="NikoshBAN" panose="02000000000000000000" pitchFamily="2" charset="0"/>
              </a:rPr>
              <a:t> </a:t>
            </a:r>
            <a:r>
              <a:rPr lang="en-US" sz="3200" dirty="0" err="1" smtClean="0">
                <a:solidFill>
                  <a:srgbClr val="FFFF00"/>
                </a:solidFill>
                <a:latin typeface="NikoshBAN" panose="02000000000000000000" pitchFamily="2" charset="0"/>
                <a:cs typeface="NikoshBAN" panose="02000000000000000000" pitchFamily="2" charset="0"/>
              </a:rPr>
              <a:t>হত্যাকান্ড</a:t>
            </a:r>
            <a:r>
              <a:rPr lang="en-US" sz="3200" dirty="0" smtClean="0">
                <a:solidFill>
                  <a:srgbClr val="FFFF00"/>
                </a:solidFill>
                <a:latin typeface="NikoshBAN" panose="02000000000000000000" pitchFamily="2" charset="0"/>
                <a:cs typeface="NikoshBAN" panose="02000000000000000000" pitchFamily="2" charset="0"/>
              </a:rPr>
              <a:t> </a:t>
            </a:r>
            <a:r>
              <a:rPr lang="en-US" sz="3200" dirty="0" err="1" smtClean="0">
                <a:solidFill>
                  <a:srgbClr val="FFFF00"/>
                </a:solidFill>
                <a:latin typeface="NikoshBAN" panose="02000000000000000000" pitchFamily="2" charset="0"/>
                <a:cs typeface="NikoshBAN" panose="02000000000000000000" pitchFamily="2" charset="0"/>
              </a:rPr>
              <a:t>শাহজাহানকে</a:t>
            </a:r>
            <a:r>
              <a:rPr lang="en-US" sz="3200" dirty="0" smtClean="0">
                <a:solidFill>
                  <a:srgbClr val="FFFF00"/>
                </a:solidFill>
                <a:latin typeface="NikoshBAN" panose="02000000000000000000" pitchFamily="2" charset="0"/>
                <a:cs typeface="NikoshBAN" panose="02000000000000000000" pitchFamily="2" charset="0"/>
              </a:rPr>
              <a:t> </a:t>
            </a:r>
            <a:r>
              <a:rPr lang="en-US" sz="3200" dirty="0" err="1" smtClean="0">
                <a:solidFill>
                  <a:srgbClr val="FFFF00"/>
                </a:solidFill>
                <a:latin typeface="NikoshBAN" panose="02000000000000000000" pitchFamily="2" charset="0"/>
                <a:cs typeface="NikoshBAN" panose="02000000000000000000" pitchFamily="2" charset="0"/>
              </a:rPr>
              <a:t>চরম</a:t>
            </a:r>
            <a:r>
              <a:rPr lang="en-US" sz="3200" dirty="0" smtClean="0">
                <a:solidFill>
                  <a:srgbClr val="FFFF00"/>
                </a:solidFill>
                <a:latin typeface="NikoshBAN" panose="02000000000000000000" pitchFamily="2" charset="0"/>
                <a:cs typeface="NikoshBAN" panose="02000000000000000000" pitchFamily="2" charset="0"/>
              </a:rPr>
              <a:t> </a:t>
            </a:r>
            <a:r>
              <a:rPr lang="en-US" sz="3200" dirty="0" err="1" smtClean="0">
                <a:solidFill>
                  <a:srgbClr val="FFFF00"/>
                </a:solidFill>
                <a:latin typeface="NikoshBAN" panose="02000000000000000000" pitchFamily="2" charset="0"/>
                <a:cs typeface="NikoshBAN" panose="02000000000000000000" pitchFamily="2" charset="0"/>
              </a:rPr>
              <a:t>ভারাক্রান্ত</a:t>
            </a:r>
            <a:r>
              <a:rPr lang="en-US" sz="3200" dirty="0" smtClean="0">
                <a:solidFill>
                  <a:srgbClr val="FFFF00"/>
                </a:solidFill>
                <a:latin typeface="NikoshBAN" panose="02000000000000000000" pitchFamily="2" charset="0"/>
                <a:cs typeface="NikoshBAN" panose="02000000000000000000" pitchFamily="2" charset="0"/>
              </a:rPr>
              <a:t> ও </a:t>
            </a:r>
            <a:r>
              <a:rPr lang="en-US" sz="3200" dirty="0" err="1" smtClean="0">
                <a:solidFill>
                  <a:srgbClr val="FFFF00"/>
                </a:solidFill>
                <a:latin typeface="NikoshBAN" panose="02000000000000000000" pitchFamily="2" charset="0"/>
                <a:cs typeface="NikoshBAN" panose="02000000000000000000" pitchFamily="2" charset="0"/>
              </a:rPr>
              <a:t>অসুস্থ</a:t>
            </a:r>
            <a:r>
              <a:rPr lang="en-US" sz="3200" dirty="0" smtClean="0">
                <a:solidFill>
                  <a:srgbClr val="FFFF00"/>
                </a:solidFill>
                <a:latin typeface="NikoshBAN" panose="02000000000000000000" pitchFamily="2" charset="0"/>
                <a:cs typeface="NikoshBAN" panose="02000000000000000000" pitchFamily="2" charset="0"/>
              </a:rPr>
              <a:t> </a:t>
            </a:r>
            <a:r>
              <a:rPr lang="en-US" sz="3200" dirty="0" err="1" smtClean="0">
                <a:solidFill>
                  <a:srgbClr val="FFFF00"/>
                </a:solidFill>
                <a:latin typeface="NikoshBAN" panose="02000000000000000000" pitchFamily="2" charset="0"/>
                <a:cs typeface="NikoshBAN" panose="02000000000000000000" pitchFamily="2" charset="0"/>
              </a:rPr>
              <a:t>করে</a:t>
            </a:r>
            <a:r>
              <a:rPr lang="en-US" sz="3200" dirty="0" smtClean="0">
                <a:solidFill>
                  <a:srgbClr val="FFFF00"/>
                </a:solidFill>
                <a:latin typeface="NikoshBAN" panose="02000000000000000000" pitchFamily="2" charset="0"/>
                <a:cs typeface="NikoshBAN" panose="02000000000000000000" pitchFamily="2" charset="0"/>
              </a:rPr>
              <a:t> </a:t>
            </a:r>
            <a:r>
              <a:rPr lang="en-US" sz="3200" dirty="0" err="1" smtClean="0">
                <a:solidFill>
                  <a:srgbClr val="FFFF00"/>
                </a:solidFill>
                <a:latin typeface="NikoshBAN" panose="02000000000000000000" pitchFamily="2" charset="0"/>
                <a:cs typeface="NikoshBAN" panose="02000000000000000000" pitchFamily="2" charset="0"/>
              </a:rPr>
              <a:t>তুলেছিল</a:t>
            </a:r>
            <a:r>
              <a:rPr lang="en-US" sz="3200" dirty="0" smtClean="0">
                <a:solidFill>
                  <a:srgbClr val="FFFF00"/>
                </a:solidFill>
                <a:latin typeface="NikoshBAN" panose="02000000000000000000" pitchFamily="2" charset="0"/>
                <a:cs typeface="NikoshBAN" panose="02000000000000000000" pitchFamily="2" charset="0"/>
              </a:rPr>
              <a:t>। </a:t>
            </a:r>
            <a:r>
              <a:rPr lang="en-US" sz="3200" dirty="0" err="1" smtClean="0">
                <a:solidFill>
                  <a:srgbClr val="FFFF00"/>
                </a:solidFill>
                <a:latin typeface="NikoshBAN" panose="02000000000000000000" pitchFamily="2" charset="0"/>
                <a:cs typeface="NikoshBAN" panose="02000000000000000000" pitchFamily="2" charset="0"/>
              </a:rPr>
              <a:t>অবশেষে</a:t>
            </a:r>
            <a:r>
              <a:rPr lang="en-US" sz="3200" dirty="0" smtClean="0">
                <a:solidFill>
                  <a:srgbClr val="FFFF00"/>
                </a:solidFill>
                <a:latin typeface="NikoshBAN" panose="02000000000000000000" pitchFamily="2" charset="0"/>
                <a:cs typeface="NikoshBAN" panose="02000000000000000000" pitchFamily="2" charset="0"/>
              </a:rPr>
              <a:t> ১৬৬৬ </a:t>
            </a:r>
            <a:r>
              <a:rPr lang="en-US" sz="3200" dirty="0" err="1" smtClean="0">
                <a:solidFill>
                  <a:srgbClr val="FFFF00"/>
                </a:solidFill>
                <a:latin typeface="NikoshBAN" panose="02000000000000000000" pitchFamily="2" charset="0"/>
                <a:cs typeface="NikoshBAN" panose="02000000000000000000" pitchFamily="2" charset="0"/>
              </a:rPr>
              <a:t>খ্রিঃ</a:t>
            </a:r>
            <a:r>
              <a:rPr lang="en-US" sz="3200" dirty="0" smtClean="0">
                <a:solidFill>
                  <a:srgbClr val="FFFF00"/>
                </a:solidFill>
                <a:latin typeface="NikoshBAN" panose="02000000000000000000" pitchFamily="2" charset="0"/>
                <a:cs typeface="NikoshBAN" panose="02000000000000000000" pitchFamily="2" charset="0"/>
              </a:rPr>
              <a:t> ২২জানুয়ারি ৭৪বছর </a:t>
            </a:r>
            <a:r>
              <a:rPr lang="en-US" sz="3200" dirty="0" err="1" smtClean="0">
                <a:solidFill>
                  <a:srgbClr val="FFFF00"/>
                </a:solidFill>
                <a:latin typeface="NikoshBAN" panose="02000000000000000000" pitchFamily="2" charset="0"/>
                <a:cs typeface="NikoshBAN" panose="02000000000000000000" pitchFamily="2" charset="0"/>
              </a:rPr>
              <a:t>বয়সে</a:t>
            </a:r>
            <a:r>
              <a:rPr lang="en-US" sz="3200" dirty="0" smtClean="0">
                <a:solidFill>
                  <a:srgbClr val="FFFF00"/>
                </a:solidFill>
                <a:latin typeface="NikoshBAN" panose="02000000000000000000" pitchFamily="2" charset="0"/>
                <a:cs typeface="NikoshBAN" panose="02000000000000000000" pitchFamily="2" charset="0"/>
              </a:rPr>
              <a:t> </a:t>
            </a:r>
            <a:r>
              <a:rPr lang="en-US" sz="3200" dirty="0" err="1" smtClean="0">
                <a:solidFill>
                  <a:srgbClr val="FFFF00"/>
                </a:solidFill>
                <a:latin typeface="NikoshBAN" panose="02000000000000000000" pitchFamily="2" charset="0"/>
                <a:cs typeface="NikoshBAN" panose="02000000000000000000" pitchFamily="2" charset="0"/>
              </a:rPr>
              <a:t>আগ্রাদূর্গে</a:t>
            </a:r>
            <a:r>
              <a:rPr lang="bn-IN" sz="3200" dirty="0">
                <a:solidFill>
                  <a:srgbClr val="FFFF00"/>
                </a:solidFill>
                <a:latin typeface="NikoshBAN" panose="02000000000000000000" pitchFamily="2" charset="0"/>
                <a:cs typeface="NikoshBAN" panose="02000000000000000000" pitchFamily="2" charset="0"/>
              </a:rPr>
              <a:t> প্রায় ৮ </a:t>
            </a:r>
            <a:r>
              <a:rPr lang="bn-IN" sz="3200" dirty="0" smtClean="0">
                <a:solidFill>
                  <a:srgbClr val="FFFF00"/>
                </a:solidFill>
                <a:latin typeface="NikoshBAN" panose="02000000000000000000" pitchFamily="2" charset="0"/>
                <a:cs typeface="NikoshBAN" panose="02000000000000000000" pitchFamily="2" charset="0"/>
              </a:rPr>
              <a:t>বছর </a:t>
            </a:r>
            <a:r>
              <a:rPr lang="en-US" sz="3200" dirty="0" err="1" smtClean="0">
                <a:solidFill>
                  <a:srgbClr val="FFFF00"/>
                </a:solidFill>
                <a:latin typeface="NikoshBAN" panose="02000000000000000000" pitchFamily="2" charset="0"/>
                <a:cs typeface="NikoshBAN" panose="02000000000000000000" pitchFamily="2" charset="0"/>
              </a:rPr>
              <a:t>বন্দি</a:t>
            </a:r>
            <a:r>
              <a:rPr lang="bn-IN" sz="3200" dirty="0" smtClean="0">
                <a:solidFill>
                  <a:srgbClr val="FFFF00"/>
                </a:solidFill>
                <a:latin typeface="NikoshBAN" panose="02000000000000000000" pitchFamily="2" charset="0"/>
                <a:cs typeface="NikoshBAN" panose="02000000000000000000" pitchFamily="2" charset="0"/>
              </a:rPr>
              <a:t> থাকা</a:t>
            </a:r>
            <a:r>
              <a:rPr lang="en-US" sz="3200" dirty="0" smtClean="0">
                <a:solidFill>
                  <a:srgbClr val="FFFF00"/>
                </a:solidFill>
                <a:latin typeface="NikoshBAN" panose="02000000000000000000" pitchFamily="2" charset="0"/>
                <a:cs typeface="NikoshBAN" panose="02000000000000000000" pitchFamily="2" charset="0"/>
              </a:rPr>
              <a:t> </a:t>
            </a:r>
            <a:r>
              <a:rPr lang="en-US" sz="3200" dirty="0" err="1" smtClean="0">
                <a:solidFill>
                  <a:srgbClr val="FFFF00"/>
                </a:solidFill>
                <a:latin typeface="NikoshBAN" panose="02000000000000000000" pitchFamily="2" charset="0"/>
                <a:cs typeface="NikoshBAN" panose="02000000000000000000" pitchFamily="2" charset="0"/>
              </a:rPr>
              <a:t>অবস্থায়</a:t>
            </a:r>
            <a:r>
              <a:rPr lang="en-US" sz="3200" dirty="0" smtClean="0">
                <a:solidFill>
                  <a:srgbClr val="FFFF00"/>
                </a:solidFill>
                <a:latin typeface="NikoshBAN" panose="02000000000000000000" pitchFamily="2" charset="0"/>
                <a:cs typeface="NikoshBAN" panose="02000000000000000000" pitchFamily="2" charset="0"/>
              </a:rPr>
              <a:t> </a:t>
            </a:r>
            <a:r>
              <a:rPr lang="en-US" sz="3200" dirty="0" err="1" smtClean="0">
                <a:solidFill>
                  <a:srgbClr val="FFFF00"/>
                </a:solidFill>
                <a:latin typeface="NikoshBAN" panose="02000000000000000000" pitchFamily="2" charset="0"/>
                <a:cs typeface="NikoshBAN" panose="02000000000000000000" pitchFamily="2" charset="0"/>
              </a:rPr>
              <a:t>মৃত্যু</a:t>
            </a:r>
            <a:r>
              <a:rPr lang="en-US" sz="3200" dirty="0" smtClean="0">
                <a:solidFill>
                  <a:srgbClr val="FFFF00"/>
                </a:solidFill>
                <a:latin typeface="NikoshBAN" panose="02000000000000000000" pitchFamily="2" charset="0"/>
                <a:cs typeface="NikoshBAN" panose="02000000000000000000" pitchFamily="2" charset="0"/>
              </a:rPr>
              <a:t> </a:t>
            </a:r>
            <a:r>
              <a:rPr lang="en-US" sz="3200" dirty="0" err="1" smtClean="0">
                <a:solidFill>
                  <a:srgbClr val="FFFF00"/>
                </a:solidFill>
                <a:latin typeface="NikoshBAN" panose="02000000000000000000" pitchFamily="2" charset="0"/>
                <a:cs typeface="NikoshBAN" panose="02000000000000000000" pitchFamily="2" charset="0"/>
              </a:rPr>
              <a:t>বরণ</a:t>
            </a:r>
            <a:r>
              <a:rPr lang="en-US" sz="3200" dirty="0" smtClean="0">
                <a:solidFill>
                  <a:srgbClr val="FFFF00"/>
                </a:solidFill>
                <a:latin typeface="NikoshBAN" panose="02000000000000000000" pitchFamily="2" charset="0"/>
                <a:cs typeface="NikoshBAN" panose="02000000000000000000" pitchFamily="2" charset="0"/>
              </a:rPr>
              <a:t> </a:t>
            </a:r>
            <a:r>
              <a:rPr lang="en-US" sz="3200" dirty="0" err="1" smtClean="0">
                <a:solidFill>
                  <a:srgbClr val="FFFF00"/>
                </a:solidFill>
                <a:latin typeface="NikoshBAN" panose="02000000000000000000" pitchFamily="2" charset="0"/>
                <a:cs typeface="NikoshBAN" panose="02000000000000000000" pitchFamily="2" charset="0"/>
              </a:rPr>
              <a:t>করেন</a:t>
            </a:r>
            <a:r>
              <a:rPr lang="en-US" sz="3200" dirty="0" smtClean="0">
                <a:solidFill>
                  <a:srgbClr val="FFFF00"/>
                </a:solidFill>
                <a:latin typeface="NikoshBAN" panose="02000000000000000000" pitchFamily="2" charset="0"/>
                <a:cs typeface="NikoshBAN" panose="02000000000000000000" pitchFamily="2" charset="0"/>
              </a:rPr>
              <a:t>।</a:t>
            </a:r>
            <a:r>
              <a:rPr lang="bn-IN" sz="3200" dirty="0" smtClean="0">
                <a:solidFill>
                  <a:srgbClr val="FFFF00"/>
                </a:solidFill>
                <a:latin typeface="NikoshBAN" panose="02000000000000000000" pitchFamily="2" charset="0"/>
                <a:cs typeface="NikoshBAN" panose="02000000000000000000" pitchFamily="2" charset="0"/>
              </a:rPr>
              <a:t> </a:t>
            </a:r>
            <a:r>
              <a:rPr lang="bn-IN" sz="3200" b="1" dirty="0" smtClean="0">
                <a:solidFill>
                  <a:srgbClr val="00B0F0"/>
                </a:solidFill>
                <a:latin typeface="NikoshBAN" panose="02000000000000000000" pitchFamily="2" charset="0"/>
                <a:cs typeface="NikoshBAN" panose="02000000000000000000" pitchFamily="2" charset="0"/>
                <a:hlinkClick r:id="rId2"/>
              </a:rPr>
              <a:t>তাজমহলের</a:t>
            </a:r>
            <a:r>
              <a:rPr lang="bn-IN" sz="3200" dirty="0" smtClean="0">
                <a:solidFill>
                  <a:srgbClr val="FFFF00"/>
                </a:solidFill>
                <a:latin typeface="NikoshBAN" panose="02000000000000000000" pitchFamily="2" charset="0"/>
                <a:cs typeface="NikoshBAN" panose="02000000000000000000" pitchFamily="2" charset="0"/>
              </a:rPr>
              <a:t> </a:t>
            </a:r>
            <a:r>
              <a:rPr lang="bn-IN" sz="3200" dirty="0">
                <a:solidFill>
                  <a:srgbClr val="FFFF00"/>
                </a:solidFill>
                <a:latin typeface="NikoshBAN" panose="02000000000000000000" pitchFamily="2" charset="0"/>
                <a:cs typeface="NikoshBAN" panose="02000000000000000000" pitchFamily="2" charset="0"/>
              </a:rPr>
              <a:t>ভিতরে তাঁর স্ত্রী </a:t>
            </a:r>
            <a:r>
              <a:rPr lang="bn-IN" sz="3200" b="1" dirty="0">
                <a:solidFill>
                  <a:srgbClr val="FFFF00"/>
                </a:solidFill>
                <a:latin typeface="NikoshBAN" panose="02000000000000000000" pitchFamily="2" charset="0"/>
                <a:cs typeface="NikoshBAN" panose="02000000000000000000" pitchFamily="2" charset="0"/>
                <a:hlinkClick r:id="rId3"/>
              </a:rPr>
              <a:t>মমতাজ মহলের</a:t>
            </a:r>
            <a:r>
              <a:rPr lang="bn-IN" sz="3200" b="1" dirty="0">
                <a:solidFill>
                  <a:srgbClr val="FFFF00"/>
                </a:solidFill>
                <a:latin typeface="NikoshBAN" panose="02000000000000000000" pitchFamily="2" charset="0"/>
                <a:cs typeface="NikoshBAN" panose="02000000000000000000" pitchFamily="2" charset="0"/>
              </a:rPr>
              <a:t> </a:t>
            </a:r>
            <a:r>
              <a:rPr lang="bn-IN" sz="3200" dirty="0">
                <a:solidFill>
                  <a:srgbClr val="FFFF00"/>
                </a:solidFill>
                <a:latin typeface="NikoshBAN" panose="02000000000000000000" pitchFamily="2" charset="0"/>
                <a:cs typeface="NikoshBAN" panose="02000000000000000000" pitchFamily="2" charset="0"/>
              </a:rPr>
              <a:t>কবরের পাশে তাঁকে </a:t>
            </a:r>
            <a:r>
              <a:rPr lang="en-US" sz="3200" dirty="0" err="1">
                <a:solidFill>
                  <a:srgbClr val="FFFF00"/>
                </a:solidFill>
                <a:latin typeface="NikoshBAN" panose="02000000000000000000" pitchFamily="2" charset="0"/>
                <a:cs typeface="NikoshBAN" panose="02000000000000000000" pitchFamily="2" charset="0"/>
              </a:rPr>
              <a:t>সমাহিত</a:t>
            </a:r>
            <a:r>
              <a:rPr lang="en-US" sz="3200" dirty="0">
                <a:solidFill>
                  <a:srgbClr val="FFFF00"/>
                </a:solidFill>
                <a:latin typeface="NikoshBAN" panose="02000000000000000000" pitchFamily="2" charset="0"/>
                <a:cs typeface="NikoshBAN" panose="02000000000000000000" pitchFamily="2" charset="0"/>
              </a:rPr>
              <a:t> </a:t>
            </a:r>
            <a:r>
              <a:rPr lang="en-US" sz="3200" dirty="0" err="1">
                <a:solidFill>
                  <a:srgbClr val="FFFF00"/>
                </a:solidFill>
                <a:latin typeface="NikoshBAN" panose="02000000000000000000" pitchFamily="2" charset="0"/>
                <a:cs typeface="NikoshBAN" panose="02000000000000000000" pitchFamily="2" charset="0"/>
              </a:rPr>
              <a:t>করা</a:t>
            </a:r>
            <a:r>
              <a:rPr lang="bn-IN" sz="3200" dirty="0">
                <a:solidFill>
                  <a:srgbClr val="FFFF00"/>
                </a:solidFill>
                <a:latin typeface="NikoshBAN" panose="02000000000000000000" pitchFamily="2" charset="0"/>
                <a:cs typeface="NikoshBAN" panose="02000000000000000000" pitchFamily="2" charset="0"/>
              </a:rPr>
              <a:t> হয়।</a:t>
            </a:r>
            <a:r>
              <a:rPr lang="en-US" sz="3200" dirty="0">
                <a:solidFill>
                  <a:srgbClr val="FFFF00"/>
                </a:solidFill>
                <a:latin typeface="NikoshBAN" panose="02000000000000000000" pitchFamily="2" charset="0"/>
                <a:cs typeface="NikoshBAN" panose="02000000000000000000" pitchFamily="2" charset="0"/>
              </a:rPr>
              <a:t> </a:t>
            </a:r>
            <a:r>
              <a:rPr lang="bn-IN" sz="3200" dirty="0" smtClean="0">
                <a:solidFill>
                  <a:srgbClr val="FFFF00"/>
                </a:solidFill>
                <a:latin typeface="NikoshBAN" panose="02000000000000000000" pitchFamily="2" charset="0"/>
                <a:cs typeface="NikoshBAN" panose="02000000000000000000" pitchFamily="2" charset="0"/>
              </a:rPr>
              <a:t>  </a:t>
            </a:r>
            <a:endParaRPr lang="bn-IN" sz="3200" dirty="0">
              <a:solidFill>
                <a:srgbClr val="FFFF0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60637701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Scale>
                                      <p:cBhvr>
                                        <p:cTn id="7" dur="1000" decel="50000" fill="hold">
                                          <p:stCondLst>
                                            <p:cond delay="0"/>
                                          </p:stCondLst>
                                        </p:cTn>
                                        <p:tgtEl>
                                          <p:spTgt spid="4">
                                            <p:bg/>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4">
                                            <p:bg/>
                                          </p:spTgt>
                                        </p:tgtEl>
                                        <p:attrNameLst>
                                          <p:attrName>ppt_x</p:attrName>
                                          <p:attrName>ppt_y</p:attrName>
                                        </p:attrNameLst>
                                      </p:cBhvr>
                                    </p:animMotion>
                                    <p:animEffect transition="in" filter="fade">
                                      <p:cBhvr>
                                        <p:cTn id="9" dur="1000"/>
                                        <p:tgtEl>
                                          <p:spTgt spid="4">
                                            <p:bg/>
                                          </p:spTgt>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540327" y="2078181"/>
            <a:ext cx="11429999" cy="3629891"/>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solidFill>
                  <a:schemeClr val="tx1"/>
                </a:solidFill>
                <a:latin typeface="NikoshBAN" panose="02000000000000000000" pitchFamily="2" charset="0"/>
                <a:cs typeface="NikoshBAN" panose="02000000000000000000" pitchFamily="2" charset="0"/>
              </a:rPr>
              <a:t>(১)</a:t>
            </a:r>
            <a:r>
              <a:rPr lang="bn-IN" sz="3200" dirty="0" smtClean="0">
                <a:solidFill>
                  <a:schemeClr val="tx1"/>
                </a:solidFill>
                <a:latin typeface="NikoshBAN" panose="02000000000000000000" pitchFamily="2" charset="0"/>
                <a:cs typeface="NikoshBAN" panose="02000000000000000000" pitchFamily="2" charset="0"/>
              </a:rPr>
              <a:t>সম্রাট </a:t>
            </a:r>
            <a:r>
              <a:rPr lang="bn-IN" sz="3200" dirty="0">
                <a:solidFill>
                  <a:schemeClr val="tx1"/>
                </a:solidFill>
                <a:latin typeface="NikoshBAN" panose="02000000000000000000" pitchFamily="2" charset="0"/>
                <a:cs typeface="NikoshBAN" panose="02000000000000000000" pitchFamily="2" charset="0"/>
              </a:rPr>
              <a:t>শাহজাহানের দুর্বলতা ও সিদ্ধান্ত হীনতা </a:t>
            </a:r>
            <a:r>
              <a:rPr lang="en-US" sz="3200" dirty="0" err="1" smtClean="0">
                <a:solidFill>
                  <a:schemeClr val="tx1"/>
                </a:solidFill>
                <a:latin typeface="NikoshBAN" panose="02000000000000000000" pitchFamily="2" charset="0"/>
                <a:cs typeface="NikoshBAN" panose="02000000000000000000" pitchFamily="2" charset="0"/>
              </a:rPr>
              <a:t>আও</a:t>
            </a:r>
            <a:r>
              <a:rPr lang="bn-IN" sz="3200" dirty="0" smtClean="0">
                <a:solidFill>
                  <a:schemeClr val="tx1"/>
                </a:solidFill>
                <a:latin typeface="NikoshBAN" panose="02000000000000000000" pitchFamily="2" charset="0"/>
                <a:cs typeface="NikoshBAN" panose="02000000000000000000" pitchFamily="2" charset="0"/>
              </a:rPr>
              <a:t>রঙ্গজেবের</a:t>
            </a:r>
            <a:r>
              <a:rPr lang="bn-IN" sz="3200" dirty="0">
                <a:solidFill>
                  <a:schemeClr val="tx1"/>
                </a:solidFill>
                <a:latin typeface="NikoshBAN" panose="02000000000000000000" pitchFamily="2" charset="0"/>
                <a:cs typeface="NikoshBAN" panose="02000000000000000000" pitchFamily="2" charset="0"/>
              </a:rPr>
              <a:t> সাফল্যের প্রধান </a:t>
            </a:r>
            <a:r>
              <a:rPr lang="bn-IN" sz="3200" dirty="0" smtClean="0">
                <a:solidFill>
                  <a:schemeClr val="tx1"/>
                </a:solidFill>
                <a:latin typeface="NikoshBAN" panose="02000000000000000000" pitchFamily="2" charset="0"/>
                <a:cs typeface="NikoshBAN" panose="02000000000000000000" pitchFamily="2" charset="0"/>
              </a:rPr>
              <a:t>কারন</a:t>
            </a:r>
            <a:r>
              <a:rPr lang="en-US" sz="3200" dirty="0" smtClean="0">
                <a:solidFill>
                  <a:schemeClr val="tx1"/>
                </a:solidFill>
                <a:latin typeface="NikoshBAN" panose="02000000000000000000" pitchFamily="2" charset="0"/>
                <a:cs typeface="NikoshBAN" panose="02000000000000000000" pitchFamily="2" charset="0"/>
              </a:rPr>
              <a:t>।</a:t>
            </a:r>
            <a:r>
              <a:rPr lang="bn-IN" sz="3200" dirty="0">
                <a:solidFill>
                  <a:schemeClr val="tx1"/>
                </a:solidFill>
                <a:latin typeface="NikoshBAN" panose="02000000000000000000" pitchFamily="2" charset="0"/>
                <a:cs typeface="NikoshBAN" panose="02000000000000000000" pitchFamily="2" charset="0"/>
              </a:rPr>
              <a:t> </a:t>
            </a:r>
            <a:br>
              <a:rPr lang="bn-IN" sz="3200" dirty="0">
                <a:solidFill>
                  <a:schemeClr val="tx1"/>
                </a:solidFill>
                <a:latin typeface="NikoshBAN" panose="02000000000000000000" pitchFamily="2" charset="0"/>
                <a:cs typeface="NikoshBAN" panose="02000000000000000000" pitchFamily="2" charset="0"/>
              </a:rPr>
            </a:br>
            <a:r>
              <a:rPr lang="bn-IN" sz="3200" dirty="0">
                <a:solidFill>
                  <a:schemeClr val="tx1"/>
                </a:solidFill>
                <a:latin typeface="NikoshBAN" panose="02000000000000000000" pitchFamily="2" charset="0"/>
                <a:cs typeface="NikoshBAN" panose="02000000000000000000" pitchFamily="2" charset="0"/>
              </a:rPr>
              <a:t>(২) সমসাময়িক মুসলমান ঐতিহাসিক আরঙ্গজেবের সাফল্যের জন্য তার ধর্মপ্রবনতাকে অন্যতম কারন হিসেবে মত প্রকাশ </a:t>
            </a:r>
            <a:r>
              <a:rPr lang="bn-IN" sz="3200" dirty="0" smtClean="0">
                <a:solidFill>
                  <a:schemeClr val="tx1"/>
                </a:solidFill>
                <a:latin typeface="NikoshBAN" panose="02000000000000000000" pitchFamily="2" charset="0"/>
                <a:cs typeface="NikoshBAN" panose="02000000000000000000" pitchFamily="2" charset="0"/>
              </a:rPr>
              <a:t>করেছেন</a:t>
            </a:r>
            <a:r>
              <a:rPr lang="en-US" sz="3200" dirty="0" smtClean="0">
                <a:solidFill>
                  <a:schemeClr val="tx1"/>
                </a:solidFill>
                <a:latin typeface="NikoshBAN" panose="02000000000000000000" pitchFamily="2" charset="0"/>
                <a:cs typeface="NikoshBAN" panose="02000000000000000000" pitchFamily="2" charset="0"/>
              </a:rPr>
              <a:t>।</a:t>
            </a:r>
            <a:r>
              <a:rPr lang="bn-IN" sz="3200" dirty="0">
                <a:solidFill>
                  <a:schemeClr val="tx1"/>
                </a:solidFill>
                <a:latin typeface="NikoshBAN" panose="02000000000000000000" pitchFamily="2" charset="0"/>
                <a:cs typeface="NikoshBAN" panose="02000000000000000000" pitchFamily="2" charset="0"/>
              </a:rPr>
              <a:t>  </a:t>
            </a:r>
            <a:br>
              <a:rPr lang="bn-IN" sz="3200" dirty="0">
                <a:solidFill>
                  <a:schemeClr val="tx1"/>
                </a:solidFill>
                <a:latin typeface="NikoshBAN" panose="02000000000000000000" pitchFamily="2" charset="0"/>
                <a:cs typeface="NikoshBAN" panose="02000000000000000000" pitchFamily="2" charset="0"/>
              </a:rPr>
            </a:br>
            <a:r>
              <a:rPr lang="bn-IN" sz="3200" dirty="0">
                <a:solidFill>
                  <a:schemeClr val="tx1"/>
                </a:solidFill>
                <a:latin typeface="NikoshBAN" panose="02000000000000000000" pitchFamily="2" charset="0"/>
                <a:cs typeface="NikoshBAN" panose="02000000000000000000" pitchFamily="2" charset="0"/>
              </a:rPr>
              <a:t>(৩) </a:t>
            </a:r>
            <a:r>
              <a:rPr lang="en-US" sz="3200" dirty="0" err="1" smtClean="0">
                <a:solidFill>
                  <a:schemeClr val="tx1"/>
                </a:solidFill>
                <a:latin typeface="NikoshBAN" panose="02000000000000000000" pitchFamily="2" charset="0"/>
                <a:cs typeface="NikoshBAN" panose="02000000000000000000" pitchFamily="2" charset="0"/>
              </a:rPr>
              <a:t>আও</a:t>
            </a:r>
            <a:r>
              <a:rPr lang="bn-IN" sz="3200" dirty="0" smtClean="0">
                <a:solidFill>
                  <a:schemeClr val="tx1"/>
                </a:solidFill>
                <a:latin typeface="NikoshBAN" panose="02000000000000000000" pitchFamily="2" charset="0"/>
                <a:cs typeface="NikoshBAN" panose="02000000000000000000" pitchFamily="2" charset="0"/>
              </a:rPr>
              <a:t>রঙ্গজেবের </a:t>
            </a:r>
            <a:r>
              <a:rPr lang="bn-IN" sz="3200" dirty="0">
                <a:solidFill>
                  <a:schemeClr val="tx1"/>
                </a:solidFill>
                <a:latin typeface="NikoshBAN" panose="02000000000000000000" pitchFamily="2" charset="0"/>
                <a:cs typeface="NikoshBAN" panose="02000000000000000000" pitchFamily="2" charset="0"/>
              </a:rPr>
              <a:t>সাফল্যের অপর কারন ছিল তার ব্যক্তিগত </a:t>
            </a:r>
            <a:r>
              <a:rPr lang="bn-IN" sz="3200" dirty="0" smtClean="0">
                <a:solidFill>
                  <a:schemeClr val="tx1"/>
                </a:solidFill>
                <a:latin typeface="NikoshBAN" panose="02000000000000000000" pitchFamily="2" charset="0"/>
                <a:cs typeface="NikoshBAN" panose="02000000000000000000" pitchFamily="2" charset="0"/>
              </a:rPr>
              <a:t>গুণাবলি</a:t>
            </a:r>
            <a:r>
              <a:rPr lang="en-US" sz="3200" dirty="0" smtClean="0">
                <a:solidFill>
                  <a:schemeClr val="tx1"/>
                </a:solidFill>
                <a:latin typeface="NikoshBAN" panose="02000000000000000000" pitchFamily="2" charset="0"/>
                <a:cs typeface="NikoshBAN" panose="02000000000000000000" pitchFamily="2" charset="0"/>
              </a:rPr>
              <a:t>।</a:t>
            </a:r>
            <a:r>
              <a:rPr lang="bn-IN" sz="3200" dirty="0">
                <a:solidFill>
                  <a:schemeClr val="tx1"/>
                </a:solidFill>
                <a:latin typeface="NikoshBAN" panose="02000000000000000000" pitchFamily="2" charset="0"/>
                <a:cs typeface="NikoshBAN" panose="02000000000000000000" pitchFamily="2" charset="0"/>
              </a:rPr>
              <a:t/>
            </a:r>
            <a:br>
              <a:rPr lang="bn-IN" sz="3200" dirty="0">
                <a:solidFill>
                  <a:schemeClr val="tx1"/>
                </a:solidFill>
                <a:latin typeface="NikoshBAN" panose="02000000000000000000" pitchFamily="2" charset="0"/>
                <a:cs typeface="NikoshBAN" panose="02000000000000000000" pitchFamily="2" charset="0"/>
              </a:rPr>
            </a:br>
            <a:r>
              <a:rPr lang="bn-IN" sz="3200" dirty="0">
                <a:solidFill>
                  <a:schemeClr val="tx1"/>
                </a:solidFill>
                <a:latin typeface="NikoshBAN" panose="02000000000000000000" pitchFamily="2" charset="0"/>
                <a:cs typeface="NikoshBAN" panose="02000000000000000000" pitchFamily="2" charset="0"/>
              </a:rPr>
              <a:t>(৪)দারার সৈন্য বাহিনীর মধ্যে ঐক্য ও শৃঙ্খলার বড় অভাব ছিল।যার ফলে </a:t>
            </a:r>
            <a:r>
              <a:rPr lang="en-US" sz="3200" dirty="0" err="1" smtClean="0">
                <a:solidFill>
                  <a:schemeClr val="tx1"/>
                </a:solidFill>
                <a:latin typeface="NikoshBAN" panose="02000000000000000000" pitchFamily="2" charset="0"/>
                <a:cs typeface="NikoshBAN" panose="02000000000000000000" pitchFamily="2" charset="0"/>
              </a:rPr>
              <a:t>আও</a:t>
            </a:r>
            <a:r>
              <a:rPr lang="bn-IN" sz="3200" dirty="0" smtClean="0">
                <a:solidFill>
                  <a:schemeClr val="tx1"/>
                </a:solidFill>
                <a:latin typeface="NikoshBAN" panose="02000000000000000000" pitchFamily="2" charset="0"/>
                <a:cs typeface="NikoshBAN" panose="02000000000000000000" pitchFamily="2" charset="0"/>
              </a:rPr>
              <a:t>রঙ্গজেব </a:t>
            </a:r>
            <a:r>
              <a:rPr lang="bn-IN" sz="3200" dirty="0">
                <a:solidFill>
                  <a:schemeClr val="tx1"/>
                </a:solidFill>
                <a:latin typeface="NikoshBAN" panose="02000000000000000000" pitchFamily="2" charset="0"/>
                <a:cs typeface="NikoshBAN" panose="02000000000000000000" pitchFamily="2" charset="0"/>
              </a:rPr>
              <a:t>সাফল্য </a:t>
            </a:r>
            <a:r>
              <a:rPr lang="bn-IN" sz="3200" dirty="0" smtClean="0">
                <a:solidFill>
                  <a:schemeClr val="tx1"/>
                </a:solidFill>
                <a:latin typeface="NikoshBAN" panose="02000000000000000000" pitchFamily="2" charset="0"/>
                <a:cs typeface="NikoshBAN" panose="02000000000000000000" pitchFamily="2" charset="0"/>
              </a:rPr>
              <a:t>পায়</a:t>
            </a:r>
            <a:r>
              <a:rPr lang="en-US" sz="3200" dirty="0" smtClean="0">
                <a:solidFill>
                  <a:schemeClr val="tx1"/>
                </a:solidFill>
                <a:latin typeface="NikoshBAN" panose="02000000000000000000" pitchFamily="2" charset="0"/>
                <a:cs typeface="NikoshBAN" panose="02000000000000000000" pitchFamily="2" charset="0"/>
              </a:rPr>
              <a:t>।</a:t>
            </a:r>
            <a:r>
              <a:rPr lang="bn-IN" sz="3200" dirty="0">
                <a:solidFill>
                  <a:schemeClr val="tx1"/>
                </a:solidFill>
                <a:latin typeface="NikoshBAN" panose="02000000000000000000" pitchFamily="2" charset="0"/>
                <a:cs typeface="NikoshBAN" panose="02000000000000000000" pitchFamily="2" charset="0"/>
              </a:rPr>
              <a:t> </a:t>
            </a:r>
            <a:endParaRPr lang="en-US" sz="3200" dirty="0" smtClean="0">
              <a:solidFill>
                <a:schemeClr val="tx1"/>
              </a:solidFill>
              <a:latin typeface="NikoshBAN" panose="02000000000000000000" pitchFamily="2" charset="0"/>
              <a:cs typeface="NikoshBAN" panose="02000000000000000000" pitchFamily="2" charset="0"/>
            </a:endParaRPr>
          </a:p>
          <a:p>
            <a:r>
              <a:rPr lang="bn-IN" sz="3200" dirty="0" smtClean="0">
                <a:solidFill>
                  <a:schemeClr val="tx1"/>
                </a:solidFill>
                <a:latin typeface="NikoshBAN" panose="02000000000000000000" pitchFamily="2" charset="0"/>
                <a:cs typeface="NikoshBAN" panose="02000000000000000000" pitchFamily="2" charset="0"/>
              </a:rPr>
              <a:t>(</a:t>
            </a:r>
            <a:r>
              <a:rPr lang="bn-IN" sz="3200" dirty="0">
                <a:solidFill>
                  <a:schemeClr val="tx1"/>
                </a:solidFill>
                <a:latin typeface="NikoshBAN" panose="02000000000000000000" pitchFamily="2" charset="0"/>
                <a:cs typeface="NikoshBAN" panose="02000000000000000000" pitchFamily="2" charset="0"/>
              </a:rPr>
              <a:t>৫) </a:t>
            </a:r>
            <a:r>
              <a:rPr lang="en-US" sz="3200" dirty="0" err="1">
                <a:solidFill>
                  <a:schemeClr val="tx1"/>
                </a:solidFill>
                <a:latin typeface="NikoshBAN" panose="02000000000000000000" pitchFamily="2" charset="0"/>
                <a:cs typeface="NikoshBAN" panose="02000000000000000000" pitchFamily="2" charset="0"/>
              </a:rPr>
              <a:t>আও</a:t>
            </a:r>
            <a:r>
              <a:rPr lang="bn-IN" sz="3200" dirty="0">
                <a:solidFill>
                  <a:schemeClr val="tx1"/>
                </a:solidFill>
                <a:latin typeface="NikoshBAN" panose="02000000000000000000" pitchFamily="2" charset="0"/>
                <a:cs typeface="NikoshBAN" panose="02000000000000000000" pitchFamily="2" charset="0"/>
              </a:rPr>
              <a:t>রঙ্গজেবের সাফল্যের প্রধান কারন ছিল তার সামরিক </a:t>
            </a:r>
            <a:r>
              <a:rPr lang="bn-IN" sz="3200" dirty="0" smtClean="0">
                <a:solidFill>
                  <a:schemeClr val="tx1"/>
                </a:solidFill>
                <a:latin typeface="NikoshBAN" panose="02000000000000000000" pitchFamily="2" charset="0"/>
                <a:cs typeface="NikoshBAN" panose="02000000000000000000" pitchFamily="2" charset="0"/>
              </a:rPr>
              <a:t>শ্রেষ্ঠত্ব</a:t>
            </a:r>
            <a:r>
              <a:rPr lang="en-US" sz="3200" dirty="0" smtClean="0">
                <a:solidFill>
                  <a:schemeClr val="tx1"/>
                </a:solidFill>
                <a:latin typeface="NikoshBAN" panose="02000000000000000000" pitchFamily="2" charset="0"/>
                <a:cs typeface="NikoshBAN" panose="02000000000000000000" pitchFamily="2" charset="0"/>
              </a:rPr>
              <a:t>।</a:t>
            </a:r>
            <a:endParaRPr lang="en-US" sz="3200" dirty="0">
              <a:solidFill>
                <a:schemeClr val="tx1"/>
              </a:solidFill>
              <a:latin typeface="NikoshBAN" panose="02000000000000000000" pitchFamily="2" charset="0"/>
              <a:cs typeface="NikoshBAN" panose="02000000000000000000" pitchFamily="2" charset="0"/>
            </a:endParaRPr>
          </a:p>
        </p:txBody>
      </p:sp>
      <p:sp>
        <p:nvSpPr>
          <p:cNvPr id="4" name="Pentagon 3"/>
          <p:cNvSpPr/>
          <p:nvPr/>
        </p:nvSpPr>
        <p:spPr>
          <a:xfrm>
            <a:off x="540327" y="789709"/>
            <a:ext cx="5361708" cy="997527"/>
          </a:xfrm>
          <a:prstGeom prst="homePlat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smtClean="0">
                <a:solidFill>
                  <a:srgbClr val="C00000"/>
                </a:solidFill>
                <a:latin typeface="NikoshBAN" panose="02000000000000000000" pitchFamily="2" charset="0"/>
                <a:cs typeface="NikoshBAN" panose="02000000000000000000" pitchFamily="2" charset="0"/>
              </a:rPr>
              <a:t>আও</a:t>
            </a:r>
            <a:r>
              <a:rPr lang="bn-IN" sz="3600" b="1" dirty="0" smtClean="0">
                <a:solidFill>
                  <a:srgbClr val="C00000"/>
                </a:solidFill>
                <a:latin typeface="NikoshBAN" panose="02000000000000000000" pitchFamily="2" charset="0"/>
                <a:cs typeface="NikoshBAN" panose="02000000000000000000" pitchFamily="2" charset="0"/>
              </a:rPr>
              <a:t>রঙ্গজেবের </a:t>
            </a:r>
            <a:r>
              <a:rPr lang="bn-IN" sz="3600" b="1" dirty="0">
                <a:solidFill>
                  <a:srgbClr val="C00000"/>
                </a:solidFill>
                <a:latin typeface="NikoshBAN" panose="02000000000000000000" pitchFamily="2" charset="0"/>
                <a:cs typeface="NikoshBAN" panose="02000000000000000000" pitchFamily="2" charset="0"/>
              </a:rPr>
              <a:t>সাফল্যের কারন:-</a:t>
            </a:r>
            <a:endParaRPr lang="en-US" sz="3600" dirty="0"/>
          </a:p>
        </p:txBody>
      </p:sp>
    </p:spTree>
    <p:extLst>
      <p:ext uri="{BB962C8B-B14F-4D97-AF65-F5344CB8AC3E}">
        <p14:creationId xmlns:p14="http://schemas.microsoft.com/office/powerpoint/2010/main" val="65698761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5763491" y="443345"/>
            <a:ext cx="1510145" cy="1094509"/>
          </a:xfrm>
          <a:prstGeom prst="horizontalScroll">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b="1" dirty="0" smtClean="0">
                <a:solidFill>
                  <a:schemeClr val="tx1"/>
                </a:solidFill>
                <a:latin typeface="NikoshBAN" panose="02000000000000000000" pitchFamily="2" charset="0"/>
                <a:cs typeface="NikoshBAN" panose="02000000000000000000" pitchFamily="2" charset="0"/>
              </a:rPr>
              <a:t>মূল্যায়ন</a:t>
            </a:r>
            <a:endParaRPr lang="en-US" sz="3600" b="1" dirty="0"/>
          </a:p>
        </p:txBody>
      </p:sp>
      <p:sp>
        <p:nvSpPr>
          <p:cNvPr id="3" name="Rounded Rectangle 2"/>
          <p:cNvSpPr/>
          <p:nvPr/>
        </p:nvSpPr>
        <p:spPr>
          <a:xfrm>
            <a:off x="145473" y="1814946"/>
            <a:ext cx="7488382" cy="2618509"/>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eriod"/>
            </a:pPr>
            <a:r>
              <a:rPr lang="bn-IN" sz="3200" dirty="0" smtClean="0">
                <a:solidFill>
                  <a:schemeClr val="tx1"/>
                </a:solidFill>
                <a:latin typeface="NikoshBAN" panose="02000000000000000000" pitchFamily="2" charset="0"/>
                <a:cs typeface="NikoshBAN" panose="02000000000000000000" pitchFamily="2" charset="0"/>
              </a:rPr>
              <a:t>সম্রাট শাহজাহানের কয়জন পুত্র সন্তান ছিল?</a:t>
            </a:r>
          </a:p>
          <a:p>
            <a:pPr marL="342900" indent="-342900">
              <a:buAutoNum type="arabicPeriod"/>
            </a:pPr>
            <a:r>
              <a:rPr lang="bn-IN" sz="3200" dirty="0" smtClean="0">
                <a:solidFill>
                  <a:schemeClr val="tx1"/>
                </a:solidFill>
                <a:latin typeface="NikoshBAN" panose="02000000000000000000" pitchFamily="2" charset="0"/>
                <a:cs typeface="NikoshBAN" panose="02000000000000000000" pitchFamily="2" charset="0"/>
              </a:rPr>
              <a:t>সম্রাট শাহজাহানের জ্যৈষ্ঠপুত্রের নাম কি?</a:t>
            </a:r>
          </a:p>
          <a:p>
            <a:pPr marL="342900" indent="-342900">
              <a:buAutoNum type="arabicPeriod"/>
            </a:pPr>
            <a:r>
              <a:rPr lang="bn-IN" sz="3200" dirty="0" smtClean="0">
                <a:solidFill>
                  <a:schemeClr val="tx1"/>
                </a:solidFill>
                <a:latin typeface="NikoshBAN" panose="02000000000000000000" pitchFamily="2" charset="0"/>
                <a:cs typeface="NikoshBAN" panose="02000000000000000000" pitchFamily="2" charset="0"/>
              </a:rPr>
              <a:t>সম্রাট শাহজাহান কোন সন্তানের প্রতি দুর্ব্যবহার করেন? </a:t>
            </a:r>
          </a:p>
          <a:p>
            <a:pPr marL="342900" indent="-342900">
              <a:buAutoNum type="arabicPeriod"/>
            </a:pPr>
            <a:r>
              <a:rPr lang="bn-IN" sz="3200" dirty="0" smtClean="0">
                <a:solidFill>
                  <a:schemeClr val="tx1"/>
                </a:solidFill>
                <a:latin typeface="NikoshBAN" panose="02000000000000000000" pitchFamily="2" charset="0"/>
                <a:cs typeface="NikoshBAN" panose="02000000000000000000" pitchFamily="2" charset="0"/>
              </a:rPr>
              <a:t>আওরঙ্গজেবের জয়লাভের প্রধান কারণ কি? </a:t>
            </a:r>
            <a:endParaRPr lang="en-US" sz="3200" dirty="0"/>
          </a:p>
        </p:txBody>
      </p:sp>
      <p:sp>
        <p:nvSpPr>
          <p:cNvPr id="4" name="Rounded Rectangle 3"/>
          <p:cNvSpPr/>
          <p:nvPr/>
        </p:nvSpPr>
        <p:spPr>
          <a:xfrm>
            <a:off x="7834745" y="1814944"/>
            <a:ext cx="4225636" cy="2618511"/>
          </a:xfrm>
          <a:prstGeom prst="round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smtClean="0">
                <a:solidFill>
                  <a:schemeClr val="tx1"/>
                </a:solidFill>
                <a:latin typeface="NikoshBAN" panose="02000000000000000000" pitchFamily="2" charset="0"/>
                <a:cs typeface="NikoshBAN" panose="02000000000000000000" pitchFamily="2" charset="0"/>
              </a:rPr>
              <a:t>উত্তরঃ- ৪জনপুত্র সন্তান।</a:t>
            </a:r>
          </a:p>
          <a:p>
            <a:r>
              <a:rPr lang="bn-IN" sz="3200" dirty="0" smtClean="0">
                <a:solidFill>
                  <a:schemeClr val="tx1"/>
                </a:solidFill>
                <a:latin typeface="NikoshBAN" panose="02000000000000000000" pitchFamily="2" charset="0"/>
                <a:cs typeface="NikoshBAN" panose="02000000000000000000" pitchFamily="2" charset="0"/>
              </a:rPr>
              <a:t>উত্তরঃ- দারাশিকো।</a:t>
            </a:r>
          </a:p>
          <a:p>
            <a:r>
              <a:rPr lang="bn-IN" sz="3200" dirty="0" smtClean="0">
                <a:solidFill>
                  <a:schemeClr val="tx1"/>
                </a:solidFill>
                <a:latin typeface="NikoshBAN" panose="02000000000000000000" pitchFamily="2" charset="0"/>
                <a:cs typeface="NikoshBAN" panose="02000000000000000000" pitchFamily="2" charset="0"/>
              </a:rPr>
              <a:t>উত্তরঃ- আওরঙ্গজেবের প্রতি।</a:t>
            </a:r>
          </a:p>
          <a:p>
            <a:r>
              <a:rPr lang="bn-IN" sz="3200" dirty="0" smtClean="0">
                <a:solidFill>
                  <a:schemeClr val="tx1"/>
                </a:solidFill>
                <a:latin typeface="NikoshBAN" panose="02000000000000000000" pitchFamily="2" charset="0"/>
                <a:cs typeface="NikoshBAN" panose="02000000000000000000" pitchFamily="2" charset="0"/>
              </a:rPr>
              <a:t>উত্তরঃ- ব্যক্তিগত গুণাবলি।</a:t>
            </a:r>
            <a:endParaRPr lang="en-US" sz="3200" dirty="0"/>
          </a:p>
        </p:txBody>
      </p:sp>
    </p:spTree>
    <p:extLst>
      <p:ext uri="{BB962C8B-B14F-4D97-AF65-F5344CB8AC3E}">
        <p14:creationId xmlns:p14="http://schemas.microsoft.com/office/powerpoint/2010/main" val="175434833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4">
                                            <p:bg/>
                                          </p:spTgt>
                                        </p:tgtEl>
                                        <p:attrNameLst>
                                          <p:attrName>style.visibility</p:attrName>
                                        </p:attrNameLst>
                                      </p:cBhvr>
                                      <p:to>
                                        <p:strVal val="visible"/>
                                      </p:to>
                                    </p:set>
                                    <p:anim calcmode="lin" valueType="num">
                                      <p:cBhvr additive="base">
                                        <p:cTn id="3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38" dur="500" fill="hold"/>
                                        <p:tgtEl>
                                          <p:spTgt spid="4">
                                            <p:bg/>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4">
                                            <p:txEl>
                                              <p:pRg st="0" end="0"/>
                                            </p:txEl>
                                          </p:spTgt>
                                        </p:tgtEl>
                                        <p:attrNameLst>
                                          <p:attrName>style.visibility</p:attrName>
                                        </p:attrNameLst>
                                      </p:cBhvr>
                                      <p:to>
                                        <p:strVal val="visible"/>
                                      </p:to>
                                    </p:set>
                                    <p:anim calcmode="lin" valueType="num">
                                      <p:cBhvr additive="base">
                                        <p:cTn id="4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1" fill="hold" grpId="0" nodeType="clickEffect">
                                  <p:stCondLst>
                                    <p:cond delay="0"/>
                                  </p:stCondLst>
                                  <p:childTnLst>
                                    <p:set>
                                      <p:cBhvr>
                                        <p:cTn id="48" dur="1" fill="hold">
                                          <p:stCondLst>
                                            <p:cond delay="0"/>
                                          </p:stCondLst>
                                        </p:cTn>
                                        <p:tgtEl>
                                          <p:spTgt spid="4">
                                            <p:txEl>
                                              <p:pRg st="1" end="1"/>
                                            </p:txEl>
                                          </p:spTgt>
                                        </p:tgtEl>
                                        <p:attrNameLst>
                                          <p:attrName>style.visibility</p:attrName>
                                        </p:attrNameLst>
                                      </p:cBhvr>
                                      <p:to>
                                        <p:strVal val="visible"/>
                                      </p:to>
                                    </p:set>
                                    <p:anim calcmode="lin" valueType="num">
                                      <p:cBhvr additive="base">
                                        <p:cTn id="4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1" fill="hold" grpId="0" nodeType="clickEffect">
                                  <p:stCondLst>
                                    <p:cond delay="0"/>
                                  </p:stCondLst>
                                  <p:childTnLst>
                                    <p:set>
                                      <p:cBhvr>
                                        <p:cTn id="54" dur="1" fill="hold">
                                          <p:stCondLst>
                                            <p:cond delay="0"/>
                                          </p:stCondLst>
                                        </p:cTn>
                                        <p:tgtEl>
                                          <p:spTgt spid="4">
                                            <p:txEl>
                                              <p:pRg st="2" end="2"/>
                                            </p:txEl>
                                          </p:spTgt>
                                        </p:tgtEl>
                                        <p:attrNameLst>
                                          <p:attrName>style.visibility</p:attrName>
                                        </p:attrNameLst>
                                      </p:cBhvr>
                                      <p:to>
                                        <p:strVal val="visible"/>
                                      </p:to>
                                    </p:set>
                                    <p:anim calcmode="lin" valueType="num">
                                      <p:cBhvr additive="base">
                                        <p:cTn id="5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1" fill="hold" grpId="0" nodeType="clickEffect">
                                  <p:stCondLst>
                                    <p:cond delay="0"/>
                                  </p:stCondLst>
                                  <p:childTnLst>
                                    <p:set>
                                      <p:cBhvr>
                                        <p:cTn id="60" dur="1" fill="hold">
                                          <p:stCondLst>
                                            <p:cond delay="0"/>
                                          </p:stCondLst>
                                        </p:cTn>
                                        <p:tgtEl>
                                          <p:spTgt spid="4">
                                            <p:txEl>
                                              <p:pRg st="3" end="3"/>
                                            </p:txEl>
                                          </p:spTgt>
                                        </p:tgtEl>
                                        <p:attrNameLst>
                                          <p:attrName>style.visibility</p:attrName>
                                        </p:attrNameLst>
                                      </p:cBhvr>
                                      <p:to>
                                        <p:strVal val="visible"/>
                                      </p:to>
                                    </p:set>
                                    <p:anim calcmode="lin" valueType="num">
                                      <p:cBhvr additive="base">
                                        <p:cTn id="6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ight Arrow Callout 1"/>
          <p:cNvSpPr/>
          <p:nvPr/>
        </p:nvSpPr>
        <p:spPr>
          <a:xfrm>
            <a:off x="969819" y="2410691"/>
            <a:ext cx="5458691" cy="2355273"/>
          </a:xfrm>
          <a:prstGeom prst="rightArrowCallou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b="1" dirty="0" smtClean="0">
                <a:solidFill>
                  <a:schemeClr val="tx1"/>
                </a:solidFill>
                <a:latin typeface="NikoshBAN" panose="02000000000000000000" pitchFamily="2" charset="0"/>
                <a:cs typeface="NikoshBAN" panose="02000000000000000000" pitchFamily="2" charset="0"/>
              </a:rPr>
              <a:t>কর্নফুলী</a:t>
            </a:r>
          </a:p>
          <a:p>
            <a:pPr algn="ctr"/>
            <a:r>
              <a:rPr lang="bn-IN" sz="3200" b="1" dirty="0" smtClean="0">
                <a:solidFill>
                  <a:schemeClr val="tx1"/>
                </a:solidFill>
                <a:latin typeface="NikoshBAN" panose="02000000000000000000" pitchFamily="2" charset="0"/>
                <a:cs typeface="NikoshBAN" panose="02000000000000000000" pitchFamily="2" charset="0"/>
              </a:rPr>
              <a:t>উত্তরাধিকার দ্বন্দ্বের তিনটি কারণগুলো উল্লেখ কর।</a:t>
            </a:r>
            <a:endParaRPr lang="en-US" sz="3200" b="1" dirty="0"/>
          </a:p>
        </p:txBody>
      </p:sp>
      <p:sp>
        <p:nvSpPr>
          <p:cNvPr id="3" name="Left Arrow Callout 2"/>
          <p:cNvSpPr/>
          <p:nvPr/>
        </p:nvSpPr>
        <p:spPr>
          <a:xfrm>
            <a:off x="6625936" y="2410692"/>
            <a:ext cx="5167745" cy="2355272"/>
          </a:xfrm>
          <a:prstGeom prst="leftArrowCallou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b="1" dirty="0" smtClean="0">
                <a:solidFill>
                  <a:schemeClr val="tx1"/>
                </a:solidFill>
                <a:latin typeface="NikoshBAN" panose="02000000000000000000" pitchFamily="2" charset="0"/>
                <a:cs typeface="NikoshBAN" panose="02000000000000000000" pitchFamily="2" charset="0"/>
              </a:rPr>
              <a:t>হালদা </a:t>
            </a:r>
          </a:p>
          <a:p>
            <a:pPr algn="ctr"/>
            <a:r>
              <a:rPr lang="bn-IN" sz="3200" b="1" dirty="0" smtClean="0">
                <a:solidFill>
                  <a:schemeClr val="tx1"/>
                </a:solidFill>
                <a:latin typeface="NikoshBAN" panose="02000000000000000000" pitchFamily="2" charset="0"/>
                <a:cs typeface="NikoshBAN" panose="02000000000000000000" pitchFamily="2" charset="0"/>
              </a:rPr>
              <a:t>আওরঙ্গজেবের জয়লাভের তিনটি কারণগুলো লিপিবদ্ধ কর।</a:t>
            </a:r>
            <a:endParaRPr lang="en-US" sz="3200" b="1" dirty="0"/>
          </a:p>
        </p:txBody>
      </p:sp>
      <p:sp>
        <p:nvSpPr>
          <p:cNvPr id="4" name="Left-Right Arrow 3"/>
          <p:cNvSpPr/>
          <p:nvPr/>
        </p:nvSpPr>
        <p:spPr>
          <a:xfrm>
            <a:off x="5127914" y="1163782"/>
            <a:ext cx="2798619" cy="1413163"/>
          </a:xfrm>
          <a:prstGeom prst="lef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b="1" dirty="0" smtClean="0">
                <a:solidFill>
                  <a:schemeClr val="tx1"/>
                </a:solidFill>
                <a:latin typeface="NikoshBAN" panose="02000000000000000000" pitchFamily="2" charset="0"/>
                <a:cs typeface="NikoshBAN" panose="02000000000000000000" pitchFamily="2" charset="0"/>
              </a:rPr>
              <a:t>দলীয় কাজ</a:t>
            </a:r>
            <a:endParaRPr lang="en-US" sz="4000" b="1" dirty="0"/>
          </a:p>
        </p:txBody>
      </p:sp>
      <p:sp>
        <p:nvSpPr>
          <p:cNvPr id="5" name="Snip Diagonal Corner Rectangle 4"/>
          <p:cNvSpPr/>
          <p:nvPr/>
        </p:nvSpPr>
        <p:spPr>
          <a:xfrm>
            <a:off x="616526" y="997528"/>
            <a:ext cx="11374582" cy="4544290"/>
          </a:xfrm>
          <a:prstGeom prst="snip2DiagRect">
            <a:avLst/>
          </a:prstGeom>
          <a:noFill/>
          <a:ln w="57150">
            <a:solidFill>
              <a:srgbClr val="FF0000"/>
            </a:solidFill>
            <a:prstDash val="lgDashDotDot"/>
          </a:ln>
          <a:effectLst>
            <a:glow rad="101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6444180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1+#ppt_w/2"/>
                                          </p:val>
                                        </p:tav>
                                        <p:tav tm="100000">
                                          <p:val>
                                            <p:strVal val="#ppt_x"/>
                                          </p:val>
                                        </p:tav>
                                      </p:tavLst>
                                    </p:anim>
                                    <p:anim calcmode="lin" valueType="num">
                                      <p:cBhvr additive="base">
                                        <p:cTn id="14"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44435" y="652684"/>
            <a:ext cx="8257310" cy="3240444"/>
          </a:xfrm>
          <a:prstGeom prst="rect">
            <a:avLst/>
          </a:prstGeom>
        </p:spPr>
      </p:pic>
      <p:sp>
        <p:nvSpPr>
          <p:cNvPr id="5" name="Snip Same Side Corner Rectangle 4"/>
          <p:cNvSpPr/>
          <p:nvPr/>
        </p:nvSpPr>
        <p:spPr>
          <a:xfrm>
            <a:off x="1427018" y="4100945"/>
            <a:ext cx="10141527" cy="1454728"/>
          </a:xfrm>
          <a:prstGeom prst="snip2Same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4000" dirty="0" smtClean="0">
                <a:solidFill>
                  <a:schemeClr val="bg1"/>
                </a:solidFill>
                <a:latin typeface="NikoshBAN" panose="02000000000000000000" pitchFamily="2" charset="0"/>
                <a:cs typeface="NikoshBAN" panose="02000000000000000000" pitchFamily="2" charset="0"/>
              </a:rPr>
              <a:t>সম্রাট শাহজাহানের পুত্রদের উত্তরাধিকার </a:t>
            </a:r>
            <a:r>
              <a:rPr lang="bn-IN" sz="4000" dirty="0">
                <a:solidFill>
                  <a:schemeClr val="bg1"/>
                </a:solidFill>
                <a:latin typeface="NikoshBAN" panose="02000000000000000000" pitchFamily="2" charset="0"/>
                <a:cs typeface="NikoshBAN" panose="02000000000000000000" pitchFamily="2" charset="0"/>
              </a:rPr>
              <a:t>দ্বন্দ্বের </a:t>
            </a:r>
            <a:r>
              <a:rPr lang="bn-IN" sz="4000" dirty="0" smtClean="0">
                <a:solidFill>
                  <a:schemeClr val="bg1"/>
                </a:solidFill>
                <a:latin typeface="NikoshBAN" panose="02000000000000000000" pitchFamily="2" charset="0"/>
                <a:cs typeface="NikoshBAN" panose="02000000000000000000" pitchFamily="2" charset="0"/>
              </a:rPr>
              <a:t>কারণগুলো লিপিবদ্ধ করে আনবে।</a:t>
            </a:r>
            <a:endParaRPr lang="en-US" sz="4000" dirty="0">
              <a:solidFill>
                <a:schemeClr val="bg1"/>
              </a:solidFill>
            </a:endParaRPr>
          </a:p>
        </p:txBody>
      </p:sp>
      <p:sp>
        <p:nvSpPr>
          <p:cNvPr id="6" name="Snip Diagonal Corner Rectangle 5"/>
          <p:cNvSpPr/>
          <p:nvPr/>
        </p:nvSpPr>
        <p:spPr>
          <a:xfrm>
            <a:off x="498764" y="652684"/>
            <a:ext cx="1468582" cy="2078182"/>
          </a:xfrm>
          <a:prstGeom prst="snip2Diag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b="1" dirty="0" smtClean="0">
                <a:solidFill>
                  <a:schemeClr val="bg1"/>
                </a:solidFill>
                <a:latin typeface="NikoshBAN" panose="02000000000000000000" pitchFamily="2" charset="0"/>
                <a:cs typeface="NikoshBAN" panose="02000000000000000000" pitchFamily="2" charset="0"/>
              </a:rPr>
              <a:t>বাড়ীর কাজ</a:t>
            </a:r>
            <a:endParaRPr lang="en-US" sz="4400" b="1" dirty="0"/>
          </a:p>
        </p:txBody>
      </p:sp>
    </p:spTree>
    <p:extLst>
      <p:ext uri="{BB962C8B-B14F-4D97-AF65-F5344CB8AC3E}">
        <p14:creationId xmlns:p14="http://schemas.microsoft.com/office/powerpoint/2010/main" val="62470272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32"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p:cTn id="7" dur="500" fill="hold"/>
                                        <p:tgtEl>
                                          <p:spTgt spid="5">
                                            <p:bg/>
                                          </p:spTgt>
                                        </p:tgtEl>
                                        <p:attrNameLst>
                                          <p:attrName>ppt_w</p:attrName>
                                        </p:attrNameLst>
                                      </p:cBhvr>
                                      <p:tavLst>
                                        <p:tav tm="0">
                                          <p:val>
                                            <p:strVal val="4*#ppt_w"/>
                                          </p:val>
                                        </p:tav>
                                        <p:tav tm="100000">
                                          <p:val>
                                            <p:strVal val="#ppt_w"/>
                                          </p:val>
                                        </p:tav>
                                      </p:tavLst>
                                    </p:anim>
                                    <p:anim calcmode="lin" valueType="num">
                                      <p:cBhvr>
                                        <p:cTn id="8" dur="500" fill="hold"/>
                                        <p:tgtEl>
                                          <p:spTgt spid="5">
                                            <p:bg/>
                                          </p:spTgt>
                                        </p:tgtEl>
                                        <p:attrNameLst>
                                          <p:attrName>ppt_h</p:attrName>
                                        </p:attrNameLst>
                                      </p:cBhvr>
                                      <p:tavLst>
                                        <p:tav tm="0">
                                          <p:val>
                                            <p:strVal val="4*#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32"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p:cTn id="13" dur="500" fill="hold"/>
                                        <p:tgtEl>
                                          <p:spTgt spid="5">
                                            <p:txEl>
                                              <p:pRg st="0" end="0"/>
                                            </p:txEl>
                                          </p:spTgt>
                                        </p:tgtEl>
                                        <p:attrNameLst>
                                          <p:attrName>ppt_w</p:attrName>
                                        </p:attrNameLst>
                                      </p:cBhvr>
                                      <p:tavLst>
                                        <p:tav tm="0">
                                          <p:val>
                                            <p:strVal val="4*#ppt_w"/>
                                          </p:val>
                                        </p:tav>
                                        <p:tav tm="100000">
                                          <p:val>
                                            <p:strVal val="#ppt_w"/>
                                          </p:val>
                                        </p:tav>
                                      </p:tavLst>
                                    </p:anim>
                                    <p:anim calcmode="lin" valueType="num">
                                      <p:cBhvr>
                                        <p:cTn id="14" dur="500" fill="hold"/>
                                        <p:tgtEl>
                                          <p:spTgt spid="5">
                                            <p:txEl>
                                              <p:pRg st="0" end="0"/>
                                            </p:txEl>
                                          </p:spTgt>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3199" y="1246909"/>
            <a:ext cx="7093527" cy="4197927"/>
          </a:xfrm>
          <a:prstGeom prst="rect">
            <a:avLst/>
          </a:prstGeom>
        </p:spPr>
      </p:pic>
      <p:sp>
        <p:nvSpPr>
          <p:cNvPr id="3" name="Frame 2"/>
          <p:cNvSpPr/>
          <p:nvPr/>
        </p:nvSpPr>
        <p:spPr>
          <a:xfrm>
            <a:off x="1898073" y="360218"/>
            <a:ext cx="8783781" cy="5902037"/>
          </a:xfrm>
          <a:prstGeom prst="frame">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16148533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80908" y="971118"/>
            <a:ext cx="4918363" cy="2802514"/>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5127" y="971118"/>
            <a:ext cx="5167746" cy="280251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80908" y="4048557"/>
            <a:ext cx="5015347" cy="2587769"/>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45127" y="4048558"/>
            <a:ext cx="5167746" cy="2587769"/>
          </a:xfrm>
          <a:prstGeom prst="rect">
            <a:avLst/>
          </a:prstGeom>
        </p:spPr>
      </p:pic>
      <p:sp>
        <p:nvSpPr>
          <p:cNvPr id="6" name="Snip Diagonal Corner Rectangle 5"/>
          <p:cNvSpPr/>
          <p:nvPr/>
        </p:nvSpPr>
        <p:spPr>
          <a:xfrm>
            <a:off x="2299855" y="279473"/>
            <a:ext cx="6289963" cy="554182"/>
          </a:xfrm>
          <a:prstGeom prst="snip2Diag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b="1" dirty="0" smtClean="0">
                <a:solidFill>
                  <a:srgbClr val="FF0000"/>
                </a:solidFill>
                <a:latin typeface="NikoshBAN" panose="02000000000000000000" pitchFamily="2" charset="0"/>
                <a:cs typeface="NikoshBAN" panose="02000000000000000000" pitchFamily="2" charset="0"/>
              </a:rPr>
              <a:t>নিচের </a:t>
            </a:r>
            <a:r>
              <a:rPr lang="en-US" sz="3600" b="1" dirty="0" err="1" smtClean="0">
                <a:solidFill>
                  <a:srgbClr val="FF0000"/>
                </a:solidFill>
                <a:latin typeface="NikoshBAN" panose="02000000000000000000" pitchFamily="2" charset="0"/>
                <a:cs typeface="NikoshBAN" panose="02000000000000000000" pitchFamily="2" charset="0"/>
              </a:rPr>
              <a:t>ছবি</a:t>
            </a:r>
            <a:r>
              <a:rPr lang="bn-IN" sz="3600" b="1" dirty="0" smtClean="0">
                <a:solidFill>
                  <a:srgbClr val="FF0000"/>
                </a:solidFill>
                <a:latin typeface="NikoshBAN" panose="02000000000000000000" pitchFamily="2" charset="0"/>
                <a:cs typeface="NikoshBAN" panose="02000000000000000000" pitchFamily="2" charset="0"/>
              </a:rPr>
              <a:t>গুলো কিসের  ইংগিত  বহন করে</a:t>
            </a:r>
            <a:endParaRPr lang="en-US" sz="3600" dirty="0"/>
          </a:p>
        </p:txBody>
      </p:sp>
    </p:spTree>
    <p:extLst>
      <p:ext uri="{BB962C8B-B14F-4D97-AF65-F5344CB8AC3E}">
        <p14:creationId xmlns:p14="http://schemas.microsoft.com/office/powerpoint/2010/main" val="24997614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32"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ircle(out)">
                                      <p:cBhvr>
                                        <p:cTn id="12" dur="20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plus(in)">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diamond(in)">
                                      <p:cBhvr>
                                        <p:cTn id="2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0457" y="1186524"/>
            <a:ext cx="2782377" cy="2193985"/>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21789" y="1171363"/>
            <a:ext cx="2593974" cy="2193986"/>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66280" y="1186523"/>
            <a:ext cx="2257684" cy="2237428"/>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3080" y="4052517"/>
            <a:ext cx="2957461" cy="2122343"/>
          </a:xfrm>
          <a:prstGeom prst="rect">
            <a:avLst/>
          </a:prstGeom>
        </p:spPr>
      </p:pic>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81481" y="4099482"/>
            <a:ext cx="2743200" cy="2122343"/>
          </a:xfrm>
          <a:prstGeom prst="rect">
            <a:avLst/>
          </a:prstGeom>
        </p:spPr>
      </p:pic>
      <p:pic>
        <p:nvPicPr>
          <p:cNvPr id="7" name="Pictur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502932" y="1186524"/>
            <a:ext cx="2409178" cy="2237427"/>
          </a:xfrm>
          <a:prstGeom prst="rect">
            <a:avLst/>
          </a:prstGeom>
        </p:spPr>
      </p:pic>
      <p:pic>
        <p:nvPicPr>
          <p:cNvPr id="8" name="Picture 7"/>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103017" y="4123810"/>
            <a:ext cx="2458698" cy="2122343"/>
          </a:xfrm>
          <a:prstGeom prst="rect">
            <a:avLst/>
          </a:prstGeom>
        </p:spPr>
      </p:pic>
      <p:sp>
        <p:nvSpPr>
          <p:cNvPr id="10" name="TextBox 9"/>
          <p:cNvSpPr txBox="1"/>
          <p:nvPr/>
        </p:nvSpPr>
        <p:spPr>
          <a:xfrm>
            <a:off x="3980541" y="3411831"/>
            <a:ext cx="1401881" cy="584775"/>
          </a:xfrm>
          <a:prstGeom prst="rect">
            <a:avLst/>
          </a:prstGeom>
          <a:noFill/>
        </p:spPr>
        <p:txBody>
          <a:bodyPr wrap="square" rtlCol="0">
            <a:spAutoFit/>
          </a:bodyPr>
          <a:lstStyle/>
          <a:p>
            <a:pPr lvl="0" algn="ctr"/>
            <a:r>
              <a:rPr lang="bn-IN" sz="3200" b="1" dirty="0" smtClean="0">
                <a:latin typeface="NikoshBAN" panose="02000000000000000000" pitchFamily="2" charset="0"/>
                <a:cs typeface="NikoshBAN" panose="02000000000000000000" pitchFamily="2" charset="0"/>
              </a:rPr>
              <a:t>জাহানারা</a:t>
            </a:r>
            <a:endParaRPr lang="en-US" sz="2400" b="1" dirty="0">
              <a:latin typeface="NikoshBAN" panose="02000000000000000000" pitchFamily="2" charset="0"/>
              <a:cs typeface="NikoshBAN" panose="02000000000000000000" pitchFamily="2" charset="0"/>
            </a:endParaRPr>
          </a:p>
        </p:txBody>
      </p:sp>
      <p:sp>
        <p:nvSpPr>
          <p:cNvPr id="11" name="TextBox 10"/>
          <p:cNvSpPr txBox="1"/>
          <p:nvPr/>
        </p:nvSpPr>
        <p:spPr>
          <a:xfrm>
            <a:off x="6871972" y="3423951"/>
            <a:ext cx="1593273" cy="584775"/>
          </a:xfrm>
          <a:prstGeom prst="rect">
            <a:avLst/>
          </a:prstGeom>
          <a:noFill/>
        </p:spPr>
        <p:txBody>
          <a:bodyPr wrap="square" rtlCol="0">
            <a:spAutoFit/>
          </a:bodyPr>
          <a:lstStyle/>
          <a:p>
            <a:pPr lvl="0" algn="ctr"/>
            <a:r>
              <a:rPr lang="bn-IN" sz="3200" b="1" dirty="0" smtClean="0">
                <a:latin typeface="NikoshBAN" panose="02000000000000000000" pitchFamily="2" charset="0"/>
                <a:cs typeface="NikoshBAN" panose="02000000000000000000" pitchFamily="2" charset="0"/>
              </a:rPr>
              <a:t>দারাসিকো</a:t>
            </a:r>
            <a:endParaRPr lang="en-US" sz="2400" b="1" dirty="0">
              <a:latin typeface="NikoshBAN" panose="02000000000000000000" pitchFamily="2" charset="0"/>
              <a:cs typeface="NikoshBAN" panose="02000000000000000000" pitchFamily="2" charset="0"/>
            </a:endParaRPr>
          </a:p>
        </p:txBody>
      </p:sp>
      <p:sp>
        <p:nvSpPr>
          <p:cNvPr id="12" name="TextBox 11"/>
          <p:cNvSpPr txBox="1"/>
          <p:nvPr/>
        </p:nvSpPr>
        <p:spPr>
          <a:xfrm>
            <a:off x="9766238" y="3423951"/>
            <a:ext cx="1327110" cy="584775"/>
          </a:xfrm>
          <a:prstGeom prst="rect">
            <a:avLst/>
          </a:prstGeom>
          <a:noFill/>
        </p:spPr>
        <p:txBody>
          <a:bodyPr wrap="square" rtlCol="0">
            <a:spAutoFit/>
          </a:bodyPr>
          <a:lstStyle/>
          <a:p>
            <a:pPr lvl="0" algn="ctr"/>
            <a:r>
              <a:rPr lang="bn-IN" sz="3200" b="1" dirty="0">
                <a:latin typeface="NikoshBAN" panose="02000000000000000000" pitchFamily="2" charset="0"/>
                <a:cs typeface="NikoshBAN" panose="02000000000000000000" pitchFamily="2" charset="0"/>
              </a:rPr>
              <a:t>শাহ </a:t>
            </a:r>
            <a:r>
              <a:rPr lang="bn-IN" sz="3200" b="1" dirty="0" smtClean="0">
                <a:latin typeface="NikoshBAN" panose="02000000000000000000" pitchFamily="2" charset="0"/>
                <a:cs typeface="NikoshBAN" panose="02000000000000000000" pitchFamily="2" charset="0"/>
              </a:rPr>
              <a:t>সুজা</a:t>
            </a:r>
            <a:endParaRPr lang="en-US" sz="2400" b="1" dirty="0">
              <a:latin typeface="NikoshBAN" panose="02000000000000000000" pitchFamily="2" charset="0"/>
              <a:cs typeface="NikoshBAN" panose="02000000000000000000" pitchFamily="2" charset="0"/>
            </a:endParaRPr>
          </a:p>
        </p:txBody>
      </p:sp>
      <p:sp>
        <p:nvSpPr>
          <p:cNvPr id="13" name="TextBox 12"/>
          <p:cNvSpPr txBox="1"/>
          <p:nvPr/>
        </p:nvSpPr>
        <p:spPr>
          <a:xfrm>
            <a:off x="8320544" y="6204173"/>
            <a:ext cx="1482436" cy="584775"/>
          </a:xfrm>
          <a:prstGeom prst="rect">
            <a:avLst/>
          </a:prstGeom>
          <a:noFill/>
        </p:spPr>
        <p:txBody>
          <a:bodyPr wrap="square" rtlCol="0">
            <a:spAutoFit/>
          </a:bodyPr>
          <a:lstStyle/>
          <a:p>
            <a:pPr lvl="0" algn="ctr"/>
            <a:r>
              <a:rPr lang="bn-IN" sz="3200" b="1" dirty="0" smtClean="0">
                <a:latin typeface="NikoshBAN" panose="02000000000000000000" pitchFamily="2" charset="0"/>
                <a:cs typeface="NikoshBAN" panose="02000000000000000000" pitchFamily="2" charset="0"/>
              </a:rPr>
              <a:t>রওশানারা</a:t>
            </a:r>
            <a:endParaRPr lang="en-US" sz="2400" b="1" dirty="0">
              <a:latin typeface="NikoshBAN" panose="02000000000000000000" pitchFamily="2" charset="0"/>
              <a:cs typeface="NikoshBAN" panose="02000000000000000000" pitchFamily="2" charset="0"/>
            </a:endParaRPr>
          </a:p>
        </p:txBody>
      </p:sp>
      <p:sp>
        <p:nvSpPr>
          <p:cNvPr id="14" name="TextBox 13"/>
          <p:cNvSpPr txBox="1"/>
          <p:nvPr/>
        </p:nvSpPr>
        <p:spPr>
          <a:xfrm>
            <a:off x="1141489" y="6218639"/>
            <a:ext cx="1939636" cy="584775"/>
          </a:xfrm>
          <a:prstGeom prst="rect">
            <a:avLst/>
          </a:prstGeom>
          <a:noFill/>
        </p:spPr>
        <p:txBody>
          <a:bodyPr wrap="square" rtlCol="0">
            <a:spAutoFit/>
          </a:bodyPr>
          <a:lstStyle/>
          <a:p>
            <a:pPr lvl="0" algn="ctr"/>
            <a:r>
              <a:rPr lang="bn-IN" sz="3200" b="1" u="sng" dirty="0">
                <a:latin typeface="NikoshBAN" panose="02000000000000000000" pitchFamily="2" charset="0"/>
                <a:cs typeface="NikoshBAN" panose="02000000000000000000" pitchFamily="2" charset="0"/>
                <a:hlinkClick r:id="rId9"/>
              </a:rPr>
              <a:t>আওরঙ্গজেব</a:t>
            </a:r>
            <a:r>
              <a:rPr lang="en-US" sz="3200" b="1" u="sng" dirty="0">
                <a:latin typeface="NikoshBAN" panose="02000000000000000000" pitchFamily="2" charset="0"/>
                <a:cs typeface="NikoshBAN" panose="02000000000000000000" pitchFamily="2" charset="0"/>
              </a:rPr>
              <a:t> </a:t>
            </a:r>
            <a:endParaRPr lang="en-US" sz="2400" b="1" u="sng" dirty="0">
              <a:latin typeface="NikoshBAN" panose="02000000000000000000" pitchFamily="2" charset="0"/>
              <a:cs typeface="NikoshBAN" panose="02000000000000000000" pitchFamily="2" charset="0"/>
            </a:endParaRPr>
          </a:p>
        </p:txBody>
      </p:sp>
      <p:sp>
        <p:nvSpPr>
          <p:cNvPr id="15" name="TextBox 14"/>
          <p:cNvSpPr txBox="1"/>
          <p:nvPr/>
        </p:nvSpPr>
        <p:spPr>
          <a:xfrm>
            <a:off x="5343323" y="6204174"/>
            <a:ext cx="1028262" cy="584775"/>
          </a:xfrm>
          <a:prstGeom prst="rect">
            <a:avLst/>
          </a:prstGeom>
          <a:noFill/>
        </p:spPr>
        <p:txBody>
          <a:bodyPr wrap="square" rtlCol="0">
            <a:spAutoFit/>
          </a:bodyPr>
          <a:lstStyle/>
          <a:p>
            <a:pPr lvl="0" algn="ctr"/>
            <a:r>
              <a:rPr lang="bn-IN" sz="3200" b="1" dirty="0" smtClean="0">
                <a:latin typeface="NikoshBAN" panose="02000000000000000000" pitchFamily="2" charset="0"/>
                <a:cs typeface="NikoshBAN" panose="02000000000000000000" pitchFamily="2" charset="0"/>
              </a:rPr>
              <a:t>মুরাদ</a:t>
            </a:r>
            <a:endParaRPr lang="en-US" sz="4000" b="1" dirty="0">
              <a:latin typeface="NikoshBAN" panose="02000000000000000000" pitchFamily="2" charset="0"/>
              <a:cs typeface="NikoshBAN" panose="02000000000000000000" pitchFamily="2" charset="0"/>
            </a:endParaRPr>
          </a:p>
        </p:txBody>
      </p:sp>
      <p:sp>
        <p:nvSpPr>
          <p:cNvPr id="16" name="TextBox 15"/>
          <p:cNvSpPr txBox="1"/>
          <p:nvPr/>
        </p:nvSpPr>
        <p:spPr>
          <a:xfrm>
            <a:off x="373056" y="3430221"/>
            <a:ext cx="2355273" cy="584775"/>
          </a:xfrm>
          <a:prstGeom prst="rect">
            <a:avLst/>
          </a:prstGeom>
          <a:noFill/>
        </p:spPr>
        <p:txBody>
          <a:bodyPr wrap="square" rtlCol="0">
            <a:spAutoFit/>
          </a:bodyPr>
          <a:lstStyle/>
          <a:p>
            <a:pPr algn="ctr"/>
            <a:r>
              <a:rPr lang="bn-IN" sz="3200" b="1" dirty="0">
                <a:solidFill>
                  <a:srgbClr val="000000"/>
                </a:solidFill>
                <a:latin typeface="NikoshBAN" panose="02000000000000000000" pitchFamily="2" charset="0"/>
                <a:cs typeface="NikoshBAN" panose="02000000000000000000" pitchFamily="2" charset="0"/>
              </a:rPr>
              <a:t>সম্রাট শাহজাহান</a:t>
            </a:r>
            <a:endParaRPr lang="en-US" sz="3200" b="1" dirty="0">
              <a:solidFill>
                <a:srgbClr val="000000"/>
              </a:solidFill>
            </a:endParaRPr>
          </a:p>
        </p:txBody>
      </p:sp>
      <p:sp>
        <p:nvSpPr>
          <p:cNvPr id="17" name="Snip Same Side Corner Rectangle 16"/>
          <p:cNvSpPr/>
          <p:nvPr/>
        </p:nvSpPr>
        <p:spPr>
          <a:xfrm>
            <a:off x="2398876" y="127016"/>
            <a:ext cx="6662886" cy="706582"/>
          </a:xfrm>
          <a:prstGeom prst="snip2Same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smtClean="0">
                <a:solidFill>
                  <a:srgbClr val="FF0000"/>
                </a:solidFill>
                <a:latin typeface="NikoshBAN" panose="02000000000000000000" pitchFamily="2" charset="0"/>
                <a:cs typeface="NikoshBAN" panose="02000000000000000000" pitchFamily="2" charset="0"/>
              </a:rPr>
              <a:t>এসো</a:t>
            </a:r>
            <a:r>
              <a:rPr lang="en-US" sz="3600" b="1" dirty="0" smtClean="0">
                <a:solidFill>
                  <a:srgbClr val="FF0000"/>
                </a:solidFill>
                <a:latin typeface="NikoshBAN" panose="02000000000000000000" pitchFamily="2" charset="0"/>
                <a:cs typeface="NikoshBAN" panose="02000000000000000000" pitchFamily="2" charset="0"/>
              </a:rPr>
              <a:t> </a:t>
            </a:r>
            <a:r>
              <a:rPr lang="en-US" sz="3600" b="1" dirty="0" err="1" smtClean="0">
                <a:solidFill>
                  <a:srgbClr val="FF0000"/>
                </a:solidFill>
                <a:latin typeface="NikoshBAN" panose="02000000000000000000" pitchFamily="2" charset="0"/>
                <a:cs typeface="NikoshBAN" panose="02000000000000000000" pitchFamily="2" charset="0"/>
              </a:rPr>
              <a:t>আমরা</a:t>
            </a:r>
            <a:r>
              <a:rPr lang="en-US" sz="3600" b="1" dirty="0" smtClean="0">
                <a:solidFill>
                  <a:srgbClr val="FF0000"/>
                </a:solidFill>
                <a:latin typeface="NikoshBAN" panose="02000000000000000000" pitchFamily="2" charset="0"/>
                <a:cs typeface="NikoshBAN" panose="02000000000000000000" pitchFamily="2" charset="0"/>
              </a:rPr>
              <a:t> </a:t>
            </a:r>
            <a:r>
              <a:rPr lang="en-US" sz="3600" b="1" dirty="0" err="1" smtClean="0">
                <a:solidFill>
                  <a:srgbClr val="FF0000"/>
                </a:solidFill>
                <a:latin typeface="NikoshBAN" panose="02000000000000000000" pitchFamily="2" charset="0"/>
                <a:cs typeface="NikoshBAN" panose="02000000000000000000" pitchFamily="2" charset="0"/>
              </a:rPr>
              <a:t>ছবি</a:t>
            </a:r>
            <a:r>
              <a:rPr lang="en-US" sz="3600" b="1" dirty="0" smtClean="0">
                <a:solidFill>
                  <a:srgbClr val="FF0000"/>
                </a:solidFill>
                <a:latin typeface="NikoshBAN" panose="02000000000000000000" pitchFamily="2" charset="0"/>
                <a:cs typeface="NikoshBAN" panose="02000000000000000000" pitchFamily="2" charset="0"/>
              </a:rPr>
              <a:t> </a:t>
            </a:r>
            <a:r>
              <a:rPr lang="en-US" sz="3600" b="1" dirty="0" err="1" smtClean="0">
                <a:solidFill>
                  <a:srgbClr val="FF0000"/>
                </a:solidFill>
                <a:latin typeface="NikoshBAN" panose="02000000000000000000" pitchFamily="2" charset="0"/>
                <a:cs typeface="NikoshBAN" panose="02000000000000000000" pitchFamily="2" charset="0"/>
              </a:rPr>
              <a:t>দেখি</a:t>
            </a:r>
            <a:r>
              <a:rPr lang="en-US" sz="3600" b="1" dirty="0" smtClean="0">
                <a:solidFill>
                  <a:srgbClr val="FF0000"/>
                </a:solidFill>
                <a:latin typeface="NikoshBAN" panose="02000000000000000000" pitchFamily="2" charset="0"/>
                <a:cs typeface="NikoshBAN" panose="02000000000000000000" pitchFamily="2" charset="0"/>
              </a:rPr>
              <a:t> </a:t>
            </a:r>
            <a:r>
              <a:rPr lang="en-US" sz="3600" b="1" dirty="0" err="1" smtClean="0">
                <a:solidFill>
                  <a:srgbClr val="FF0000"/>
                </a:solidFill>
                <a:latin typeface="NikoshBAN" panose="02000000000000000000" pitchFamily="2" charset="0"/>
                <a:cs typeface="NikoshBAN" panose="02000000000000000000" pitchFamily="2" charset="0"/>
              </a:rPr>
              <a:t>এবং</a:t>
            </a:r>
            <a:r>
              <a:rPr lang="en-US" sz="3600" b="1" dirty="0" smtClean="0">
                <a:solidFill>
                  <a:srgbClr val="FF0000"/>
                </a:solidFill>
                <a:latin typeface="NikoshBAN" panose="02000000000000000000" pitchFamily="2" charset="0"/>
                <a:cs typeface="NikoshBAN" panose="02000000000000000000" pitchFamily="2" charset="0"/>
              </a:rPr>
              <a:t> </a:t>
            </a:r>
            <a:r>
              <a:rPr lang="en-US" sz="3600" b="1" dirty="0" err="1" smtClean="0">
                <a:solidFill>
                  <a:srgbClr val="FF0000"/>
                </a:solidFill>
                <a:latin typeface="NikoshBAN" panose="02000000000000000000" pitchFamily="2" charset="0"/>
                <a:cs typeface="NikoshBAN" panose="02000000000000000000" pitchFamily="2" charset="0"/>
              </a:rPr>
              <a:t>জানার</a:t>
            </a:r>
            <a:r>
              <a:rPr lang="en-US" sz="3600" b="1" dirty="0" smtClean="0">
                <a:solidFill>
                  <a:srgbClr val="FF0000"/>
                </a:solidFill>
                <a:latin typeface="NikoshBAN" panose="02000000000000000000" pitchFamily="2" charset="0"/>
                <a:cs typeface="NikoshBAN" panose="02000000000000000000" pitchFamily="2" charset="0"/>
              </a:rPr>
              <a:t> </a:t>
            </a:r>
            <a:r>
              <a:rPr lang="en-US" sz="3600" b="1" dirty="0" err="1" smtClean="0">
                <a:solidFill>
                  <a:srgbClr val="FF0000"/>
                </a:solidFill>
                <a:latin typeface="NikoshBAN" panose="02000000000000000000" pitchFamily="2" charset="0"/>
                <a:cs typeface="NikoshBAN" panose="02000000000000000000" pitchFamily="2" charset="0"/>
              </a:rPr>
              <a:t>চেষ্টা</a:t>
            </a:r>
            <a:r>
              <a:rPr lang="en-US" sz="3600" b="1" dirty="0" smtClean="0">
                <a:solidFill>
                  <a:srgbClr val="FF0000"/>
                </a:solidFill>
                <a:latin typeface="NikoshBAN" panose="02000000000000000000" pitchFamily="2" charset="0"/>
                <a:cs typeface="NikoshBAN" panose="02000000000000000000" pitchFamily="2" charset="0"/>
              </a:rPr>
              <a:t> </a:t>
            </a:r>
            <a:r>
              <a:rPr lang="en-US" sz="3600" b="1" dirty="0" err="1" smtClean="0">
                <a:solidFill>
                  <a:srgbClr val="FF0000"/>
                </a:solidFill>
                <a:latin typeface="NikoshBAN" panose="02000000000000000000" pitchFamily="2" charset="0"/>
                <a:cs typeface="NikoshBAN" panose="02000000000000000000" pitchFamily="2" charset="0"/>
              </a:rPr>
              <a:t>করি</a:t>
            </a:r>
            <a:endParaRPr lang="en-US" sz="3600" b="1" dirty="0">
              <a:solidFill>
                <a:srgbClr val="FF0000"/>
              </a:solidFill>
            </a:endParaRPr>
          </a:p>
        </p:txBody>
      </p:sp>
      <p:sp>
        <p:nvSpPr>
          <p:cNvPr id="18" name="TextBox 17"/>
          <p:cNvSpPr txBox="1"/>
          <p:nvPr/>
        </p:nvSpPr>
        <p:spPr>
          <a:xfrm>
            <a:off x="116408" y="1011485"/>
            <a:ext cx="11873345" cy="5791929"/>
          </a:xfrm>
          <a:prstGeom prst="rect">
            <a:avLst/>
          </a:prstGeom>
          <a:noFill/>
          <a:ln w="38100">
            <a:solidFill>
              <a:schemeClr val="tx1"/>
            </a:solidFill>
          </a:ln>
        </p:spPr>
        <p:txBody>
          <a:bodyPr wrap="square" rtlCol="0">
            <a:spAutoFit/>
          </a:bodyPr>
          <a:lstStyle/>
          <a:p>
            <a:endParaRPr lang="en-US" dirty="0"/>
          </a:p>
        </p:txBody>
      </p:sp>
    </p:spTree>
    <p:extLst>
      <p:ext uri="{BB962C8B-B14F-4D97-AF65-F5344CB8AC3E}">
        <p14:creationId xmlns:p14="http://schemas.microsoft.com/office/powerpoint/2010/main" val="196009781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2"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heel(2)">
                                      <p:cBhvr>
                                        <p:cTn id="12" dur="2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3"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heel(3)">
                                      <p:cBhvr>
                                        <p:cTn id="17" dur="20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heel(4)">
                                      <p:cBhvr>
                                        <p:cTn id="22" dur="20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8"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heel(8)">
                                      <p:cBhvr>
                                        <p:cTn id="27" dur="20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circle(in)">
                                      <p:cBhvr>
                                        <p:cTn id="32" dur="20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32" fill="hold"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circle(out)">
                                      <p:cBhvr>
                                        <p:cTn id="37" dur="20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11"/>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12"/>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14"/>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grpId="0" nodeType="clickEffect">
                                  <p:stCondLst>
                                    <p:cond delay="0"/>
                                  </p:stCondLst>
                                  <p:childTnLst>
                                    <p:set>
                                      <p:cBhvr>
                                        <p:cTn id="61" dur="1" fill="hold">
                                          <p:stCondLst>
                                            <p:cond delay="0"/>
                                          </p:stCondLst>
                                        </p:cTn>
                                        <p:tgtEl>
                                          <p:spTgt spid="15"/>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P spid="15" grpId="0"/>
      <p:bldP spid="1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a:off x="1243445" y="2466110"/>
            <a:ext cx="9912929" cy="3588326"/>
          </a:xfrm>
          <a:prstGeom prst="horizontalScroll">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Plain">
              <a:avLst/>
            </a:prstTxWarp>
          </a:bodyPr>
          <a:lstStyle/>
          <a:p>
            <a:pPr algn="ctr"/>
            <a:r>
              <a:rPr lang="bn-IN" sz="96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NikoshBAN" panose="02000000000000000000" pitchFamily="2" charset="0"/>
                <a:cs typeface="NikoshBAN" panose="02000000000000000000" pitchFamily="2" charset="0"/>
              </a:rPr>
              <a:t>সম্রাট</a:t>
            </a:r>
            <a:r>
              <a:rPr lang="bn-IN" sz="9600" b="1" dirty="0">
                <a:solidFill>
                  <a:srgbClr val="C00000"/>
                </a:solidFill>
                <a:latin typeface="NikoshBAN" panose="02000000000000000000" pitchFamily="2" charset="0"/>
                <a:cs typeface="NikoshBAN" panose="02000000000000000000" pitchFamily="2" charset="0"/>
              </a:rPr>
              <a:t> </a:t>
            </a:r>
            <a:r>
              <a:rPr lang="bn-IN" sz="96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NikoshBAN" panose="02000000000000000000" pitchFamily="2" charset="0"/>
                <a:cs typeface="NikoshBAN" panose="02000000000000000000" pitchFamily="2" charset="0"/>
              </a:rPr>
              <a:t>শাহজাহা</a:t>
            </a:r>
            <a:r>
              <a:rPr lang="en-US" sz="9600" b="1" dirty="0" err="1"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NikoshBAN" panose="02000000000000000000" pitchFamily="2" charset="0"/>
                <a:cs typeface="NikoshBAN" panose="02000000000000000000" pitchFamily="2" charset="0"/>
              </a:rPr>
              <a:t>নের</a:t>
            </a:r>
            <a:r>
              <a:rPr lang="en-US" sz="96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NikoshBAN" panose="02000000000000000000" pitchFamily="2" charset="0"/>
                <a:cs typeface="NikoshBAN" panose="02000000000000000000" pitchFamily="2" charset="0"/>
              </a:rPr>
              <a:t> </a:t>
            </a:r>
            <a:r>
              <a:rPr lang="en-US" sz="9600" b="1" dirty="0" err="1"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NikoshBAN" panose="02000000000000000000" pitchFamily="2" charset="0"/>
                <a:cs typeface="NikoshBAN" panose="02000000000000000000" pitchFamily="2" charset="0"/>
              </a:rPr>
              <a:t>পুত্রদের</a:t>
            </a:r>
            <a:r>
              <a:rPr lang="en-US" sz="96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NikoshBAN" panose="02000000000000000000" pitchFamily="2" charset="0"/>
                <a:cs typeface="NikoshBAN" panose="02000000000000000000" pitchFamily="2" charset="0"/>
              </a:rPr>
              <a:t> </a:t>
            </a:r>
            <a:r>
              <a:rPr lang="en-US" sz="9600" b="1" dirty="0" err="1"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NikoshBAN" panose="02000000000000000000" pitchFamily="2" charset="0"/>
                <a:cs typeface="NikoshBAN" panose="02000000000000000000" pitchFamily="2" charset="0"/>
              </a:rPr>
              <a:t>উত্তরাধিকার</a:t>
            </a:r>
            <a:r>
              <a:rPr lang="en-US" sz="96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NikoshBAN" panose="02000000000000000000" pitchFamily="2" charset="0"/>
                <a:cs typeface="NikoshBAN" panose="02000000000000000000" pitchFamily="2" charset="0"/>
              </a:rPr>
              <a:t> </a:t>
            </a:r>
            <a:r>
              <a:rPr lang="en-US" sz="9600" b="1" dirty="0" err="1"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NikoshBAN" panose="02000000000000000000" pitchFamily="2" charset="0"/>
                <a:cs typeface="NikoshBAN" panose="02000000000000000000" pitchFamily="2" charset="0"/>
              </a:rPr>
              <a:t>দ্ব</a:t>
            </a:r>
            <a:r>
              <a:rPr lang="bn-IN" sz="96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NikoshBAN" panose="02000000000000000000" pitchFamily="2" charset="0"/>
                <a:cs typeface="NikoshBAN" panose="02000000000000000000" pitchFamily="2" charset="0"/>
              </a:rPr>
              <a:t>ন্দ্ব </a:t>
            </a:r>
            <a:r>
              <a:rPr lang="en-US" sz="96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NikoshBAN" panose="02000000000000000000" pitchFamily="2" charset="0"/>
                <a:cs typeface="NikoshBAN" panose="02000000000000000000" pitchFamily="2" charset="0"/>
              </a:rPr>
              <a:t> </a:t>
            </a:r>
            <a:endParaRPr lang="en-US" sz="96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
        <p:nvSpPr>
          <p:cNvPr id="3" name="Vertical Scroll 2"/>
          <p:cNvSpPr/>
          <p:nvPr/>
        </p:nvSpPr>
        <p:spPr>
          <a:xfrm>
            <a:off x="1246907" y="1039093"/>
            <a:ext cx="9912929" cy="1316180"/>
          </a:xfrm>
          <a:prstGeom prst="verticalScroll">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6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NikoshBAN" panose="02000000000000000000" pitchFamily="2" charset="0"/>
                <a:cs typeface="NikoshBAN" panose="02000000000000000000" pitchFamily="2" charset="0"/>
              </a:rPr>
              <a:t>আজকের</a:t>
            </a:r>
            <a:r>
              <a:rPr lang="en-US" sz="96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NikoshBAN" panose="02000000000000000000" pitchFamily="2" charset="0"/>
                <a:cs typeface="NikoshBAN" panose="02000000000000000000" pitchFamily="2" charset="0"/>
              </a:rPr>
              <a:t> </a:t>
            </a:r>
            <a:r>
              <a:rPr lang="en-US" sz="96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NikoshBAN" panose="02000000000000000000" pitchFamily="2" charset="0"/>
                <a:cs typeface="NikoshBAN" panose="02000000000000000000" pitchFamily="2" charset="0"/>
              </a:rPr>
              <a:t>আলোচ্য</a:t>
            </a:r>
            <a:r>
              <a:rPr lang="en-US" sz="96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NikoshBAN" panose="02000000000000000000" pitchFamily="2" charset="0"/>
                <a:cs typeface="NikoshBAN" panose="02000000000000000000" pitchFamily="2" charset="0"/>
              </a:rPr>
              <a:t> </a:t>
            </a:r>
            <a:r>
              <a:rPr lang="en-US" sz="9600" b="1" dirty="0" err="1"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NikoshBAN" panose="02000000000000000000" pitchFamily="2" charset="0"/>
                <a:cs typeface="NikoshBAN" panose="02000000000000000000" pitchFamily="2" charset="0"/>
              </a:rPr>
              <a:t>বিষয়</a:t>
            </a:r>
            <a:endParaRPr lang="en-US" sz="96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4" name="Bevel 3"/>
          <p:cNvSpPr/>
          <p:nvPr/>
        </p:nvSpPr>
        <p:spPr>
          <a:xfrm>
            <a:off x="443346" y="207817"/>
            <a:ext cx="11513128" cy="6276110"/>
          </a:xfrm>
          <a:prstGeom prst="bevel">
            <a:avLst/>
          </a:prstGeom>
          <a:noFill/>
          <a:ln w="28575">
            <a:prstDash val="dash"/>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628324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p:cTn id="7" dur="1000" fill="hold"/>
                                        <p:tgtEl>
                                          <p:spTgt spid="2">
                                            <p:bg/>
                                          </p:spTgt>
                                        </p:tgtEl>
                                        <p:attrNameLst>
                                          <p:attrName>ppt_w</p:attrName>
                                        </p:attrNameLst>
                                      </p:cBhvr>
                                      <p:tavLst>
                                        <p:tav tm="0">
                                          <p:val>
                                            <p:fltVal val="0"/>
                                          </p:val>
                                        </p:tav>
                                        <p:tav tm="100000">
                                          <p:val>
                                            <p:strVal val="#ppt_w"/>
                                          </p:val>
                                        </p:tav>
                                      </p:tavLst>
                                    </p:anim>
                                    <p:anim calcmode="lin" valueType="num">
                                      <p:cBhvr>
                                        <p:cTn id="8" dur="1000" fill="hold"/>
                                        <p:tgtEl>
                                          <p:spTgt spid="2">
                                            <p:bg/>
                                          </p:spTgt>
                                        </p:tgtEl>
                                        <p:attrNameLst>
                                          <p:attrName>ppt_h</p:attrName>
                                        </p:attrNameLst>
                                      </p:cBhvr>
                                      <p:tavLst>
                                        <p:tav tm="0">
                                          <p:val>
                                            <p:fltVal val="0"/>
                                          </p:val>
                                        </p:tav>
                                        <p:tav tm="100000">
                                          <p:val>
                                            <p:strVal val="#ppt_h"/>
                                          </p:val>
                                        </p:tav>
                                      </p:tavLst>
                                    </p:anim>
                                    <p:anim calcmode="lin" valueType="num">
                                      <p:cBhvr>
                                        <p:cTn id="9" dur="1000" fill="hold"/>
                                        <p:tgtEl>
                                          <p:spTgt spid="2">
                                            <p:bg/>
                                          </p:spTgt>
                                        </p:tgtEl>
                                        <p:attrNameLst>
                                          <p:attrName>style.rotation</p:attrName>
                                        </p:attrNameLst>
                                      </p:cBhvr>
                                      <p:tavLst>
                                        <p:tav tm="0">
                                          <p:val>
                                            <p:fltVal val="90"/>
                                          </p:val>
                                        </p:tav>
                                        <p:tav tm="100000">
                                          <p:val>
                                            <p:fltVal val="0"/>
                                          </p:val>
                                        </p:tav>
                                      </p:tavLst>
                                    </p:anim>
                                    <p:animEffect transition="in" filter="fade">
                                      <p:cBhvr>
                                        <p:cTn id="10" dur="1000"/>
                                        <p:tgtEl>
                                          <p:spTgt spid="2">
                                            <p:bg/>
                                          </p:spTgt>
                                        </p:tgtEl>
                                      </p:cBhvr>
                                    </p:animEffect>
                                  </p:childTnLst>
                                </p:cTn>
                              </p:par>
                            </p:childTnLst>
                          </p:cTn>
                        </p:par>
                      </p:childTnLst>
                    </p:cTn>
                  </p:par>
                  <p:par>
                    <p:cTn id="11" fill="hold">
                      <p:stCondLst>
                        <p:cond delay="indefinite"/>
                      </p:stCondLst>
                      <p:childTnLst>
                        <p:par>
                          <p:cTn id="12" fill="hold">
                            <p:stCondLst>
                              <p:cond delay="0"/>
                            </p:stCondLst>
                            <p:childTnLst>
                              <p:par>
                                <p:cTn id="13" presetID="41" presetClass="entr" presetSubtype="0" fill="hold" grpId="0" nodeType="clickEffect">
                                  <p:stCondLst>
                                    <p:cond delay="0"/>
                                  </p:stCondLst>
                                  <p:iterate type="lt">
                                    <p:tmPct val="10000"/>
                                  </p:iterate>
                                  <p:childTnLst>
                                    <p:set>
                                      <p:cBhvr>
                                        <p:cTn id="14" dur="1" fill="hold">
                                          <p:stCondLst>
                                            <p:cond delay="0"/>
                                          </p:stCondLst>
                                        </p:cTn>
                                        <p:tgtEl>
                                          <p:spTgt spid="2">
                                            <p:txEl>
                                              <p:pRg st="0" end="0"/>
                                            </p:txEl>
                                          </p:spTgt>
                                        </p:tgtEl>
                                        <p:attrNameLst>
                                          <p:attrName>style.visibility</p:attrName>
                                        </p:attrNameLst>
                                      </p:cBhvr>
                                      <p:to>
                                        <p:strVal val="visible"/>
                                      </p:to>
                                    </p:set>
                                    <p:anim calcmode="lin" valueType="num">
                                      <p:cBhvr>
                                        <p:cTn id="15" dur="500" fill="hold"/>
                                        <p:tgtEl>
                                          <p:spTgt spid="2">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2">
                                            <p:txEl>
                                              <p:pRg st="0" end="0"/>
                                            </p:txEl>
                                          </p:spTgt>
                                        </p:tgtEl>
                                        <p:attrNameLst>
                                          <p:attrName>ppt_y</p:attrName>
                                        </p:attrNameLst>
                                      </p:cBhvr>
                                      <p:tavLst>
                                        <p:tav tm="0">
                                          <p:val>
                                            <p:strVal val="#ppt_y"/>
                                          </p:val>
                                        </p:tav>
                                        <p:tav tm="100000">
                                          <p:val>
                                            <p:strVal val="#ppt_y"/>
                                          </p:val>
                                        </p:tav>
                                      </p:tavLst>
                                    </p:anim>
                                    <p:anim calcmode="lin" valueType="num">
                                      <p:cBhvr>
                                        <p:cTn id="17" dur="500" fill="hold"/>
                                        <p:tgtEl>
                                          <p:spTgt spid="2">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2">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n Arrow 1"/>
          <p:cNvSpPr/>
          <p:nvPr/>
        </p:nvSpPr>
        <p:spPr>
          <a:xfrm>
            <a:off x="1454728" y="290946"/>
            <a:ext cx="9157854" cy="1662545"/>
          </a:xfrm>
          <a:prstGeom prst="down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96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latin typeface="NikoshBAN" panose="02000000000000000000" pitchFamily="2" charset="0"/>
                <a:cs typeface="NikoshBAN" panose="02000000000000000000" pitchFamily="2" charset="0"/>
              </a:rPr>
              <a:t>শিখন ফল</a:t>
            </a:r>
            <a:endParaRPr lang="en-US" sz="9600"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3" name="Pentagon 2"/>
          <p:cNvSpPr/>
          <p:nvPr/>
        </p:nvSpPr>
        <p:spPr>
          <a:xfrm>
            <a:off x="831272" y="2161310"/>
            <a:ext cx="5354782" cy="928254"/>
          </a:xfrm>
          <a:prstGeom prst="homePlate">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6000" b="1" dirty="0" smtClean="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NikoshBAN" panose="02000000000000000000" pitchFamily="2" charset="0"/>
                <a:cs typeface="NikoshBAN" panose="02000000000000000000" pitchFamily="2" charset="0"/>
              </a:rPr>
              <a:t>পাঠ শেষে শিক্ষার্থীরা</a:t>
            </a:r>
            <a:endParaRPr lang="en-US" sz="60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endParaRPr>
          </a:p>
        </p:txBody>
      </p:sp>
      <p:sp>
        <p:nvSpPr>
          <p:cNvPr id="4" name="Rounded Rectangle 3"/>
          <p:cNvSpPr/>
          <p:nvPr/>
        </p:nvSpPr>
        <p:spPr>
          <a:xfrm>
            <a:off x="831272" y="3318164"/>
            <a:ext cx="10737273" cy="3214255"/>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4000" b="1" dirty="0" smtClean="0">
                <a:solidFill>
                  <a:srgbClr val="FF0000"/>
                </a:solidFill>
                <a:latin typeface="NikoshBAN" panose="02000000000000000000" pitchFamily="2" charset="0"/>
                <a:cs typeface="NikoshBAN" panose="02000000000000000000" pitchFamily="2" charset="0"/>
              </a:rPr>
              <a:t>১.সম্রাট শাহজাহানের পুত্রদের দ্বন্দ্বের কারণ ব্যাখ্যা করতে পারবে। </a:t>
            </a:r>
          </a:p>
          <a:p>
            <a:r>
              <a:rPr lang="bn-IN" sz="4000" b="1" dirty="0" smtClean="0">
                <a:solidFill>
                  <a:srgbClr val="0070C0"/>
                </a:solidFill>
                <a:latin typeface="NikoshBAN" panose="02000000000000000000" pitchFamily="2" charset="0"/>
                <a:cs typeface="NikoshBAN" panose="02000000000000000000" pitchFamily="2" charset="0"/>
              </a:rPr>
              <a:t>২. দারাশিকোর পরাজয় ও আওরঙ্গজেবের জয় লাভের কারণ বর্ণনা করতে পারবে।</a:t>
            </a:r>
          </a:p>
          <a:p>
            <a:r>
              <a:rPr lang="bn-IN" sz="4000" b="1" dirty="0" smtClean="0">
                <a:solidFill>
                  <a:srgbClr val="C00000"/>
                </a:solidFill>
                <a:latin typeface="NikoshBAN" panose="02000000000000000000" pitchFamily="2" charset="0"/>
                <a:cs typeface="NikoshBAN" panose="02000000000000000000" pitchFamily="2" charset="0"/>
              </a:rPr>
              <a:t>৩. মুঘল রাজবংশে ভ্রাতৃদ্বন্দ্বের প্রতিক্রিয়া বিশ্লেষণ করতে পারবে। </a:t>
            </a:r>
            <a:endParaRPr lang="en-US" sz="4000" b="1" dirty="0">
              <a:solidFill>
                <a:srgbClr val="C00000"/>
              </a:solidFill>
            </a:endParaRPr>
          </a:p>
        </p:txBody>
      </p:sp>
      <p:sp>
        <p:nvSpPr>
          <p:cNvPr id="5" name="TextBox 4"/>
          <p:cNvSpPr txBox="1"/>
          <p:nvPr/>
        </p:nvSpPr>
        <p:spPr>
          <a:xfrm>
            <a:off x="651162" y="166255"/>
            <a:ext cx="11097491" cy="6497782"/>
          </a:xfrm>
          <a:prstGeom prst="rect">
            <a:avLst/>
          </a:prstGeom>
          <a:noFill/>
          <a:ln w="57150">
            <a:solidFill>
              <a:srgbClr val="92D050"/>
            </a:solidFill>
          </a:ln>
        </p:spPr>
        <p:txBody>
          <a:bodyPr wrap="square" rtlCol="0">
            <a:spAutoFit/>
          </a:bodyPr>
          <a:lstStyle/>
          <a:p>
            <a:endParaRPr lang="en-US" dirty="0"/>
          </a:p>
        </p:txBody>
      </p:sp>
    </p:spTree>
    <p:extLst>
      <p:ext uri="{BB962C8B-B14F-4D97-AF65-F5344CB8AC3E}">
        <p14:creationId xmlns:p14="http://schemas.microsoft.com/office/powerpoint/2010/main" val="299094000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nip Same Side Corner Rectangle 2"/>
          <p:cNvSpPr/>
          <p:nvPr/>
        </p:nvSpPr>
        <p:spPr>
          <a:xfrm>
            <a:off x="1579418" y="152399"/>
            <a:ext cx="9282545" cy="5832764"/>
          </a:xfrm>
          <a:prstGeom prst="snip2Same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smtClean="0">
                <a:solidFill>
                  <a:srgbClr val="002060"/>
                </a:solidFill>
                <a:latin typeface="NikoshBAN" panose="02000000000000000000" pitchFamily="2" charset="0"/>
                <a:cs typeface="NikoshBAN" panose="02000000000000000000" pitchFamily="2" charset="0"/>
              </a:rPr>
              <a:t>ভূমিকা</a:t>
            </a:r>
            <a:endParaRPr lang="en-US" sz="3600" b="1" dirty="0" smtClean="0">
              <a:solidFill>
                <a:srgbClr val="002060"/>
              </a:solidFill>
              <a:latin typeface="NikoshBAN" panose="02000000000000000000" pitchFamily="2" charset="0"/>
              <a:cs typeface="NikoshBAN" panose="02000000000000000000" pitchFamily="2" charset="0"/>
            </a:endParaRPr>
          </a:p>
          <a:p>
            <a:r>
              <a:rPr lang="bn-IN" sz="3200" dirty="0" smtClean="0">
                <a:solidFill>
                  <a:srgbClr val="000000"/>
                </a:solidFill>
                <a:latin typeface="NikoshBAN" panose="02000000000000000000" pitchFamily="2" charset="0"/>
                <a:cs typeface="NikoshBAN" panose="02000000000000000000" pitchFamily="2" charset="0"/>
              </a:rPr>
              <a:t>যার </a:t>
            </a:r>
            <a:r>
              <a:rPr lang="bn-IN" sz="3200" dirty="0">
                <a:solidFill>
                  <a:srgbClr val="000000"/>
                </a:solidFill>
                <a:latin typeface="NikoshBAN" panose="02000000000000000000" pitchFamily="2" charset="0"/>
                <a:cs typeface="NikoshBAN" panose="02000000000000000000" pitchFamily="2" charset="0"/>
              </a:rPr>
              <a:t>রাজত্বকালকে ঐতিহাসিকগণ মুঘল </a:t>
            </a:r>
            <a:r>
              <a:rPr lang="bn-IN" sz="3200" dirty="0" smtClean="0">
                <a:solidFill>
                  <a:srgbClr val="000000"/>
                </a:solidFill>
                <a:latin typeface="NikoshBAN" panose="02000000000000000000" pitchFamily="2" charset="0"/>
                <a:cs typeface="NikoshBAN" panose="02000000000000000000" pitchFamily="2" charset="0"/>
              </a:rPr>
              <a:t>বংশের </a:t>
            </a:r>
            <a:r>
              <a:rPr lang="bn-IN" sz="3200" dirty="0">
                <a:solidFill>
                  <a:srgbClr val="000000"/>
                </a:solidFill>
                <a:latin typeface="NikoshBAN" panose="02000000000000000000" pitchFamily="2" charset="0"/>
                <a:cs typeface="NikoshBAN" panose="02000000000000000000" pitchFamily="2" charset="0"/>
              </a:rPr>
              <a:t>স্বর্ণযুগ বলে অভিহিত করেছেন। অদৃষ্টের নির্মম পরিহাসে তাঁর রাজত্বকালের শেষের দিকে উত্তরাধিকার </a:t>
            </a:r>
            <a:r>
              <a:rPr lang="bn-IN" sz="3200" dirty="0" smtClean="0">
                <a:solidFill>
                  <a:srgbClr val="000000"/>
                </a:solidFill>
                <a:latin typeface="NikoshBAN" panose="02000000000000000000" pitchFamily="2" charset="0"/>
                <a:cs typeface="NikoshBAN" panose="02000000000000000000" pitchFamily="2" charset="0"/>
              </a:rPr>
              <a:t>দ্বন্দ </a:t>
            </a:r>
            <a:r>
              <a:rPr lang="bn-IN" sz="3200" dirty="0">
                <a:solidFill>
                  <a:srgbClr val="000000"/>
                </a:solidFill>
                <a:latin typeface="NikoshBAN" panose="02000000000000000000" pitchFamily="2" charset="0"/>
                <a:cs typeface="NikoshBAN" panose="02000000000000000000" pitchFamily="2" charset="0"/>
              </a:rPr>
              <a:t>মুঘল তথা সমগ্র মুসলিম ভারতের ইতিহাসে একটি কলংকময় ইতিহাস </a:t>
            </a:r>
            <a:r>
              <a:rPr lang="bn-IN" sz="3200" dirty="0" smtClean="0">
                <a:solidFill>
                  <a:srgbClr val="000000"/>
                </a:solidFill>
                <a:latin typeface="NikoshBAN" panose="02000000000000000000" pitchFamily="2" charset="0"/>
                <a:cs typeface="NikoshBAN" panose="02000000000000000000" pitchFamily="2" charset="0"/>
              </a:rPr>
              <a:t>রচনা করেছে</a:t>
            </a:r>
            <a:r>
              <a:rPr lang="bn-IN" sz="3200" dirty="0">
                <a:solidFill>
                  <a:srgbClr val="000000"/>
                </a:solidFill>
                <a:latin typeface="NikoshBAN" panose="02000000000000000000" pitchFamily="2" charset="0"/>
                <a:cs typeface="NikoshBAN" panose="02000000000000000000" pitchFamily="2" charset="0"/>
              </a:rPr>
              <a:t>। এ কারণে সম্রাট শাহজাহানের শেষ জীবন হয়ে উঠেছিল হৃদয়বিদারক ও মর্মান্তিক। ১৬৫৭ </a:t>
            </a:r>
            <a:r>
              <a:rPr lang="bn-IN" sz="3200" dirty="0" smtClean="0">
                <a:solidFill>
                  <a:srgbClr val="000000"/>
                </a:solidFill>
                <a:latin typeface="NikoshBAN" panose="02000000000000000000" pitchFamily="2" charset="0"/>
                <a:cs typeface="NikoshBAN" panose="02000000000000000000" pitchFamily="2" charset="0"/>
              </a:rPr>
              <a:t>খ্রিস্টাব্দে </a:t>
            </a:r>
            <a:r>
              <a:rPr lang="bn-IN" sz="3200" dirty="0">
                <a:solidFill>
                  <a:srgbClr val="000000"/>
                </a:solidFill>
                <a:latin typeface="NikoshBAN" panose="02000000000000000000" pitchFamily="2" charset="0"/>
                <a:cs typeface="NikoshBAN" panose="02000000000000000000" pitchFamily="2" charset="0"/>
              </a:rPr>
              <a:t>শাহজাহান </a:t>
            </a:r>
            <a:r>
              <a:rPr lang="bn-IN" sz="3200" dirty="0" smtClean="0">
                <a:solidFill>
                  <a:srgbClr val="000000"/>
                </a:solidFill>
                <a:latin typeface="NikoshBAN" panose="02000000000000000000" pitchFamily="2" charset="0"/>
                <a:cs typeface="NikoshBAN" panose="02000000000000000000" pitchFamily="2" charset="0"/>
              </a:rPr>
              <a:t>গুরুতর </a:t>
            </a:r>
            <a:r>
              <a:rPr lang="bn-IN" sz="3200" dirty="0">
                <a:solidFill>
                  <a:srgbClr val="000000"/>
                </a:solidFill>
                <a:latin typeface="NikoshBAN" panose="02000000000000000000" pitchFamily="2" charset="0"/>
                <a:cs typeface="NikoshBAN" panose="02000000000000000000" pitchFamily="2" charset="0"/>
              </a:rPr>
              <a:t>অসুস্থ হলে এক পর্যায়ে গুজব রটে যে, তিনি জীবিত নেই। কিন্তু পরে তিনি জীবিত আছেন জানা গেলেও তাঁর ক্ষমতালোভী</a:t>
            </a:r>
            <a:r>
              <a:rPr lang="en-US" sz="3200" dirty="0">
                <a:solidFill>
                  <a:srgbClr val="000000"/>
                </a:solidFill>
                <a:latin typeface="NikoshBAN" panose="02000000000000000000" pitchFamily="2" charset="0"/>
                <a:cs typeface="NikoshBAN" panose="02000000000000000000" pitchFamily="2" charset="0"/>
              </a:rPr>
              <a:t> </a:t>
            </a:r>
            <a:r>
              <a:rPr lang="bn-IN" sz="3200" dirty="0">
                <a:solidFill>
                  <a:srgbClr val="000000"/>
                </a:solidFill>
                <a:latin typeface="NikoshBAN" panose="02000000000000000000" pitchFamily="2" charset="0"/>
                <a:cs typeface="NikoshBAN" panose="02000000000000000000" pitchFamily="2" charset="0"/>
              </a:rPr>
              <a:t>পুত্রগণের মধ্যে সিংহাসনকে কেন্দ্র করে সংঘর্ষ শুরু হয়। রোগাক্রান্ত অবস্থায় শাহজাহান একটি উইল করে জ্যেষ্ঠ পুত্র দারাকে উত্তরাধিকার মনোনীত করেন। </a:t>
            </a:r>
            <a:r>
              <a:rPr lang="bn-IN" sz="3200" dirty="0" smtClean="0">
                <a:solidFill>
                  <a:srgbClr val="000000"/>
                </a:solidFill>
                <a:latin typeface="NikoshBAN" panose="02000000000000000000" pitchFamily="2" charset="0"/>
                <a:cs typeface="NikoshBAN" panose="02000000000000000000" pitchFamily="2" charset="0"/>
              </a:rPr>
              <a:t> </a:t>
            </a:r>
            <a:endParaRPr lang="en-US" sz="3200" dirty="0">
              <a:solidFill>
                <a:srgbClr val="000000"/>
              </a:solidFill>
              <a:latin typeface="NikoshBAN" panose="02000000000000000000" pitchFamily="2" charset="0"/>
              <a:cs typeface="NikoshBAN" panose="02000000000000000000" pitchFamily="2" charset="0"/>
            </a:endParaRPr>
          </a:p>
        </p:txBody>
      </p:sp>
      <p:sp>
        <p:nvSpPr>
          <p:cNvPr id="4" name="Bevel 3"/>
          <p:cNvSpPr/>
          <p:nvPr/>
        </p:nvSpPr>
        <p:spPr>
          <a:xfrm>
            <a:off x="761999" y="374073"/>
            <a:ext cx="10917382" cy="6373091"/>
          </a:xfrm>
          <a:prstGeom prst="bevel">
            <a:avLst/>
          </a:prstGeom>
          <a:noFill/>
          <a:ln w="28575">
            <a:solidFill>
              <a:srgbClr val="00B050"/>
            </a:solidFill>
            <a:prstDash val="sysDash"/>
          </a:ln>
          <a:effectLst>
            <a:glow rad="635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2736166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3">
                                            <p:txEl>
                                              <p:pRg st="1" end="1"/>
                                            </p:txEl>
                                          </p:spTgt>
                                        </p:tgtEl>
                                        <p:attrNameLst>
                                          <p:attrName>ppt_y</p:attrName>
                                        </p:attrNameLst>
                                      </p:cBhvr>
                                      <p:tavLst>
                                        <p:tav tm="0">
                                          <p:val>
                                            <p:strVal val="#ppt_y"/>
                                          </p:val>
                                        </p:tav>
                                        <p:tav tm="100000">
                                          <p:val>
                                            <p:strVal val="#ppt_y"/>
                                          </p:val>
                                        </p:tav>
                                      </p:tavLst>
                                    </p:anim>
                                    <p:anim calcmode="lin" valueType="num">
                                      <p:cBhvr>
                                        <p:cTn id="9" dur="500" fill="hold"/>
                                        <p:tgtEl>
                                          <p:spTgt spid="3">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3">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078182" y="706584"/>
            <a:ext cx="6553200" cy="637309"/>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600" b="1" dirty="0" smtClean="0">
                <a:solidFill>
                  <a:srgbClr val="FF0000"/>
                </a:solidFill>
                <a:latin typeface="NikoshBAN" panose="02000000000000000000" pitchFamily="2" charset="0"/>
                <a:cs typeface="NikoshBAN" panose="02000000000000000000" pitchFamily="2" charset="0"/>
              </a:rPr>
              <a:t>শাহজাহানের পুত্রদের মধ্যে সিংহাসনের লড়াই</a:t>
            </a:r>
            <a:endParaRPr lang="en-US" sz="3600" b="1" dirty="0">
              <a:solidFill>
                <a:srgbClr val="FF0000"/>
              </a:solidFill>
            </a:endParaRPr>
          </a:p>
        </p:txBody>
      </p:sp>
      <p:sp>
        <p:nvSpPr>
          <p:cNvPr id="5" name="Snip Diagonal Corner Rectangle 4"/>
          <p:cNvSpPr/>
          <p:nvPr/>
        </p:nvSpPr>
        <p:spPr>
          <a:xfrm>
            <a:off x="1565564" y="1468581"/>
            <a:ext cx="8146472" cy="4946073"/>
          </a:xfrm>
          <a:prstGeom prst="snip2Diag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a:solidFill>
                  <a:schemeClr val="tx1"/>
                </a:solidFill>
                <a:latin typeface="NikoshBAN" panose="02000000000000000000" pitchFamily="2" charset="0"/>
                <a:cs typeface="NikoshBAN" panose="02000000000000000000" pitchFamily="2" charset="0"/>
              </a:rPr>
              <a:t>১৬৫৭ খ্রিষ্টাব্দে সম্রাট শাহজাহান গুরুতর অসুস্থ হয়ে পড়</a:t>
            </a:r>
            <a:r>
              <a:rPr lang="en-US" sz="3200" dirty="0" err="1">
                <a:solidFill>
                  <a:schemeClr val="tx1"/>
                </a:solidFill>
                <a:latin typeface="NikoshBAN" panose="02000000000000000000" pitchFamily="2" charset="0"/>
                <a:cs typeface="NikoshBAN" panose="02000000000000000000" pitchFamily="2" charset="0"/>
              </a:rPr>
              <a:t>লে</a:t>
            </a:r>
            <a:r>
              <a:rPr lang="en-US" sz="3200" dirty="0">
                <a:solidFill>
                  <a:schemeClr val="tx1"/>
                </a:solidFill>
                <a:latin typeface="NikoshBAN" panose="02000000000000000000" pitchFamily="2" charset="0"/>
                <a:cs typeface="NikoshBAN" panose="02000000000000000000" pitchFamily="2" charset="0"/>
              </a:rPr>
              <a:t> </a:t>
            </a:r>
            <a:r>
              <a:rPr lang="en-US" sz="3200" dirty="0" err="1">
                <a:solidFill>
                  <a:schemeClr val="tx1"/>
                </a:solidFill>
                <a:latin typeface="NikoshBAN" panose="02000000000000000000" pitchFamily="2" charset="0"/>
                <a:cs typeface="NikoshBAN" panose="02000000000000000000" pitchFamily="2" charset="0"/>
              </a:rPr>
              <a:t>চিকিৎসকগণ</a:t>
            </a:r>
            <a:r>
              <a:rPr lang="en-US" sz="3200" dirty="0">
                <a:solidFill>
                  <a:schemeClr val="tx1"/>
                </a:solidFill>
                <a:latin typeface="NikoshBAN" panose="02000000000000000000" pitchFamily="2" charset="0"/>
                <a:cs typeface="NikoshBAN" panose="02000000000000000000" pitchFamily="2" charset="0"/>
              </a:rPr>
              <a:t> </a:t>
            </a:r>
            <a:r>
              <a:rPr lang="en-US" sz="3200" dirty="0" err="1">
                <a:solidFill>
                  <a:schemeClr val="tx1"/>
                </a:solidFill>
                <a:latin typeface="NikoshBAN" panose="02000000000000000000" pitchFamily="2" charset="0"/>
                <a:cs typeface="NikoshBAN" panose="02000000000000000000" pitchFamily="2" charset="0"/>
              </a:rPr>
              <a:t>তাঁর</a:t>
            </a:r>
            <a:r>
              <a:rPr lang="en-US" sz="3200" dirty="0">
                <a:solidFill>
                  <a:schemeClr val="tx1"/>
                </a:solidFill>
                <a:latin typeface="NikoshBAN" panose="02000000000000000000" pitchFamily="2" charset="0"/>
                <a:cs typeface="NikoshBAN" panose="02000000000000000000" pitchFamily="2" charset="0"/>
              </a:rPr>
              <a:t> </a:t>
            </a:r>
            <a:r>
              <a:rPr lang="en-US" sz="3200" dirty="0" err="1">
                <a:solidFill>
                  <a:schemeClr val="tx1"/>
                </a:solidFill>
                <a:latin typeface="NikoshBAN" panose="02000000000000000000" pitchFamily="2" charset="0"/>
                <a:cs typeface="NikoshBAN" panose="02000000000000000000" pitchFamily="2" charset="0"/>
              </a:rPr>
              <a:t>জীবনের</a:t>
            </a:r>
            <a:r>
              <a:rPr lang="en-US" sz="3200" dirty="0">
                <a:solidFill>
                  <a:schemeClr val="tx1"/>
                </a:solidFill>
                <a:latin typeface="NikoshBAN" panose="02000000000000000000" pitchFamily="2" charset="0"/>
                <a:cs typeface="NikoshBAN" panose="02000000000000000000" pitchFamily="2" charset="0"/>
              </a:rPr>
              <a:t> </a:t>
            </a:r>
            <a:r>
              <a:rPr lang="en-US" sz="3200" dirty="0" err="1">
                <a:solidFill>
                  <a:schemeClr val="tx1"/>
                </a:solidFill>
                <a:latin typeface="NikoshBAN" panose="02000000000000000000" pitchFamily="2" charset="0"/>
                <a:cs typeface="NikoshBAN" panose="02000000000000000000" pitchFamily="2" charset="0"/>
              </a:rPr>
              <a:t>আশা</a:t>
            </a:r>
            <a:r>
              <a:rPr lang="en-US" sz="3200" dirty="0">
                <a:solidFill>
                  <a:schemeClr val="tx1"/>
                </a:solidFill>
                <a:latin typeface="NikoshBAN" panose="02000000000000000000" pitchFamily="2" charset="0"/>
                <a:cs typeface="NikoshBAN" panose="02000000000000000000" pitchFamily="2" charset="0"/>
              </a:rPr>
              <a:t> </a:t>
            </a:r>
            <a:r>
              <a:rPr lang="en-US" sz="3200" dirty="0" err="1">
                <a:solidFill>
                  <a:schemeClr val="tx1"/>
                </a:solidFill>
                <a:latin typeface="NikoshBAN" panose="02000000000000000000" pitchFamily="2" charset="0"/>
                <a:cs typeface="NikoshBAN" panose="02000000000000000000" pitchFamily="2" charset="0"/>
              </a:rPr>
              <a:t>ছেড়ে</a:t>
            </a:r>
            <a:r>
              <a:rPr lang="en-US" sz="3200" dirty="0">
                <a:solidFill>
                  <a:schemeClr val="tx1"/>
                </a:solidFill>
                <a:latin typeface="NikoshBAN" panose="02000000000000000000" pitchFamily="2" charset="0"/>
                <a:cs typeface="NikoshBAN" panose="02000000000000000000" pitchFamily="2" charset="0"/>
              </a:rPr>
              <a:t> </a:t>
            </a:r>
            <a:r>
              <a:rPr lang="en-US" sz="3200" dirty="0" err="1">
                <a:solidFill>
                  <a:schemeClr val="tx1"/>
                </a:solidFill>
                <a:latin typeface="NikoshBAN" panose="02000000000000000000" pitchFamily="2" charset="0"/>
                <a:cs typeface="NikoshBAN" panose="02000000000000000000" pitchFamily="2" charset="0"/>
              </a:rPr>
              <a:t>দেন</a:t>
            </a:r>
            <a:r>
              <a:rPr lang="en-US" sz="3200" dirty="0">
                <a:solidFill>
                  <a:schemeClr val="tx1"/>
                </a:solidFill>
                <a:latin typeface="NikoshBAN" panose="02000000000000000000" pitchFamily="2" charset="0"/>
                <a:cs typeface="NikoshBAN" panose="02000000000000000000" pitchFamily="2" charset="0"/>
              </a:rPr>
              <a:t>, </a:t>
            </a:r>
            <a:r>
              <a:rPr lang="en-US" sz="3200" dirty="0" err="1">
                <a:solidFill>
                  <a:schemeClr val="tx1"/>
                </a:solidFill>
                <a:latin typeface="NikoshBAN" panose="02000000000000000000" pitchFamily="2" charset="0"/>
                <a:cs typeface="NikoshBAN" panose="02000000000000000000" pitchFamily="2" charset="0"/>
              </a:rPr>
              <a:t>এতে</a:t>
            </a:r>
            <a:r>
              <a:rPr lang="en-US" sz="3200" dirty="0">
                <a:solidFill>
                  <a:schemeClr val="tx1"/>
                </a:solidFill>
                <a:latin typeface="NikoshBAN" panose="02000000000000000000" pitchFamily="2" charset="0"/>
                <a:cs typeface="NikoshBAN" panose="02000000000000000000" pitchFamily="2" charset="0"/>
              </a:rPr>
              <a:t> </a:t>
            </a:r>
            <a:r>
              <a:rPr lang="en-US" sz="3200" dirty="0" err="1">
                <a:solidFill>
                  <a:schemeClr val="tx1"/>
                </a:solidFill>
                <a:latin typeface="NikoshBAN" panose="02000000000000000000" pitchFamily="2" charset="0"/>
                <a:cs typeface="NikoshBAN" panose="02000000000000000000" pitchFamily="2" charset="0"/>
              </a:rPr>
              <a:t>তাঁর</a:t>
            </a:r>
            <a:r>
              <a:rPr lang="en-US" sz="3200" dirty="0">
                <a:solidFill>
                  <a:schemeClr val="tx1"/>
                </a:solidFill>
                <a:latin typeface="NikoshBAN" panose="02000000000000000000" pitchFamily="2" charset="0"/>
                <a:cs typeface="NikoshBAN" panose="02000000000000000000" pitchFamily="2" charset="0"/>
              </a:rPr>
              <a:t> </a:t>
            </a:r>
            <a:r>
              <a:rPr lang="en-US" sz="3200" dirty="0" err="1">
                <a:solidFill>
                  <a:schemeClr val="tx1"/>
                </a:solidFill>
                <a:latin typeface="NikoshBAN" panose="02000000000000000000" pitchFamily="2" charset="0"/>
                <a:cs typeface="NikoshBAN" panose="02000000000000000000" pitchFamily="2" charset="0"/>
              </a:rPr>
              <a:t>চারিপুত্র</a:t>
            </a:r>
            <a:r>
              <a:rPr lang="en-US" sz="3200" dirty="0">
                <a:solidFill>
                  <a:schemeClr val="tx1"/>
                </a:solidFill>
                <a:latin typeface="NikoshBAN" panose="02000000000000000000" pitchFamily="2" charset="0"/>
                <a:cs typeface="NikoshBAN" panose="02000000000000000000" pitchFamily="2" charset="0"/>
              </a:rPr>
              <a:t> </a:t>
            </a:r>
            <a:r>
              <a:rPr lang="en-US" sz="3200" dirty="0" err="1">
                <a:solidFill>
                  <a:schemeClr val="tx1"/>
                </a:solidFill>
                <a:latin typeface="NikoshBAN" panose="02000000000000000000" pitchFamily="2" charset="0"/>
                <a:cs typeface="NikoshBAN" panose="02000000000000000000" pitchFamily="2" charset="0"/>
              </a:rPr>
              <a:t>পিতার</a:t>
            </a:r>
            <a:r>
              <a:rPr lang="en-US" sz="3200" dirty="0">
                <a:solidFill>
                  <a:schemeClr val="tx1"/>
                </a:solidFill>
                <a:latin typeface="NikoshBAN" panose="02000000000000000000" pitchFamily="2" charset="0"/>
                <a:cs typeface="NikoshBAN" panose="02000000000000000000" pitchFamily="2" charset="0"/>
              </a:rPr>
              <a:t> </a:t>
            </a:r>
            <a:r>
              <a:rPr lang="en-US" sz="3200" dirty="0" err="1">
                <a:solidFill>
                  <a:schemeClr val="tx1"/>
                </a:solidFill>
                <a:latin typeface="NikoshBAN" panose="02000000000000000000" pitchFamily="2" charset="0"/>
                <a:cs typeface="NikoshBAN" panose="02000000000000000000" pitchFamily="2" charset="0"/>
              </a:rPr>
              <a:t>জীবনাবসান</a:t>
            </a:r>
            <a:r>
              <a:rPr lang="en-US" sz="3200" dirty="0">
                <a:solidFill>
                  <a:schemeClr val="tx1"/>
                </a:solidFill>
                <a:latin typeface="NikoshBAN" panose="02000000000000000000" pitchFamily="2" charset="0"/>
                <a:cs typeface="NikoshBAN" panose="02000000000000000000" pitchFamily="2" charset="0"/>
              </a:rPr>
              <a:t> </a:t>
            </a:r>
            <a:r>
              <a:rPr lang="en-US" sz="3200" dirty="0" err="1">
                <a:solidFill>
                  <a:schemeClr val="tx1"/>
                </a:solidFill>
                <a:latin typeface="NikoshBAN" panose="02000000000000000000" pitchFamily="2" charset="0"/>
                <a:cs typeface="NikoshBAN" panose="02000000000000000000" pitchFamily="2" charset="0"/>
              </a:rPr>
              <a:t>পর্যন্ত</a:t>
            </a:r>
            <a:r>
              <a:rPr lang="en-US" sz="3200" dirty="0">
                <a:solidFill>
                  <a:schemeClr val="tx1"/>
                </a:solidFill>
                <a:latin typeface="NikoshBAN" panose="02000000000000000000" pitchFamily="2" charset="0"/>
                <a:cs typeface="NikoshBAN" panose="02000000000000000000" pitchFamily="2" charset="0"/>
              </a:rPr>
              <a:t> </a:t>
            </a:r>
            <a:r>
              <a:rPr lang="en-US" sz="3200" dirty="0" err="1">
                <a:solidFill>
                  <a:schemeClr val="tx1"/>
                </a:solidFill>
                <a:latin typeface="NikoshBAN" panose="02000000000000000000" pitchFamily="2" charset="0"/>
                <a:cs typeface="NikoshBAN" panose="02000000000000000000" pitchFamily="2" charset="0"/>
              </a:rPr>
              <a:t>অপেক্ষা</a:t>
            </a:r>
            <a:r>
              <a:rPr lang="en-US" sz="3200" dirty="0">
                <a:solidFill>
                  <a:schemeClr val="tx1"/>
                </a:solidFill>
                <a:latin typeface="NikoshBAN" panose="02000000000000000000" pitchFamily="2" charset="0"/>
                <a:cs typeface="NikoshBAN" panose="02000000000000000000" pitchFamily="2" charset="0"/>
              </a:rPr>
              <a:t> </a:t>
            </a:r>
            <a:r>
              <a:rPr lang="en-US" sz="3200" dirty="0" err="1">
                <a:solidFill>
                  <a:schemeClr val="tx1"/>
                </a:solidFill>
                <a:latin typeface="NikoshBAN" panose="02000000000000000000" pitchFamily="2" charset="0"/>
                <a:cs typeface="NikoshBAN" panose="02000000000000000000" pitchFamily="2" charset="0"/>
              </a:rPr>
              <a:t>না</a:t>
            </a:r>
            <a:r>
              <a:rPr lang="en-US" sz="3200" dirty="0">
                <a:solidFill>
                  <a:schemeClr val="tx1"/>
                </a:solidFill>
                <a:latin typeface="NikoshBAN" panose="02000000000000000000" pitchFamily="2" charset="0"/>
                <a:cs typeface="NikoshBAN" panose="02000000000000000000" pitchFamily="2" charset="0"/>
              </a:rPr>
              <a:t> </a:t>
            </a:r>
            <a:r>
              <a:rPr lang="en-US" sz="3200" dirty="0" err="1">
                <a:solidFill>
                  <a:schemeClr val="tx1"/>
                </a:solidFill>
                <a:latin typeface="NikoshBAN" panose="02000000000000000000" pitchFamily="2" charset="0"/>
                <a:cs typeface="NikoshBAN" panose="02000000000000000000" pitchFamily="2" charset="0"/>
              </a:rPr>
              <a:t>করেই</a:t>
            </a:r>
            <a:r>
              <a:rPr lang="en-US" sz="3200" dirty="0">
                <a:solidFill>
                  <a:schemeClr val="tx1"/>
                </a:solidFill>
                <a:latin typeface="NikoshBAN" panose="02000000000000000000" pitchFamily="2" charset="0"/>
                <a:cs typeface="NikoshBAN" panose="02000000000000000000" pitchFamily="2" charset="0"/>
              </a:rPr>
              <a:t> </a:t>
            </a:r>
            <a:r>
              <a:rPr lang="en-US" sz="3200" dirty="0" err="1">
                <a:solidFill>
                  <a:schemeClr val="tx1"/>
                </a:solidFill>
                <a:latin typeface="NikoshBAN" panose="02000000000000000000" pitchFamily="2" charset="0"/>
                <a:cs typeface="NikoshBAN" panose="02000000000000000000" pitchFamily="2" charset="0"/>
              </a:rPr>
              <a:t>সিংহাসনের</a:t>
            </a:r>
            <a:r>
              <a:rPr lang="en-US" sz="3200" dirty="0">
                <a:solidFill>
                  <a:schemeClr val="tx1"/>
                </a:solidFill>
                <a:latin typeface="NikoshBAN" panose="02000000000000000000" pitchFamily="2" charset="0"/>
                <a:cs typeface="NikoshBAN" panose="02000000000000000000" pitchFamily="2" charset="0"/>
              </a:rPr>
              <a:t> </a:t>
            </a:r>
            <a:r>
              <a:rPr lang="en-US" sz="3200" dirty="0" err="1">
                <a:solidFill>
                  <a:schemeClr val="tx1"/>
                </a:solidFill>
                <a:latin typeface="NikoshBAN" panose="02000000000000000000" pitchFamily="2" charset="0"/>
                <a:cs typeface="NikoshBAN" panose="02000000000000000000" pitchFamily="2" charset="0"/>
              </a:rPr>
              <a:t>জন্য</a:t>
            </a:r>
            <a:r>
              <a:rPr lang="en-US" sz="3200" dirty="0">
                <a:solidFill>
                  <a:schemeClr val="tx1"/>
                </a:solidFill>
                <a:latin typeface="NikoshBAN" panose="02000000000000000000" pitchFamily="2" charset="0"/>
                <a:cs typeface="NikoshBAN" panose="02000000000000000000" pitchFamily="2" charset="0"/>
              </a:rPr>
              <a:t> </a:t>
            </a:r>
            <a:r>
              <a:rPr lang="en-US" sz="3200" dirty="0" err="1">
                <a:solidFill>
                  <a:schemeClr val="tx1"/>
                </a:solidFill>
                <a:latin typeface="NikoshBAN" panose="02000000000000000000" pitchFamily="2" charset="0"/>
                <a:cs typeface="NikoshBAN" panose="02000000000000000000" pitchFamily="2" charset="0"/>
              </a:rPr>
              <a:t>এক</a:t>
            </a:r>
            <a:r>
              <a:rPr lang="bn-IN" sz="3200" dirty="0">
                <a:solidFill>
                  <a:schemeClr val="tx1"/>
                </a:solidFill>
                <a:latin typeface="NikoshBAN" panose="02000000000000000000" pitchFamily="2" charset="0"/>
                <a:cs typeface="NikoshBAN" panose="02000000000000000000" pitchFamily="2" charset="0"/>
              </a:rPr>
              <a:t> আত্মঘাতী যুদ্ধে লিপ্ত হন। চার পুত্রের মধ্যে </a:t>
            </a:r>
            <a:r>
              <a:rPr lang="bn-IN" sz="3200" b="1" dirty="0">
                <a:solidFill>
                  <a:srgbClr val="FF0000"/>
                </a:solidFill>
                <a:latin typeface="NikoshBAN" panose="02000000000000000000" pitchFamily="2" charset="0"/>
                <a:cs typeface="NikoshBAN" panose="02000000000000000000" pitchFamily="2" charset="0"/>
              </a:rPr>
              <a:t>দারাশিকো </a:t>
            </a:r>
            <a:r>
              <a:rPr lang="bn-IN" sz="3200" dirty="0">
                <a:solidFill>
                  <a:schemeClr val="tx1"/>
                </a:solidFill>
                <a:latin typeface="NikoshBAN" panose="02000000000000000000" pitchFamily="2" charset="0"/>
                <a:cs typeface="NikoshBAN" panose="02000000000000000000" pitchFamily="2" charset="0"/>
              </a:rPr>
              <a:t>ছিলেন জ্যৈষ্ঠ,দ্বিতীয় </a:t>
            </a:r>
            <a:r>
              <a:rPr lang="bn-IN" sz="3200" b="1" dirty="0">
                <a:solidFill>
                  <a:srgbClr val="FF0000"/>
                </a:solidFill>
                <a:latin typeface="NikoshBAN" panose="02000000000000000000" pitchFamily="2" charset="0"/>
                <a:cs typeface="NikoshBAN" panose="02000000000000000000" pitchFamily="2" charset="0"/>
              </a:rPr>
              <a:t>শাহ সুজা</a:t>
            </a:r>
            <a:r>
              <a:rPr lang="bn-IN" sz="3200" dirty="0">
                <a:solidFill>
                  <a:schemeClr val="tx1"/>
                </a:solidFill>
                <a:latin typeface="NikoshBAN" panose="02000000000000000000" pitchFamily="2" charset="0"/>
                <a:cs typeface="NikoshBAN" panose="02000000000000000000" pitchFamily="2" charset="0"/>
              </a:rPr>
              <a:t>,তৃতীয় মুহিউদ্দিন মুহাম্মদ </a:t>
            </a:r>
            <a:r>
              <a:rPr lang="bn-IN" sz="3200" b="1" dirty="0">
                <a:solidFill>
                  <a:srgbClr val="FF0000"/>
                </a:solidFill>
                <a:latin typeface="NikoshBAN" panose="02000000000000000000" pitchFamily="2" charset="0"/>
                <a:cs typeface="NikoshBAN" panose="02000000000000000000" pitchFamily="2" charset="0"/>
              </a:rPr>
              <a:t>আওরঙ্গজেব,</a:t>
            </a:r>
            <a:r>
              <a:rPr lang="bn-IN" sz="3200" dirty="0">
                <a:solidFill>
                  <a:schemeClr val="tx1"/>
                </a:solidFill>
                <a:latin typeface="NikoshBAN" panose="02000000000000000000" pitchFamily="2" charset="0"/>
                <a:cs typeface="NikoshBAN" panose="02000000000000000000" pitchFamily="2" charset="0"/>
              </a:rPr>
              <a:t> এবং </a:t>
            </a:r>
            <a:r>
              <a:rPr lang="bn-IN" sz="3200" b="1" dirty="0">
                <a:solidFill>
                  <a:srgbClr val="FF0000"/>
                </a:solidFill>
                <a:latin typeface="NikoshBAN" panose="02000000000000000000" pitchFamily="2" charset="0"/>
                <a:cs typeface="NikoshBAN" panose="02000000000000000000" pitchFamily="2" charset="0"/>
              </a:rPr>
              <a:t>মুরাদ বখশ </a:t>
            </a:r>
            <a:r>
              <a:rPr lang="bn-IN" sz="3200" dirty="0">
                <a:solidFill>
                  <a:schemeClr val="tx1"/>
                </a:solidFill>
                <a:latin typeface="NikoshBAN" panose="02000000000000000000" pitchFamily="2" charset="0"/>
                <a:cs typeface="NikoshBAN" panose="02000000000000000000" pitchFamily="2" charset="0"/>
              </a:rPr>
              <a:t>চতুর্থ</a:t>
            </a:r>
            <a:r>
              <a:rPr lang="bn-IN" sz="3200" dirty="0" smtClean="0">
                <a:solidFill>
                  <a:schemeClr val="tx1"/>
                </a:solidFill>
                <a:latin typeface="NikoshBAN" panose="02000000000000000000" pitchFamily="2" charset="0"/>
                <a:cs typeface="NikoshBAN" panose="02000000000000000000" pitchFamily="2" charset="0"/>
              </a:rPr>
              <a:t>। </a:t>
            </a:r>
            <a:r>
              <a:rPr lang="bn-IN" sz="3200" b="1" dirty="0" smtClean="0">
                <a:solidFill>
                  <a:srgbClr val="7030A0"/>
                </a:solidFill>
                <a:latin typeface="NikoshBAN" panose="02000000000000000000" pitchFamily="2" charset="0"/>
                <a:cs typeface="NikoshBAN" panose="02000000000000000000" pitchFamily="2" charset="0"/>
              </a:rPr>
              <a:t>জাহানারা</a:t>
            </a:r>
            <a:r>
              <a:rPr lang="bn-IN" sz="3200" dirty="0" smtClean="0">
                <a:solidFill>
                  <a:schemeClr val="tx1"/>
                </a:solidFill>
                <a:latin typeface="NikoshBAN" panose="02000000000000000000" pitchFamily="2" charset="0"/>
                <a:cs typeface="NikoshBAN" panose="02000000000000000000" pitchFamily="2" charset="0"/>
              </a:rPr>
              <a:t> </a:t>
            </a:r>
            <a:r>
              <a:rPr lang="bn-IN" sz="3200" dirty="0">
                <a:solidFill>
                  <a:schemeClr val="tx1"/>
                </a:solidFill>
                <a:latin typeface="NikoshBAN" panose="02000000000000000000" pitchFamily="2" charset="0"/>
                <a:cs typeface="NikoshBAN" panose="02000000000000000000" pitchFamily="2" charset="0"/>
              </a:rPr>
              <a:t>ও </a:t>
            </a:r>
            <a:r>
              <a:rPr lang="bn-IN" sz="3200" b="1" dirty="0">
                <a:solidFill>
                  <a:srgbClr val="7030A0"/>
                </a:solidFill>
                <a:latin typeface="NikoshBAN" panose="02000000000000000000" pitchFamily="2" charset="0"/>
                <a:cs typeface="NikoshBAN" panose="02000000000000000000" pitchFamily="2" charset="0"/>
              </a:rPr>
              <a:t>রওশন আরা </a:t>
            </a:r>
            <a:r>
              <a:rPr lang="bn-IN" sz="3200" dirty="0">
                <a:solidFill>
                  <a:schemeClr val="tx1"/>
                </a:solidFill>
                <a:latin typeface="NikoshBAN" panose="02000000000000000000" pitchFamily="2" charset="0"/>
                <a:cs typeface="NikoshBAN" panose="02000000000000000000" pitchFamily="2" charset="0"/>
              </a:rPr>
              <a:t>নামে সম্রাটের দুইজন বিদুষী কন্যা ছিলেন। তাঁরা সবাই সম্রাজ্ঞী মমতাজ মহলের গর্ভজাত। জাহানারা দারার পক্ষে আর রওশন আরা আওরঙ্গজেবের পক্ষে </a:t>
            </a:r>
            <a:r>
              <a:rPr lang="bn-IN" sz="3200" dirty="0" smtClean="0">
                <a:solidFill>
                  <a:schemeClr val="tx1"/>
                </a:solidFill>
                <a:latin typeface="NikoshBAN" panose="02000000000000000000" pitchFamily="2" charset="0"/>
                <a:cs typeface="NikoshBAN" panose="02000000000000000000" pitchFamily="2" charset="0"/>
              </a:rPr>
              <a:t>সমর্থন </a:t>
            </a:r>
            <a:r>
              <a:rPr lang="bn-IN" sz="3200" dirty="0">
                <a:solidFill>
                  <a:schemeClr val="tx1"/>
                </a:solidFill>
                <a:latin typeface="NikoshBAN" panose="02000000000000000000" pitchFamily="2" charset="0"/>
                <a:cs typeface="NikoshBAN" panose="02000000000000000000" pitchFamily="2" charset="0"/>
              </a:rPr>
              <a:t>	করেন।  </a:t>
            </a:r>
            <a:endParaRPr lang="en-US" sz="3200" dirty="0">
              <a:solidFill>
                <a:schemeClr val="tx1"/>
              </a:solidFill>
              <a:latin typeface="NikoshBAN" panose="02000000000000000000" pitchFamily="2" charset="0"/>
              <a:cs typeface="NikoshBAN" panose="02000000000000000000" pitchFamily="2" charset="0"/>
            </a:endParaRPr>
          </a:p>
        </p:txBody>
      </p:sp>
      <p:sp>
        <p:nvSpPr>
          <p:cNvPr id="6" name="Snip Same Side Corner Rectangle 5"/>
          <p:cNvSpPr/>
          <p:nvPr/>
        </p:nvSpPr>
        <p:spPr>
          <a:xfrm>
            <a:off x="1330035" y="471055"/>
            <a:ext cx="8575965" cy="6109854"/>
          </a:xfrm>
          <a:prstGeom prst="snip2SameRect">
            <a:avLst/>
          </a:prstGeom>
          <a:noFill/>
          <a:ln w="76200">
            <a:solidFill>
              <a:srgbClr val="7030A0"/>
            </a:solidFill>
            <a:prstDash val="sysDash"/>
          </a:ln>
          <a:effectLst>
            <a:glow rad="101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8287314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ave 1"/>
          <p:cNvSpPr/>
          <p:nvPr/>
        </p:nvSpPr>
        <p:spPr>
          <a:xfrm>
            <a:off x="3955475" y="526474"/>
            <a:ext cx="5105398" cy="1385453"/>
          </a:xfrm>
          <a:prstGeom prst="wave">
            <a:avLst/>
          </a:prstGeom>
          <a:blipFill>
            <a:blip r:embed="rId2"/>
            <a:tile tx="0" ty="0" sx="100000" sy="100000" flip="none" algn="tl"/>
          </a:blip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b="1" dirty="0" smtClean="0">
                <a:solidFill>
                  <a:schemeClr val="bg1"/>
                </a:solidFill>
                <a:latin typeface="NikoshBAN" panose="02000000000000000000" pitchFamily="2" charset="0"/>
                <a:cs typeface="NikoshBAN" panose="02000000000000000000" pitchFamily="2" charset="0"/>
              </a:rPr>
              <a:t>উত্তরাধিকার দ্বন্দ্বের কারণসমূহ</a:t>
            </a:r>
            <a:endParaRPr lang="en-US" sz="4000" b="1" dirty="0"/>
          </a:p>
        </p:txBody>
      </p:sp>
      <p:sp>
        <p:nvSpPr>
          <p:cNvPr id="7" name="Rounded Rectangle 6"/>
          <p:cNvSpPr/>
          <p:nvPr/>
        </p:nvSpPr>
        <p:spPr>
          <a:xfrm>
            <a:off x="2078181" y="2715493"/>
            <a:ext cx="9379527" cy="3726872"/>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bn-IN" sz="3200" dirty="0">
                <a:latin typeface="NikoshBAN" panose="02000000000000000000" pitchFamily="2" charset="0"/>
                <a:cs typeface="NikoshBAN" panose="02000000000000000000" pitchFamily="2" charset="0"/>
              </a:rPr>
              <a:t>মুঘল সিংহাসন লাভের সুষ্ঠু </a:t>
            </a:r>
            <a:r>
              <a:rPr lang="bn-IN" sz="3200" dirty="0" smtClean="0">
                <a:latin typeface="NikoshBAN" panose="02000000000000000000" pitchFamily="2" charset="0"/>
                <a:cs typeface="NikoshBAN" panose="02000000000000000000" pitchFamily="2" charset="0"/>
              </a:rPr>
              <a:t>উত্তরাধি</a:t>
            </a:r>
            <a:r>
              <a:rPr lang="en-US" sz="3200" dirty="0" err="1" smtClean="0">
                <a:latin typeface="NikoshBAN" panose="02000000000000000000" pitchFamily="2" charset="0"/>
                <a:cs typeface="NikoshBAN" panose="02000000000000000000" pitchFamily="2" charset="0"/>
              </a:rPr>
              <a:t>কার</a:t>
            </a:r>
            <a:r>
              <a:rPr lang="bn-IN" sz="3200" dirty="0" smtClean="0">
                <a:latin typeface="NikoshBAN" panose="02000000000000000000" pitchFamily="2" charset="0"/>
                <a:cs typeface="NikoshBAN" panose="02000000000000000000" pitchFamily="2" charset="0"/>
              </a:rPr>
              <a:t> </a:t>
            </a:r>
            <a:r>
              <a:rPr lang="bn-IN" sz="3200" dirty="0">
                <a:latin typeface="NikoshBAN" panose="02000000000000000000" pitchFamily="2" charset="0"/>
                <a:cs typeface="NikoshBAN" panose="02000000000000000000" pitchFamily="2" charset="0"/>
              </a:rPr>
              <a:t>নীতির অভাবেই শাহজাহানের পুত্রদের মধ্যে সংঘটিত গৃহযুদ্ধের অন্যতম কারণ ছিল। </a:t>
            </a:r>
            <a:r>
              <a:rPr lang="bn-IN" sz="3200" dirty="0" smtClean="0">
                <a:latin typeface="NikoshBAN" panose="02000000000000000000" pitchFamily="2" charset="0"/>
                <a:cs typeface="NikoshBAN" panose="02000000000000000000" pitchFamily="2" charset="0"/>
              </a:rPr>
              <a:t>হুমায়ন</a:t>
            </a:r>
            <a:r>
              <a:rPr lang="bn-IN" sz="3200" dirty="0">
                <a:latin typeface="NikoshBAN" panose="02000000000000000000" pitchFamily="2" charset="0"/>
                <a:cs typeface="NikoshBAN" panose="02000000000000000000" pitchFamily="2" charset="0"/>
              </a:rPr>
              <a:t>, আকবর, জাহাঙ্গীর, শাহজাহান সকলেই </a:t>
            </a:r>
            <a:r>
              <a:rPr lang="bn-IN" sz="3200" dirty="0" smtClean="0">
                <a:latin typeface="NikoshBAN" panose="02000000000000000000" pitchFamily="2" charset="0"/>
                <a:cs typeface="NikoshBAN" panose="02000000000000000000" pitchFamily="2" charset="0"/>
              </a:rPr>
              <a:t>প্রতিদ্ব</a:t>
            </a:r>
            <a:r>
              <a:rPr lang="en-US" sz="3200" dirty="0" err="1" smtClean="0">
                <a:latin typeface="NikoshBAN" panose="02000000000000000000" pitchFamily="2" charset="0"/>
                <a:cs typeface="NikoshBAN" panose="02000000000000000000" pitchFamily="2" charset="0"/>
              </a:rPr>
              <a:t>ন্দ্বী</a:t>
            </a:r>
            <a:r>
              <a:rPr lang="bn-IN" sz="3200" dirty="0" smtClean="0">
                <a:latin typeface="NikoshBAN" panose="02000000000000000000" pitchFamily="2" charset="0"/>
                <a:cs typeface="NikoshBAN" panose="02000000000000000000" pitchFamily="2" charset="0"/>
              </a:rPr>
              <a:t> </a:t>
            </a:r>
            <a:r>
              <a:rPr lang="bn-IN" sz="3200" dirty="0">
                <a:latin typeface="NikoshBAN" panose="02000000000000000000" pitchFamily="2" charset="0"/>
                <a:cs typeface="NikoshBAN" panose="02000000000000000000" pitchFamily="2" charset="0"/>
              </a:rPr>
              <a:t>আত্মীয়-স্বজনদের সাথে সংঘটিত সংঘর্ষে জয়লাভ করে সিংহাসন লাভ করেছিলেন। কাজেই উত্তরাধিকার </a:t>
            </a:r>
            <a:r>
              <a:rPr lang="en-US" sz="3200" dirty="0" err="1" smtClean="0">
                <a:latin typeface="NikoshBAN" panose="02000000000000000000" pitchFamily="2" charset="0"/>
                <a:cs typeface="NikoshBAN" panose="02000000000000000000" pitchFamily="2" charset="0"/>
              </a:rPr>
              <a:t>দ্বন্দ্ব</a:t>
            </a:r>
            <a:r>
              <a:rPr lang="bn-IN" sz="3200" dirty="0" smtClean="0">
                <a:latin typeface="NikoshBAN" panose="02000000000000000000" pitchFamily="2" charset="0"/>
                <a:cs typeface="NikoshBAN" panose="02000000000000000000" pitchFamily="2" charset="0"/>
              </a:rPr>
              <a:t> </a:t>
            </a:r>
            <a:r>
              <a:rPr lang="bn-IN" sz="3200" dirty="0">
                <a:latin typeface="NikoshBAN" panose="02000000000000000000" pitchFamily="2" charset="0"/>
                <a:cs typeface="NikoshBAN" panose="02000000000000000000" pitchFamily="2" charset="0"/>
              </a:rPr>
              <a:t>শাহজাহানের পুত্রগণের মধ্যে সংঘটিত হওয়া ছিলো অত্যন্ত স্বাভাবিক ঘটনা মাত্র।</a:t>
            </a:r>
            <a:r>
              <a:rPr lang="en-US" sz="3200" dirty="0">
                <a:latin typeface="NikoshBAN" panose="02000000000000000000" pitchFamily="2" charset="0"/>
                <a:cs typeface="NikoshBAN" panose="02000000000000000000" pitchFamily="2" charset="0"/>
              </a:rPr>
              <a:t> </a:t>
            </a:r>
            <a:r>
              <a:rPr lang="bn-IN" sz="3200" dirty="0">
                <a:solidFill>
                  <a:schemeClr val="bg1"/>
                </a:solidFill>
                <a:latin typeface="NikoshBAN" panose="02000000000000000000" pitchFamily="2" charset="0"/>
                <a:cs typeface="NikoshBAN" panose="02000000000000000000" pitchFamily="2" charset="0"/>
              </a:rPr>
              <a:t>“জোর যার মুল্লুক </a:t>
            </a:r>
            <a:r>
              <a:rPr lang="bn-IN" sz="3200" dirty="0" smtClean="0">
                <a:solidFill>
                  <a:schemeClr val="bg1"/>
                </a:solidFill>
                <a:latin typeface="NikoshBAN" panose="02000000000000000000" pitchFamily="2" charset="0"/>
                <a:cs typeface="NikoshBAN" panose="02000000000000000000" pitchFamily="2" charset="0"/>
              </a:rPr>
              <a:t>তার”</a:t>
            </a:r>
            <a:r>
              <a:rPr lang="en-US" sz="3200" dirty="0" smtClean="0">
                <a:solidFill>
                  <a:schemeClr val="bg1"/>
                </a:solidFill>
                <a:latin typeface="NikoshBAN" panose="02000000000000000000" pitchFamily="2" charset="0"/>
                <a:cs typeface="NikoshBAN" panose="02000000000000000000" pitchFamily="2" charset="0"/>
              </a:rPr>
              <a:t> (Might is Right)</a:t>
            </a:r>
            <a:r>
              <a:rPr lang="bn-IN" sz="3200" dirty="0" smtClean="0">
                <a:solidFill>
                  <a:schemeClr val="bg1"/>
                </a:solidFill>
                <a:latin typeface="NikoshBAN" panose="02000000000000000000" pitchFamily="2" charset="0"/>
                <a:cs typeface="NikoshBAN" panose="02000000000000000000" pitchFamily="2" charset="0"/>
              </a:rPr>
              <a:t> </a:t>
            </a:r>
            <a:r>
              <a:rPr lang="en-US" sz="3200" dirty="0" err="1" smtClean="0">
                <a:solidFill>
                  <a:schemeClr val="bg1"/>
                </a:solidFill>
                <a:latin typeface="NikoshBAN" panose="02000000000000000000" pitchFamily="2" charset="0"/>
                <a:cs typeface="NikoshBAN" panose="02000000000000000000" pitchFamily="2" charset="0"/>
              </a:rPr>
              <a:t>বা</a:t>
            </a:r>
            <a:r>
              <a:rPr lang="en-US" sz="3200" dirty="0" smtClean="0">
                <a:solidFill>
                  <a:schemeClr val="bg1"/>
                </a:solidFill>
                <a:latin typeface="NikoshBAN" panose="02000000000000000000" pitchFamily="2" charset="0"/>
                <a:cs typeface="NikoshBAN" panose="02000000000000000000" pitchFamily="2" charset="0"/>
              </a:rPr>
              <a:t> </a:t>
            </a:r>
            <a:r>
              <a:rPr lang="bn-IN" sz="3200" dirty="0" smtClean="0">
                <a:solidFill>
                  <a:schemeClr val="bg1"/>
                </a:solidFill>
                <a:latin typeface="NikoshBAN" panose="02000000000000000000" pitchFamily="2" charset="0"/>
                <a:cs typeface="NikoshBAN" panose="02000000000000000000" pitchFamily="2" charset="0"/>
              </a:rPr>
              <a:t>(</a:t>
            </a:r>
            <a:r>
              <a:rPr lang="en-US" sz="3200" dirty="0">
                <a:latin typeface="NikoshBAN" panose="02000000000000000000" pitchFamily="2" charset="0"/>
                <a:cs typeface="NikoshBAN" panose="02000000000000000000" pitchFamily="2" charset="0"/>
              </a:rPr>
              <a:t>SURVIVAL OF THE FITTEST</a:t>
            </a:r>
            <a:r>
              <a:rPr lang="bn-IN" sz="3200" dirty="0">
                <a:latin typeface="NikoshBAN" panose="02000000000000000000" pitchFamily="2" charset="0"/>
                <a:cs typeface="NikoshBAN" panose="02000000000000000000" pitchFamily="2" charset="0"/>
              </a:rPr>
              <a:t>)</a:t>
            </a:r>
            <a:endParaRPr lang="en-US" sz="3200" dirty="0"/>
          </a:p>
        </p:txBody>
      </p:sp>
      <p:sp>
        <p:nvSpPr>
          <p:cNvPr id="8" name="Flowchart: Off-page Connector 7"/>
          <p:cNvSpPr/>
          <p:nvPr/>
        </p:nvSpPr>
        <p:spPr>
          <a:xfrm>
            <a:off x="810490" y="845128"/>
            <a:ext cx="2535382" cy="1870365"/>
          </a:xfrm>
          <a:prstGeom prst="flowChartOffpageConnector">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b="1" dirty="0">
                <a:solidFill>
                  <a:schemeClr val="bg1"/>
                </a:solidFill>
                <a:latin typeface="NikoshBAN" panose="02000000000000000000" pitchFamily="2" charset="0"/>
                <a:cs typeface="NikoshBAN" panose="02000000000000000000" pitchFamily="2" charset="0"/>
              </a:rPr>
              <a:t>(১</a:t>
            </a:r>
            <a:r>
              <a:rPr lang="bn-IN" sz="3200" b="1" dirty="0" smtClean="0">
                <a:solidFill>
                  <a:schemeClr val="bg1"/>
                </a:solidFill>
                <a:latin typeface="NikoshBAN" panose="02000000000000000000" pitchFamily="2" charset="0"/>
                <a:cs typeface="NikoshBAN" panose="02000000000000000000" pitchFamily="2" charset="0"/>
              </a:rPr>
              <a:t>) </a:t>
            </a:r>
          </a:p>
          <a:p>
            <a:pPr algn="ctr"/>
            <a:r>
              <a:rPr lang="bn-IN" sz="3600" b="1" dirty="0" smtClean="0">
                <a:solidFill>
                  <a:schemeClr val="bg1"/>
                </a:solidFill>
                <a:latin typeface="NikoshBAN" panose="02000000000000000000" pitchFamily="2" charset="0"/>
                <a:cs typeface="NikoshBAN" panose="02000000000000000000" pitchFamily="2" charset="0"/>
              </a:rPr>
              <a:t>সুষ্ঠু </a:t>
            </a:r>
            <a:r>
              <a:rPr lang="bn-IN" sz="3600" b="1" dirty="0">
                <a:solidFill>
                  <a:schemeClr val="bg1"/>
                </a:solidFill>
                <a:latin typeface="NikoshBAN" panose="02000000000000000000" pitchFamily="2" charset="0"/>
                <a:cs typeface="NikoshBAN" panose="02000000000000000000" pitchFamily="2" charset="0"/>
              </a:rPr>
              <a:t>উত্তরাধিকার নীতির অভাব</a:t>
            </a:r>
            <a:endParaRPr lang="en-US" sz="3600" dirty="0"/>
          </a:p>
        </p:txBody>
      </p:sp>
      <p:sp>
        <p:nvSpPr>
          <p:cNvPr id="9" name="Snip Diagonal Corner Rectangle 8"/>
          <p:cNvSpPr/>
          <p:nvPr/>
        </p:nvSpPr>
        <p:spPr>
          <a:xfrm>
            <a:off x="581891" y="152402"/>
            <a:ext cx="11042073" cy="6414654"/>
          </a:xfrm>
          <a:prstGeom prst="snip2DiagRect">
            <a:avLst/>
          </a:prstGeom>
          <a:noFill/>
          <a:ln w="38100">
            <a:solidFill>
              <a:srgbClr val="C00000"/>
            </a:solidFill>
            <a:prstDash val="lgDash"/>
          </a:ln>
          <a:effectLst>
            <a:glow rad="635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7827010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2" presetClass="entr" presetSubtype="0" fill="hold" grpId="0" nodeType="clickEffect">
                                  <p:stCondLst>
                                    <p:cond delay="0"/>
                                  </p:stCondLst>
                                  <p:childTnLst>
                                    <p:set>
                                      <p:cBhvr>
                                        <p:cTn id="12" dur="1" fill="hold">
                                          <p:stCondLst>
                                            <p:cond delay="0"/>
                                          </p:stCondLst>
                                        </p:cTn>
                                        <p:tgtEl>
                                          <p:spTgt spid="7">
                                            <p:bg/>
                                          </p:spTgt>
                                        </p:tgtEl>
                                        <p:attrNameLst>
                                          <p:attrName>style.visibility</p:attrName>
                                        </p:attrNameLst>
                                      </p:cBhvr>
                                      <p:to>
                                        <p:strVal val="visible"/>
                                      </p:to>
                                    </p:set>
                                    <p:animScale>
                                      <p:cBhvr>
                                        <p:cTn id="13" dur="1000" decel="50000" fill="hold">
                                          <p:stCondLst>
                                            <p:cond delay="0"/>
                                          </p:stCondLst>
                                        </p:cTn>
                                        <p:tgtEl>
                                          <p:spTgt spid="7">
                                            <p:bg/>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4" dur="1000" decel="50000" fill="hold">
                                          <p:stCondLst>
                                            <p:cond delay="0"/>
                                          </p:stCondLst>
                                        </p:cTn>
                                        <p:tgtEl>
                                          <p:spTgt spid="7">
                                            <p:bg/>
                                          </p:spTgt>
                                        </p:tgtEl>
                                        <p:attrNameLst>
                                          <p:attrName>ppt_x</p:attrName>
                                          <p:attrName>ppt_y</p:attrName>
                                        </p:attrNameLst>
                                      </p:cBhvr>
                                    </p:animMotion>
                                    <p:animEffect transition="in" filter="fade">
                                      <p:cBhvr>
                                        <p:cTn id="15" dur="1000"/>
                                        <p:tgtEl>
                                          <p:spTgt spid="7">
                                            <p:bg/>
                                          </p:spTgt>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3" fill="hold" grpId="0" nodeType="clickEffect">
                                  <p:stCondLst>
                                    <p:cond delay="0"/>
                                  </p:stCondLst>
                                  <p:childTnLst>
                                    <p:set>
                                      <p:cBhvr>
                                        <p:cTn id="19" dur="1" fill="hold">
                                          <p:stCondLst>
                                            <p:cond delay="0"/>
                                          </p:stCondLst>
                                        </p:cTn>
                                        <p:tgtEl>
                                          <p:spTgt spid="7">
                                            <p:txEl>
                                              <p:pRg st="0" end="0"/>
                                            </p:txEl>
                                          </p:spTgt>
                                        </p:tgtEl>
                                        <p:attrNameLst>
                                          <p:attrName>style.visibility</p:attrName>
                                        </p:attrNameLst>
                                      </p:cBhvr>
                                      <p:to>
                                        <p:strVal val="visible"/>
                                      </p:to>
                                    </p:set>
                                    <p:anim calcmode="lin" valueType="num">
                                      <p:cBhvr additive="base">
                                        <p:cTn id="20" dur="500" fill="hold"/>
                                        <p:tgtEl>
                                          <p:spTgt spid="7">
                                            <p:txEl>
                                              <p:pRg st="0" end="0"/>
                                            </p:txEl>
                                          </p:spTgt>
                                        </p:tgtEl>
                                        <p:attrNameLst>
                                          <p:attrName>ppt_x</p:attrName>
                                        </p:attrNameLst>
                                      </p:cBhvr>
                                      <p:tavLst>
                                        <p:tav tm="0">
                                          <p:val>
                                            <p:strVal val="1+#ppt_w/2"/>
                                          </p:val>
                                        </p:tav>
                                        <p:tav tm="100000">
                                          <p:val>
                                            <p:strVal val="#ppt_x"/>
                                          </p:val>
                                        </p:tav>
                                      </p:tavLst>
                                    </p:anim>
                                    <p:anim calcmode="lin" valueType="num">
                                      <p:cBhvr additive="base">
                                        <p:cTn id="21" dur="500" fill="hold"/>
                                        <p:tgtEl>
                                          <p:spTgt spid="7">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P spid="8" grpId="0" animBg="1"/>
    </p:bldLst>
  </p:timing>
</p:sld>
</file>

<file path=ppt/theme/theme1.xml><?xml version="1.0" encoding="utf-8"?>
<a:theme xmlns:a="http://schemas.openxmlformats.org/drawingml/2006/main" name="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3789</TotalTime>
  <Words>1257</Words>
  <Application>Microsoft Office PowerPoint</Application>
  <PresentationFormat>Widescreen</PresentationFormat>
  <Paragraphs>97</Paragraphs>
  <Slides>29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Calibri Light</vt:lpstr>
      <vt:lpstr>NikoshBAN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Abdul Gani</dc:creator>
  <cp:lastModifiedBy>User</cp:lastModifiedBy>
  <cp:revision>829</cp:revision>
  <dcterms:created xsi:type="dcterms:W3CDTF">2019-07-10T14:41:28Z</dcterms:created>
  <dcterms:modified xsi:type="dcterms:W3CDTF">2020-07-11T19:30:00Z</dcterms:modified>
</cp:coreProperties>
</file>