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64" r:id="rId1"/>
  </p:sldMasterIdLst>
  <p:notesMasterIdLst>
    <p:notesMasterId r:id="rId17"/>
  </p:notesMasterIdLst>
  <p:handoutMasterIdLst>
    <p:handoutMasterId r:id="rId18"/>
  </p:handoutMasterIdLst>
  <p:sldIdLst>
    <p:sldId id="261" r:id="rId2"/>
    <p:sldId id="342" r:id="rId3"/>
    <p:sldId id="346" r:id="rId4"/>
    <p:sldId id="326" r:id="rId5"/>
    <p:sldId id="340" r:id="rId6"/>
    <p:sldId id="377" r:id="rId7"/>
    <p:sldId id="391" r:id="rId8"/>
    <p:sldId id="337" r:id="rId9"/>
    <p:sldId id="397" r:id="rId10"/>
    <p:sldId id="390" r:id="rId11"/>
    <p:sldId id="396" r:id="rId12"/>
    <p:sldId id="398" r:id="rId13"/>
    <p:sldId id="399" r:id="rId14"/>
    <p:sldId id="363" r:id="rId15"/>
    <p:sldId id="381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3300"/>
    <a:srgbClr val="FF6699"/>
    <a:srgbClr val="009ED6"/>
    <a:srgbClr val="BFEE14"/>
    <a:srgbClr val="66CCFF"/>
    <a:srgbClr val="CCFF66"/>
  </p:clrMru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96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27F97BB-C833-4FB7-BDE5-3F7075034690}" styleName="Themed Style 2 - Accent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778" autoAdjust="0"/>
    <p:restoredTop sz="86116" autoAdjust="0"/>
  </p:normalViewPr>
  <p:slideViewPr>
    <p:cSldViewPr>
      <p:cViewPr varScale="1">
        <p:scale>
          <a:sx n="64" d="100"/>
          <a:sy n="64" d="100"/>
        </p:scale>
        <p:origin x="1680" y="66"/>
      </p:cViewPr>
      <p:guideLst>
        <p:guide orient="horz" pos="2160"/>
        <p:guide pos="2880"/>
      </p:guideLst>
    </p:cSldViewPr>
  </p:slideViewPr>
  <p:notesTextViewPr>
    <p:cViewPr>
      <p:scale>
        <a:sx n="150" d="100"/>
        <a:sy n="150" d="100"/>
      </p:scale>
      <p:origin x="0" y="0"/>
    </p:cViewPr>
  </p:notesTextViewPr>
  <p:sorterViewPr>
    <p:cViewPr>
      <p:scale>
        <a:sx n="125" d="100"/>
        <a:sy n="125" d="100"/>
      </p:scale>
      <p:origin x="0" y="4614"/>
    </p:cViewPr>
  </p:sorterViewPr>
  <p:notesViewPr>
    <p:cSldViewPr>
      <p:cViewPr varScale="1">
        <p:scale>
          <a:sx n="83" d="100"/>
          <a:sy n="83" d="100"/>
        </p:scale>
        <p:origin x="-3144" y="-96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iagrams/_rels/data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image" Target="../media/image11.jpg"/></Relationships>
</file>

<file path=ppt/diagrams/_rels/drawing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image" Target="../media/image12.gif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6FEADD9-F67D-41F5-BA4C-3C84956E7F46}" type="doc">
      <dgm:prSet loTypeId="urn:microsoft.com/office/officeart/2005/8/layout/vList5" loCatId="list" qsTypeId="urn:microsoft.com/office/officeart/2005/8/quickstyle/simple5" qsCatId="simple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AA046201-5C4D-445E-BF0B-5C6D2B0A1945}">
      <dgm:prSet phldrT="[Text]" custT="1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en-US" sz="3400" dirty="0">
            <a:solidFill>
              <a:schemeClr val="tx1"/>
            </a:solidFill>
            <a:latin typeface="NikoshBAN" pitchFamily="2" charset="0"/>
            <a:cs typeface="NikoshBAN" pitchFamily="2" charset="0"/>
          </a:endParaRPr>
        </a:p>
      </dgm:t>
    </dgm:pt>
    <dgm:pt modelId="{FE92FC33-5E0F-4302-9E80-A69E8ACDDE56}" type="parTrans" cxnId="{B8AF1086-D7BE-446F-9133-738B599E9A7D}">
      <dgm:prSet/>
      <dgm:spPr/>
      <dgm:t>
        <a:bodyPr/>
        <a:lstStyle/>
        <a:p>
          <a:endParaRPr lang="en-US" sz="3400">
            <a:solidFill>
              <a:schemeClr val="tx1"/>
            </a:solidFill>
            <a:latin typeface="NikoshBAN" pitchFamily="2" charset="0"/>
            <a:cs typeface="NikoshBAN" pitchFamily="2" charset="0"/>
          </a:endParaRPr>
        </a:p>
      </dgm:t>
    </dgm:pt>
    <dgm:pt modelId="{40767EFF-7D52-4469-ACEE-7D28E67337E2}" type="sibTrans" cxnId="{B8AF1086-D7BE-446F-9133-738B599E9A7D}">
      <dgm:prSet/>
      <dgm:spPr/>
      <dgm:t>
        <a:bodyPr/>
        <a:lstStyle/>
        <a:p>
          <a:endParaRPr lang="en-US" sz="3400">
            <a:solidFill>
              <a:schemeClr val="tx1"/>
            </a:solidFill>
            <a:latin typeface="NikoshBAN" pitchFamily="2" charset="0"/>
            <a:cs typeface="NikoshBAN" pitchFamily="2" charset="0"/>
          </a:endParaRPr>
        </a:p>
      </dgm:t>
    </dgm:pt>
    <dgm:pt modelId="{C59269D0-92A5-481C-BA64-727AFB0DD545}">
      <dgm:prSet phldrT="[Text]" custT="1"/>
      <dgm:spPr/>
      <dgm:t>
        <a:bodyPr/>
        <a:lstStyle/>
        <a:p>
          <a:pPr>
            <a:lnSpc>
              <a:spcPct val="150000"/>
            </a:lnSpc>
          </a:pPr>
          <a:r>
            <a:rPr lang="en-US" sz="3600" b="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৭ই </a:t>
          </a:r>
          <a:r>
            <a:rPr lang="en-US" sz="3600" b="0" dirty="0" err="1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মা</a:t>
          </a:r>
          <a:r>
            <a:rPr lang="bn-BD" sz="3600" b="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র্চের</a:t>
          </a:r>
          <a:r>
            <a:rPr lang="en-US" sz="3600" b="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bn-BD" sz="3600" b="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 ভাষণের তাৎপর্য বর্ণনা করতে পারবে।</a:t>
          </a:r>
          <a:endParaRPr lang="en-US" sz="3600" b="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312CC84D-092F-422A-AA24-A4619DBBB7BE}" type="parTrans" cxnId="{9071FB3B-D26B-4384-BD1A-80C12C62D02C}">
      <dgm:prSet/>
      <dgm:spPr/>
      <dgm:t>
        <a:bodyPr/>
        <a:lstStyle/>
        <a:p>
          <a:endParaRPr lang="en-US" sz="3400">
            <a:solidFill>
              <a:schemeClr val="tx1"/>
            </a:solidFill>
            <a:latin typeface="NikoshBAN" pitchFamily="2" charset="0"/>
            <a:cs typeface="NikoshBAN" pitchFamily="2" charset="0"/>
          </a:endParaRPr>
        </a:p>
      </dgm:t>
    </dgm:pt>
    <dgm:pt modelId="{266DE8E8-1339-41C4-B9A7-6148496C7FA9}" type="sibTrans" cxnId="{9071FB3B-D26B-4384-BD1A-80C12C62D02C}">
      <dgm:prSet/>
      <dgm:spPr/>
      <dgm:t>
        <a:bodyPr/>
        <a:lstStyle/>
        <a:p>
          <a:endParaRPr lang="en-US" sz="3400">
            <a:solidFill>
              <a:schemeClr val="tx1"/>
            </a:solidFill>
            <a:latin typeface="NikoshBAN" pitchFamily="2" charset="0"/>
            <a:cs typeface="NikoshBAN" pitchFamily="2" charset="0"/>
          </a:endParaRPr>
        </a:p>
      </dgm:t>
    </dgm:pt>
    <dgm:pt modelId="{1E4D3931-0DBD-4211-A24A-6AF364284B1E}">
      <dgm:prSet phldrT="[Text]" custT="1"/>
      <dgm:spPr/>
      <dgm:t>
        <a:bodyPr/>
        <a:lstStyle/>
        <a:p>
          <a:pPr marL="280988" indent="-280988">
            <a:lnSpc>
              <a:spcPct val="150000"/>
            </a:lnSpc>
          </a:pPr>
          <a:r>
            <a:rPr lang="bn-BD" sz="3600" b="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৭ই মার্চের ভাষণের বৈশিষ্ট্য ব্যাখ্যা করতে পারবে।</a:t>
          </a:r>
          <a:endParaRPr lang="en-US" sz="3600" b="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NikoshBAN" pitchFamily="2" charset="0"/>
            <a:cs typeface="NikoshBAN" pitchFamily="2" charset="0"/>
          </a:endParaRPr>
        </a:p>
      </dgm:t>
    </dgm:pt>
    <dgm:pt modelId="{CADAA3D9-7C63-4729-85B0-64C8AF644EEF}" type="sibTrans" cxnId="{63E4D827-0083-4625-9FD6-043D8D32091E}">
      <dgm:prSet/>
      <dgm:spPr/>
      <dgm:t>
        <a:bodyPr/>
        <a:lstStyle/>
        <a:p>
          <a:endParaRPr lang="en-US" sz="3400">
            <a:solidFill>
              <a:schemeClr val="tx1"/>
            </a:solidFill>
            <a:latin typeface="NikoshBAN" pitchFamily="2" charset="0"/>
            <a:cs typeface="NikoshBAN" pitchFamily="2" charset="0"/>
          </a:endParaRPr>
        </a:p>
      </dgm:t>
    </dgm:pt>
    <dgm:pt modelId="{FC93695B-FD0E-4353-B1FD-4328F4386DEC}" type="parTrans" cxnId="{63E4D827-0083-4625-9FD6-043D8D32091E}">
      <dgm:prSet/>
      <dgm:spPr/>
      <dgm:t>
        <a:bodyPr/>
        <a:lstStyle/>
        <a:p>
          <a:endParaRPr lang="en-US" sz="3400">
            <a:solidFill>
              <a:schemeClr val="tx1"/>
            </a:solidFill>
            <a:latin typeface="NikoshBAN" pitchFamily="2" charset="0"/>
            <a:cs typeface="NikoshBAN" pitchFamily="2" charset="0"/>
          </a:endParaRPr>
        </a:p>
      </dgm:t>
    </dgm:pt>
    <dgm:pt modelId="{74EE5CD8-078F-4590-BF9C-A341A294A016}">
      <dgm:prSet phldrT="[Text]" custT="1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en-US" sz="3400" dirty="0">
            <a:solidFill>
              <a:schemeClr val="tx1"/>
            </a:solidFill>
            <a:latin typeface="NikoshBAN" pitchFamily="2" charset="0"/>
            <a:cs typeface="NikoshBAN" pitchFamily="2" charset="0"/>
          </a:endParaRPr>
        </a:p>
      </dgm:t>
    </dgm:pt>
    <dgm:pt modelId="{CF9FB981-E6ED-4440-AC98-4E4E2ABA2C55}" type="sibTrans" cxnId="{F40F9561-0D4C-44CF-91EF-A92B1DBDE44B}">
      <dgm:prSet/>
      <dgm:spPr/>
      <dgm:t>
        <a:bodyPr/>
        <a:lstStyle/>
        <a:p>
          <a:endParaRPr lang="en-US" sz="3400">
            <a:solidFill>
              <a:schemeClr val="tx1"/>
            </a:solidFill>
            <a:latin typeface="NikoshBAN" pitchFamily="2" charset="0"/>
            <a:cs typeface="NikoshBAN" pitchFamily="2" charset="0"/>
          </a:endParaRPr>
        </a:p>
      </dgm:t>
    </dgm:pt>
    <dgm:pt modelId="{BB568D76-3363-43D3-B00C-3359A643216C}" type="parTrans" cxnId="{F40F9561-0D4C-44CF-91EF-A92B1DBDE44B}">
      <dgm:prSet/>
      <dgm:spPr/>
      <dgm:t>
        <a:bodyPr/>
        <a:lstStyle/>
        <a:p>
          <a:endParaRPr lang="en-US" sz="3400">
            <a:solidFill>
              <a:schemeClr val="tx1"/>
            </a:solidFill>
            <a:latin typeface="NikoshBAN" pitchFamily="2" charset="0"/>
            <a:cs typeface="NikoshBAN" pitchFamily="2" charset="0"/>
          </a:endParaRPr>
        </a:p>
      </dgm:t>
    </dgm:pt>
    <dgm:pt modelId="{AAE7A1E6-6847-453D-B55B-8A82BF138C1D}" type="pres">
      <dgm:prSet presAssocID="{F6FEADD9-F67D-41F5-BA4C-3C84956E7F46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C4407577-18A2-46E0-8805-2838042EB67A}" type="pres">
      <dgm:prSet presAssocID="{74EE5CD8-078F-4590-BF9C-A341A294A016}" presName="linNode" presStyleCnt="0"/>
      <dgm:spPr/>
      <dgm:t>
        <a:bodyPr/>
        <a:lstStyle/>
        <a:p>
          <a:endParaRPr lang="en-US"/>
        </a:p>
      </dgm:t>
    </dgm:pt>
    <dgm:pt modelId="{7E429971-BC57-430F-BB25-C0574E5E39E3}" type="pres">
      <dgm:prSet presAssocID="{74EE5CD8-078F-4590-BF9C-A341A294A016}" presName="parentText" presStyleLbl="node1" presStyleIdx="0" presStyleCnt="2" custScaleX="43578" custScaleY="40946" custLinFactNeighborX="-3688" custLinFactNeighborY="1990">
        <dgm:presLayoutVars>
          <dgm:chMax val="1"/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en-US"/>
        </a:p>
      </dgm:t>
    </dgm:pt>
    <dgm:pt modelId="{D54B1729-BC98-42C1-9C6C-D65DCBA4358F}" type="pres">
      <dgm:prSet presAssocID="{74EE5CD8-078F-4590-BF9C-A341A294A016}" presName="descendantText" presStyleLbl="alignAccFollowNode1" presStyleIdx="0" presStyleCnt="2" custScaleX="106855" custScaleY="34715" custLinFactNeighborX="24041" custLinFactNeighborY="-737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en-US"/>
        </a:p>
      </dgm:t>
    </dgm:pt>
    <dgm:pt modelId="{AB8574CC-D4F2-4555-AEE3-F4EE58B11D03}" type="pres">
      <dgm:prSet presAssocID="{CF9FB981-E6ED-4440-AC98-4E4E2ABA2C55}" presName="sp" presStyleCnt="0"/>
      <dgm:spPr/>
      <dgm:t>
        <a:bodyPr/>
        <a:lstStyle/>
        <a:p>
          <a:endParaRPr lang="en-US"/>
        </a:p>
      </dgm:t>
    </dgm:pt>
    <dgm:pt modelId="{85B8F607-FDD8-476A-ADBE-E1250824F294}" type="pres">
      <dgm:prSet presAssocID="{AA046201-5C4D-445E-BF0B-5C6D2B0A1945}" presName="linNode" presStyleCnt="0"/>
      <dgm:spPr/>
      <dgm:t>
        <a:bodyPr/>
        <a:lstStyle/>
        <a:p>
          <a:endParaRPr lang="en-US"/>
        </a:p>
      </dgm:t>
    </dgm:pt>
    <dgm:pt modelId="{C04276DC-EE64-470A-B8BC-09067B8045FA}" type="pres">
      <dgm:prSet presAssocID="{AA046201-5C4D-445E-BF0B-5C6D2B0A1945}" presName="parentText" presStyleLbl="node1" presStyleIdx="1" presStyleCnt="2" custScaleX="67446" custScaleY="29444" custLinFactNeighborX="-5008" custLinFactNeighborY="1759">
        <dgm:presLayoutVars>
          <dgm:chMax val="1"/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en-US"/>
        </a:p>
      </dgm:t>
    </dgm:pt>
    <dgm:pt modelId="{B37A5355-225B-4C6F-AED7-6C620F99EECC}" type="pres">
      <dgm:prSet presAssocID="{AA046201-5C4D-445E-BF0B-5C6D2B0A1945}" presName="descendantText" presStyleLbl="alignAccFollowNode1" presStyleIdx="1" presStyleCnt="2" custScaleX="114029" custScaleY="43225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en-US"/>
        </a:p>
      </dgm:t>
    </dgm:pt>
  </dgm:ptLst>
  <dgm:cxnLst>
    <dgm:cxn modelId="{16A2D4CA-55DC-4DF5-8C14-7511AF8988AF}" type="presOf" srcId="{C59269D0-92A5-481C-BA64-727AFB0DD545}" destId="{B37A5355-225B-4C6F-AED7-6C620F99EECC}" srcOrd="0" destOrd="0" presId="urn:microsoft.com/office/officeart/2005/8/layout/vList5"/>
    <dgm:cxn modelId="{9071FB3B-D26B-4384-BD1A-80C12C62D02C}" srcId="{AA046201-5C4D-445E-BF0B-5C6D2B0A1945}" destId="{C59269D0-92A5-481C-BA64-727AFB0DD545}" srcOrd="0" destOrd="0" parTransId="{312CC84D-092F-422A-AA24-A4619DBBB7BE}" sibTransId="{266DE8E8-1339-41C4-B9A7-6148496C7FA9}"/>
    <dgm:cxn modelId="{B8AF1086-D7BE-446F-9133-738B599E9A7D}" srcId="{F6FEADD9-F67D-41F5-BA4C-3C84956E7F46}" destId="{AA046201-5C4D-445E-BF0B-5C6D2B0A1945}" srcOrd="1" destOrd="0" parTransId="{FE92FC33-5E0F-4302-9E80-A69E8ACDDE56}" sibTransId="{40767EFF-7D52-4469-ACEE-7D28E67337E2}"/>
    <dgm:cxn modelId="{F40F9561-0D4C-44CF-91EF-A92B1DBDE44B}" srcId="{F6FEADD9-F67D-41F5-BA4C-3C84956E7F46}" destId="{74EE5CD8-078F-4590-BF9C-A341A294A016}" srcOrd="0" destOrd="0" parTransId="{BB568D76-3363-43D3-B00C-3359A643216C}" sibTransId="{CF9FB981-E6ED-4440-AC98-4E4E2ABA2C55}"/>
    <dgm:cxn modelId="{9C4A169A-FEBE-4793-A56D-77A9A1206B74}" type="presOf" srcId="{74EE5CD8-078F-4590-BF9C-A341A294A016}" destId="{7E429971-BC57-430F-BB25-C0574E5E39E3}" srcOrd="0" destOrd="0" presId="urn:microsoft.com/office/officeart/2005/8/layout/vList5"/>
    <dgm:cxn modelId="{5B0A47A7-B931-44C0-A80D-650FAE47501F}" type="presOf" srcId="{AA046201-5C4D-445E-BF0B-5C6D2B0A1945}" destId="{C04276DC-EE64-470A-B8BC-09067B8045FA}" srcOrd="0" destOrd="0" presId="urn:microsoft.com/office/officeart/2005/8/layout/vList5"/>
    <dgm:cxn modelId="{63E4D827-0083-4625-9FD6-043D8D32091E}" srcId="{74EE5CD8-078F-4590-BF9C-A341A294A016}" destId="{1E4D3931-0DBD-4211-A24A-6AF364284B1E}" srcOrd="0" destOrd="0" parTransId="{FC93695B-FD0E-4353-B1FD-4328F4386DEC}" sibTransId="{CADAA3D9-7C63-4729-85B0-64C8AF644EEF}"/>
    <dgm:cxn modelId="{78826858-A88C-42A1-8AFA-3645AE5F24E1}" type="presOf" srcId="{1E4D3931-0DBD-4211-A24A-6AF364284B1E}" destId="{D54B1729-BC98-42C1-9C6C-D65DCBA4358F}" srcOrd="0" destOrd="0" presId="urn:microsoft.com/office/officeart/2005/8/layout/vList5"/>
    <dgm:cxn modelId="{40ADF725-32B3-4196-88AC-120326B34C87}" type="presOf" srcId="{F6FEADD9-F67D-41F5-BA4C-3C84956E7F46}" destId="{AAE7A1E6-6847-453D-B55B-8A82BF138C1D}" srcOrd="0" destOrd="0" presId="urn:microsoft.com/office/officeart/2005/8/layout/vList5"/>
    <dgm:cxn modelId="{8AF547CA-56E7-491A-8BA5-17C57FC8CB23}" type="presParOf" srcId="{AAE7A1E6-6847-453D-B55B-8A82BF138C1D}" destId="{C4407577-18A2-46E0-8805-2838042EB67A}" srcOrd="0" destOrd="0" presId="urn:microsoft.com/office/officeart/2005/8/layout/vList5"/>
    <dgm:cxn modelId="{99BD9568-A909-4A6F-BC27-57B08605DBC9}" type="presParOf" srcId="{C4407577-18A2-46E0-8805-2838042EB67A}" destId="{7E429971-BC57-430F-BB25-C0574E5E39E3}" srcOrd="0" destOrd="0" presId="urn:microsoft.com/office/officeart/2005/8/layout/vList5"/>
    <dgm:cxn modelId="{4CAF12A8-2A72-4EA9-8C94-56A16F7EFA08}" type="presParOf" srcId="{C4407577-18A2-46E0-8805-2838042EB67A}" destId="{D54B1729-BC98-42C1-9C6C-D65DCBA4358F}" srcOrd="1" destOrd="0" presId="urn:microsoft.com/office/officeart/2005/8/layout/vList5"/>
    <dgm:cxn modelId="{2A7FF0D2-2768-48C9-ACC4-28413FDC9AE5}" type="presParOf" srcId="{AAE7A1E6-6847-453D-B55B-8A82BF138C1D}" destId="{AB8574CC-D4F2-4555-AEE3-F4EE58B11D03}" srcOrd="1" destOrd="0" presId="urn:microsoft.com/office/officeart/2005/8/layout/vList5"/>
    <dgm:cxn modelId="{CC2172C5-01E2-4EE4-B01B-EB983FB90930}" type="presParOf" srcId="{AAE7A1E6-6847-453D-B55B-8A82BF138C1D}" destId="{85B8F607-FDD8-476A-ADBE-E1250824F294}" srcOrd="2" destOrd="0" presId="urn:microsoft.com/office/officeart/2005/8/layout/vList5"/>
    <dgm:cxn modelId="{4C098E16-7824-4897-8344-9CC5E2520404}" type="presParOf" srcId="{85B8F607-FDD8-476A-ADBE-E1250824F294}" destId="{C04276DC-EE64-470A-B8BC-09067B8045FA}" srcOrd="0" destOrd="0" presId="urn:microsoft.com/office/officeart/2005/8/layout/vList5"/>
    <dgm:cxn modelId="{8749453B-E60D-4693-8704-0A41E2B6FA64}" type="presParOf" srcId="{85B8F607-FDD8-476A-ADBE-E1250824F294}" destId="{B37A5355-225B-4C6F-AED7-6C620F99EECC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54B1729-BC98-42C1-9C6C-D65DCBA4358F}">
      <dsp:nvSpPr>
        <dsp:cNvPr id="0" name=""/>
        <dsp:cNvSpPr/>
      </dsp:nvSpPr>
      <dsp:spPr>
        <a:xfrm rot="5400000">
          <a:off x="4341497" y="-1484897"/>
          <a:ext cx="1268495" cy="5680104"/>
        </a:xfrm>
        <a:prstGeom prst="rect">
          <a:avLst/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80988" lvl="1" indent="-280988" algn="l" defTabSz="1600200">
            <a:lnSpc>
              <a:spcPct val="15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bn-BD" sz="3600" b="0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৭ই মার্চের ভাষণের বৈশিষ্ট্য ব্যাখ্যা করতে পারবে।</a:t>
          </a:r>
          <a:endParaRPr lang="en-US" sz="3600" b="0" kern="12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NikoshBAN" pitchFamily="2" charset="0"/>
            <a:cs typeface="NikoshBAN" pitchFamily="2" charset="0"/>
          </a:endParaRPr>
        </a:p>
      </dsp:txBody>
      <dsp:txXfrm rot="-5400000">
        <a:off x="2135693" y="720907"/>
        <a:ext cx="5680104" cy="1268495"/>
      </dsp:txXfrm>
    </dsp:sp>
    <dsp:sp modelId="{7E429971-BC57-430F-BB25-C0574E5E39E3}">
      <dsp:nvSpPr>
        <dsp:cNvPr id="0" name=""/>
        <dsp:cNvSpPr/>
      </dsp:nvSpPr>
      <dsp:spPr>
        <a:xfrm>
          <a:off x="0" y="537867"/>
          <a:ext cx="1303020" cy="1870222"/>
        </a:xfrm>
        <a:prstGeom prst="roundRect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9540" tIns="64770" rIns="129540" bIns="6477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400" kern="1200" dirty="0">
            <a:solidFill>
              <a:schemeClr val="tx1"/>
            </a:solidFill>
            <a:latin typeface="NikoshBAN" pitchFamily="2" charset="0"/>
            <a:cs typeface="NikoshBAN" pitchFamily="2" charset="0"/>
          </a:endParaRPr>
        </a:p>
      </dsp:txBody>
      <dsp:txXfrm>
        <a:off x="63608" y="601475"/>
        <a:ext cx="1175804" cy="1743006"/>
      </dsp:txXfrm>
    </dsp:sp>
    <dsp:sp modelId="{B37A5355-225B-4C6F-AED7-6C620F99EECC}">
      <dsp:nvSpPr>
        <dsp:cNvPr id="0" name=""/>
        <dsp:cNvSpPr/>
      </dsp:nvSpPr>
      <dsp:spPr>
        <a:xfrm rot="5400000">
          <a:off x="4371520" y="304573"/>
          <a:ext cx="1579453" cy="6061453"/>
        </a:xfrm>
        <a:prstGeom prst="rect">
          <a:avLst/>
        </a:prstGeom>
        <a:solidFill>
          <a:schemeClr val="accent3">
            <a:tint val="40000"/>
            <a:alpha val="90000"/>
            <a:hueOff val="10716854"/>
            <a:satOff val="-13793"/>
            <a:lumOff val="-1075"/>
            <a:alphaOff val="0"/>
          </a:schemeClr>
        </a:solidFill>
        <a:ln w="9525" cap="flat" cmpd="sng" algn="ctr">
          <a:solidFill>
            <a:schemeClr val="accent3">
              <a:tint val="40000"/>
              <a:alpha val="90000"/>
              <a:hueOff val="10716854"/>
              <a:satOff val="-13793"/>
              <a:lumOff val="-1075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85750" lvl="1" indent="-285750" algn="l" defTabSz="1600200">
            <a:lnSpc>
              <a:spcPct val="15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3600" b="0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৭ই </a:t>
          </a:r>
          <a:r>
            <a:rPr lang="en-US" sz="3600" b="0" kern="1200" dirty="0" err="1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মা</a:t>
          </a:r>
          <a:r>
            <a:rPr lang="bn-BD" sz="3600" b="0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র্চের</a:t>
          </a:r>
          <a:r>
            <a:rPr lang="en-US" sz="3600" b="0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bn-BD" sz="3600" b="0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 ভাষণের তাৎপর্য বর্ণনা করতে পারবে।</a:t>
          </a:r>
          <a:endParaRPr lang="en-US" sz="3600" b="0" kern="12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 rot="-5400000">
        <a:off x="2130520" y="2545573"/>
        <a:ext cx="6061453" cy="1579453"/>
      </dsp:txXfrm>
    </dsp:sp>
    <dsp:sp modelId="{C04276DC-EE64-470A-B8BC-09067B8045FA}">
      <dsp:nvSpPr>
        <dsp:cNvPr id="0" name=""/>
        <dsp:cNvSpPr/>
      </dsp:nvSpPr>
      <dsp:spPr>
        <a:xfrm>
          <a:off x="0" y="2743210"/>
          <a:ext cx="2016694" cy="1344865"/>
        </a:xfrm>
        <a:prstGeom prst="roundRect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9540" tIns="64770" rIns="129540" bIns="6477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400" kern="1200" dirty="0">
            <a:solidFill>
              <a:schemeClr val="tx1"/>
            </a:solidFill>
            <a:latin typeface="NikoshBAN" pitchFamily="2" charset="0"/>
            <a:cs typeface="NikoshBAN" pitchFamily="2" charset="0"/>
          </a:endParaRPr>
        </a:p>
      </dsp:txBody>
      <dsp:txXfrm>
        <a:off x="65651" y="2808861"/>
        <a:ext cx="1885392" cy="121356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83FDC75-7F73-4A4A-A77C-09AADF00E0EA}" type="datetimeFigureOut">
              <a:rPr lang="en-US" smtClean="0"/>
              <a:pPr/>
              <a:t>7/13/2020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59226BF-1F13-42D3-80DC-373E7ADD1EB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785725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8AEF76B-3757-4A0B-AF93-28494465C1DD}" type="datetimeFigureOut">
              <a:rPr lang="en-US" smtClean="0"/>
              <a:pPr/>
              <a:t>7/13/2020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5693FD4-8F83-4EF7-AC3F-0DC0388986B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05665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lnSpc>
                <a:spcPct val="80000"/>
              </a:lnSpc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6EAC7D-5A89-47C2-8ABA-56C9C2DEF7A4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668182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693FD4-8F83-4EF7-AC3F-0DC0388986B0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297043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693FD4-8F83-4EF7-AC3F-0DC0388986B0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478672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693FD4-8F83-4EF7-AC3F-0DC0388986B0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418044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693FD4-8F83-4EF7-AC3F-0DC0388986B0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817660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693FD4-8F83-4EF7-AC3F-0DC0388986B0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024354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693FD4-8F83-4EF7-AC3F-0DC0388986B0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76383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lnSpc>
                <a:spcPct val="80000"/>
              </a:lnSpc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6EAC7D-5A89-47C2-8ABA-56C9C2DEF7A4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348086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693FD4-8F83-4EF7-AC3F-0DC0388986B0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428991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693FD4-8F83-4EF7-AC3F-0DC0388986B0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653941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693FD4-8F83-4EF7-AC3F-0DC0388986B0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217541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u="none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693FD4-8F83-4EF7-AC3F-0DC0388986B0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971564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693FD4-8F83-4EF7-AC3F-0DC0388986B0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910701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693FD4-8F83-4EF7-AC3F-0DC0388986B0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1060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693FD4-8F83-4EF7-AC3F-0DC0388986B0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45639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B281C-5159-4971-8228-52B9A72E9ED2}" type="datetimeFigureOut">
              <a:rPr lang="en-US" smtClean="0"/>
              <a:pPr/>
              <a:t>7/13/2020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56593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B281C-5159-4971-8228-52B9A72E9ED2}" type="datetimeFigureOut">
              <a:rPr lang="en-US" smtClean="0"/>
              <a:pPr/>
              <a:t>7/13/2020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3159726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B281C-5159-4971-8228-52B9A72E9ED2}" type="datetimeFigureOut">
              <a:rPr lang="en-US" smtClean="0"/>
              <a:pPr/>
              <a:t>7/13/2020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928396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Background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543" y="0"/>
            <a:ext cx="9100457" cy="6879771"/>
          </a:xfrm>
          <a:prstGeom prst="rect">
            <a:avLst/>
          </a:prstGeom>
        </p:spPr>
      </p:pic>
      <p:sp>
        <p:nvSpPr>
          <p:cNvPr id="6" name="Rectangle 5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152400" y="152400"/>
            <a:ext cx="8839200" cy="6553200"/>
          </a:xfrm>
          <a:prstGeom prst="rect">
            <a:avLst/>
          </a:prstGeom>
          <a:noFill/>
          <a:ln w="762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543" y="0"/>
            <a:ext cx="9100457" cy="687977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590800" y="2286000"/>
            <a:ext cx="6180224" cy="1470025"/>
          </a:xfrm>
        </p:spPr>
        <p:txBody>
          <a:bodyPr anchor="t"/>
          <a:lstStyle>
            <a:lvl1pPr algn="r">
              <a:defRPr b="1" cap="small" baseline="0">
                <a:solidFill>
                  <a:srgbClr val="00330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62400" y="4038600"/>
            <a:ext cx="4772528" cy="990600"/>
          </a:xfrm>
        </p:spPr>
        <p:txBody>
          <a:bodyPr>
            <a:normAutofit/>
          </a:bodyPr>
          <a:lstStyle>
            <a:lvl1pPr marL="0" indent="0" algn="r">
              <a:buNone/>
              <a:defRPr sz="2000" b="0">
                <a:solidFill>
                  <a:schemeClr val="tx1"/>
                </a:solidFill>
                <a:latin typeface="Georgia" pitchFamily="18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251"/>
            <a:ext cx="3721618" cy="6858000"/>
          </a:xfrm>
          <a:prstGeom prst="rect">
            <a:avLst/>
          </a:prstGeom>
        </p:spPr>
      </p:pic>
      <p:sp>
        <p:nvSpPr>
          <p:cNvPr id="10" name="Picture Placeholder 9"/>
          <p:cNvSpPr>
            <a:spLocks noGrp="1"/>
          </p:cNvSpPr>
          <p:nvPr>
            <p:ph type="pic" sz="quarter" idx="13" hasCustomPrompt="1"/>
          </p:nvPr>
        </p:nvSpPr>
        <p:spPr>
          <a:xfrm>
            <a:off x="6858000" y="5105400"/>
            <a:ext cx="1828800" cy="990600"/>
          </a:xfrm>
        </p:spPr>
        <p:txBody>
          <a:bodyPr>
            <a:normAutofit/>
          </a:bodyPr>
          <a:lstStyle>
            <a:lvl1pPr marL="0" indent="0" algn="ctr">
              <a:buNone/>
              <a:defRPr sz="2000" baseline="0"/>
            </a:lvl1pPr>
          </a:lstStyle>
          <a:p>
            <a:r>
              <a:rPr lang="en-US" dirty="0" smtClean="0"/>
              <a:t>Company Logo</a:t>
            </a:r>
            <a:endParaRPr lang="en-US" dirty="0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543" y="0"/>
            <a:ext cx="9100457" cy="687977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3161049" y="-3176815"/>
            <a:ext cx="2819400" cy="917303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0" y="3048000"/>
            <a:ext cx="4343400" cy="1362075"/>
          </a:xfrm>
        </p:spPr>
        <p:txBody>
          <a:bodyPr anchor="b" anchorCtr="0"/>
          <a:lstStyle>
            <a:lvl1pPr algn="l">
              <a:defRPr sz="4000" b="1" cap="small" baseline="0">
                <a:solidFill>
                  <a:srgbClr val="00330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B281C-5159-4971-8228-52B9A72E9ED2}" type="datetimeFigureOut">
              <a:rPr lang="en-US" smtClean="0"/>
              <a:pPr/>
              <a:t>7/13/2020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3" hasCustomPrompt="1"/>
          </p:nvPr>
        </p:nvSpPr>
        <p:spPr>
          <a:xfrm>
            <a:off x="6781800" y="5334000"/>
            <a:ext cx="2133600" cy="9906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 smtClean="0"/>
              <a:t>Company Logo</a:t>
            </a:r>
            <a:endParaRPr lang="en-US" dirty="0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62000" y="269632"/>
            <a:ext cx="8077200" cy="1143000"/>
          </a:xfrm>
        </p:spPr>
        <p:txBody>
          <a:bodyPr anchor="ctr" anchorCtr="0"/>
          <a:lstStyle>
            <a:lvl1pPr algn="l">
              <a:defRPr lang="en-US" dirty="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596413"/>
            <a:ext cx="8077200" cy="4297363"/>
          </a:xfrm>
        </p:spPr>
        <p:txBody>
          <a:bodyPr>
            <a:normAutofit/>
          </a:bodyPr>
          <a:lstStyle>
            <a:lvl1pPr>
              <a:defRPr sz="3200">
                <a:latin typeface="+mn-lt"/>
              </a:defRPr>
            </a:lvl1pPr>
            <a:lvl2pPr>
              <a:defRPr sz="2800">
                <a:latin typeface="+mn-lt"/>
              </a:defRPr>
            </a:lvl2pPr>
            <a:lvl3pPr>
              <a:defRPr sz="2400">
                <a:latin typeface="+mn-lt"/>
              </a:defRPr>
            </a:lvl3pPr>
            <a:lvl4pPr>
              <a:defRPr sz="2400">
                <a:latin typeface="+mn-lt"/>
              </a:defRPr>
            </a:lvl4pPr>
            <a:lvl5pPr>
              <a:defRPr sz="2400">
                <a:latin typeface="+mn-l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B281C-5159-4971-8228-52B9A72E9ED2}" type="datetimeFigureOut">
              <a:rPr lang="en-US" smtClean="0"/>
              <a:pPr/>
              <a:t>7/13/2020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05600" y="6356350"/>
            <a:ext cx="2133600" cy="365125"/>
          </a:xfrm>
        </p:spPr>
        <p:txBody>
          <a:bodyPr/>
          <a:lstStyle/>
          <a:p>
            <a:fld id="{33D6E5A2-EC83-451F-A719-9AC1370DD5C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B281C-5159-4971-8228-52B9A72E9ED2}" type="datetimeFigureOut">
              <a:rPr lang="en-US" smtClean="0"/>
              <a:pPr/>
              <a:t>7/13/2020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4159512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B281C-5159-4971-8228-52B9A72E9ED2}" type="datetimeFigureOut">
              <a:rPr lang="en-US" smtClean="0"/>
              <a:pPr/>
              <a:t>7/13/2020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50404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B281C-5159-4971-8228-52B9A72E9ED2}" type="datetimeFigureOut">
              <a:rPr lang="en-US" smtClean="0"/>
              <a:pPr/>
              <a:t>7/13/2020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40164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B281C-5159-4971-8228-52B9A72E9ED2}" type="datetimeFigureOut">
              <a:rPr lang="en-US" smtClean="0"/>
              <a:pPr/>
              <a:t>7/13/2020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8638108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B281C-5159-4971-8228-52B9A72E9ED2}" type="datetimeFigureOut">
              <a:rPr lang="en-US" smtClean="0"/>
              <a:pPr/>
              <a:t>7/13/2020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9081173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B281C-5159-4971-8228-52B9A72E9ED2}" type="datetimeFigureOut">
              <a:rPr lang="en-US" smtClean="0"/>
              <a:pPr/>
              <a:t>7/13/2020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2962319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B281C-5159-4971-8228-52B9A72E9ED2}" type="datetimeFigureOut">
              <a:rPr lang="en-US" smtClean="0"/>
              <a:pPr/>
              <a:t>7/13/2020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8930828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B281C-5159-4971-8228-52B9A72E9ED2}" type="datetimeFigureOut">
              <a:rPr lang="en-US" smtClean="0"/>
              <a:pPr/>
              <a:t>7/13/2020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0912903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7B281C-5159-4971-8228-52B9A72E9ED2}" type="datetimeFigureOut">
              <a:rPr lang="en-US" smtClean="0"/>
              <a:pPr/>
              <a:t>7/13/2020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D6E5A2-EC83-451F-A719-9AC1370DD5C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0649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7" r:id="rId3"/>
    <p:sldLayoutId id="2147483668" r:id="rId4"/>
    <p:sldLayoutId id="2147483669" r:id="rId5"/>
    <p:sldLayoutId id="2147483670" r:id="rId6"/>
    <p:sldLayoutId id="2147483671" r:id="rId7"/>
    <p:sldLayoutId id="2147483672" r:id="rId8"/>
    <p:sldLayoutId id="2147483673" r:id="rId9"/>
    <p:sldLayoutId id="2147483674" r:id="rId10"/>
    <p:sldLayoutId id="2147483675" r:id="rId11"/>
    <p:sldLayoutId id="2147483676" r:id="rId12"/>
    <p:sldLayoutId id="2147483649" r:id="rId13"/>
    <p:sldLayoutId id="2147483651" r:id="rId14"/>
    <p:sldLayoutId id="2147483650" r:id="rId15"/>
  </p:sldLayoutIdLst>
  <p:transition spd="slow">
    <p:wipe dir="d"/>
  </p:transition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4" Type="http://schemas.openxmlformats.org/officeDocument/2006/relationships/image" Target="../media/image5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4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wmf"/><Relationship Id="rId3" Type="http://schemas.openxmlformats.org/officeDocument/2006/relationships/notesSlide" Target="../notesSlides/notesSlide7.xml"/><Relationship Id="rId7" Type="http://schemas.openxmlformats.org/officeDocument/2006/relationships/oleObject" Target="../embeddings/oleObject1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1.jpeg"/><Relationship Id="rId4" Type="http://schemas.openxmlformats.org/officeDocument/2006/relationships/image" Target="../media/image20.jp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2600" y="1295400"/>
            <a:ext cx="5801102" cy="4648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Rectangle 2"/>
          <p:cNvSpPr/>
          <p:nvPr/>
        </p:nvSpPr>
        <p:spPr>
          <a:xfrm>
            <a:off x="2286000" y="3105835"/>
            <a:ext cx="4572000" cy="255454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8000" b="1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স্বাগতম</a:t>
            </a:r>
            <a:r>
              <a:rPr lang="en-US" sz="80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/>
            </a:r>
            <a:br>
              <a:rPr lang="en-US" sz="80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</a:br>
            <a:endParaRPr lang="en-US" sz="8000" dirty="0">
              <a:solidFill>
                <a:srgbClr val="FF0000"/>
              </a:solidFill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5433" y="5449669"/>
            <a:ext cx="8457568" cy="64633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বঙ্গবন্ধুর ভাষণ শুনতে জনগণ এত আকাঙ্খিত ছিল কেন?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05432" y="298186"/>
            <a:ext cx="8457569" cy="830997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একক কাজ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010400" y="681026"/>
            <a:ext cx="17445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সময় : ৫ মিনিট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840610" y="1390065"/>
            <a:ext cx="5539612" cy="36007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94365536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C:\Documents and Settings\Delower\Desktop\Final\4-5\234x234xc11.jpg.pagespeed.ic.Ir8OlF7uXL.jpg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451740" y="3114687"/>
            <a:ext cx="3353301" cy="3133713"/>
          </a:xfrm>
          <a:prstGeom prst="rect">
            <a:avLst/>
          </a:prstGeom>
          <a:noFill/>
          <a:ln w="1905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86283" y="3114686"/>
            <a:ext cx="2433117" cy="3133713"/>
          </a:xfrm>
          <a:prstGeom prst="rect">
            <a:avLst/>
          </a:prstGeom>
          <a:noFill/>
          <a:ln w="19050">
            <a:solidFill>
              <a:schemeClr val="tx1"/>
            </a:solidFill>
          </a:ln>
          <a:effectLst>
            <a:outerShdw blurRad="107950" dist="12700" dir="5400000" algn="ctr">
              <a:srgbClr val="0000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C:\Documents and Settings\Delower\Desktop\Final\4-5\flag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7785" y="304800"/>
            <a:ext cx="2984617" cy="2514600"/>
          </a:xfrm>
          <a:prstGeom prst="rect">
            <a:avLst/>
          </a:prstGeom>
          <a:noFill/>
          <a:ln w="1905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>
          <a:xfrm>
            <a:off x="3124200" y="3146218"/>
            <a:ext cx="2090671" cy="2860783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lnSpc>
                <a:spcPct val="130000"/>
              </a:lnSpc>
            </a:pPr>
            <a:r>
              <a:rPr lang="bn-BD" sz="2800" b="1" dirty="0" smtClean="0">
                <a:ln w="1905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ভাষণে  উদ্বুদ্ধ হয়ে ঐক্যবদ্ধ জনগণ অসহযোগ আন্দোলনে অংশ নেয়</a:t>
            </a:r>
            <a:endParaRPr lang="en-US" sz="2800" b="1" dirty="0">
              <a:ln w="1905"/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9333567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D:\All Competition Content\Model Content BOBP\Model Content 3rd Round Delower\mukti-joddha17-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803" y="320566"/>
            <a:ext cx="4056011" cy="3042008"/>
          </a:xfrm>
          <a:prstGeom prst="rect">
            <a:avLst/>
          </a:prstGeom>
          <a:noFill/>
          <a:ln w="1905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3" name="Picture 3" descr="C:\Documents and Settings\Delower\Desktop\Final\4-5\Victory-is-Ours-1971.jpg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138003" y="3499208"/>
            <a:ext cx="4701197" cy="3053992"/>
          </a:xfrm>
          <a:prstGeom prst="rect">
            <a:avLst/>
          </a:prstGeom>
          <a:noFill/>
          <a:ln w="1905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2" name="Picture 2" descr="C:\Documents and Settings\Delower\Desktop\Final\4-5\1971-march-20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382" y="320566"/>
            <a:ext cx="4266818" cy="29340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/>
          <p:cNvSpPr/>
          <p:nvPr/>
        </p:nvSpPr>
        <p:spPr>
          <a:xfrm>
            <a:off x="326803" y="4159341"/>
            <a:ext cx="3483197" cy="2012859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lnSpc>
                <a:spcPct val="130000"/>
              </a:lnSpc>
            </a:pPr>
            <a:r>
              <a:rPr lang="bn-BD" sz="3200" b="1" dirty="0" smtClean="0">
                <a:ln w="1905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বঙ্গবন্ধুর আহ্বানে জনগণ মুক্তির সংগ্রামে ঝাঁপিয়ে পড়ে।</a:t>
            </a:r>
            <a:endParaRPr lang="en-US" sz="3200" b="1" dirty="0">
              <a:ln w="1905"/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3375756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53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53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53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53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53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55174" y="5429071"/>
            <a:ext cx="8123591" cy="1200329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bn-BD" sz="3600" b="1" dirty="0" smtClean="0">
                <a:latin typeface="NikoshBAN" pitchFamily="2" charset="0"/>
                <a:cs typeface="NikoshBAN" pitchFamily="2" charset="0"/>
              </a:rPr>
              <a:t>বঙ্গবন্ধুর ঘোষণা অনুযায়ী এদেশের সংগ্রামী জনগণ কী কী পদক্ষেপ গ্রহণ করে? তার একটি তালিকা তৈরি কর।</a:t>
            </a:r>
            <a:endParaRPr lang="en-US" sz="3600" b="1" dirty="0"/>
          </a:p>
        </p:txBody>
      </p:sp>
      <p:sp>
        <p:nvSpPr>
          <p:cNvPr id="3" name="Rectangle 2"/>
          <p:cNvSpPr/>
          <p:nvPr/>
        </p:nvSpPr>
        <p:spPr>
          <a:xfrm>
            <a:off x="555174" y="1247533"/>
            <a:ext cx="8123591" cy="4031873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marL="407988" indent="-407988" algn="just">
              <a:buFont typeface="Wingdings" pitchFamily="2" charset="2"/>
              <a:buChar char="§"/>
            </a:pP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দেশের স্কুল-কলেজ বন্ধ করে দেয়।</a:t>
            </a:r>
          </a:p>
          <a:p>
            <a:pPr marL="407988" indent="-407988" algn="just">
              <a:buFont typeface="Wingdings" pitchFamily="2" charset="2"/>
              <a:buChar char="§"/>
            </a:pP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অফিস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আদালত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বন্ধ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করে দেয়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bn-BD" sz="3200" dirty="0" smtClean="0">
              <a:latin typeface="NikoshBAN" pitchFamily="2" charset="0"/>
              <a:cs typeface="NikoshBAN" pitchFamily="2" charset="0"/>
            </a:endParaRPr>
          </a:p>
          <a:p>
            <a:pPr marL="407988" indent="-407988" algn="just">
              <a:buFont typeface="Wingdings" pitchFamily="2" charset="2"/>
              <a:buChar char="§"/>
            </a:pP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কল-কারখানা বন্ধ করে দেয়।</a:t>
            </a:r>
          </a:p>
          <a:p>
            <a:pPr marL="407988" indent="-407988" algn="just">
              <a:buFont typeface="Wingdings" pitchFamily="2" charset="2"/>
              <a:buChar char="§"/>
            </a:pP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গ্রামে গ্রামে সংগ্রাম পরিষদ গড়ে তোলে।</a:t>
            </a:r>
          </a:p>
          <a:p>
            <a:pPr marL="407988" indent="-407988" algn="just">
              <a:buFont typeface="Wingdings" pitchFamily="2" charset="2"/>
              <a:buChar char="§"/>
            </a:pP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সামরিক বাহিনীর আগ্রাসন মোকাবিলা করে।</a:t>
            </a:r>
          </a:p>
          <a:p>
            <a:pPr marL="407988" indent="-407988" algn="just">
              <a:buFont typeface="Wingdings" pitchFamily="2" charset="2"/>
              <a:buChar char="§"/>
            </a:pP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দাবী আদায় না হওয়া পর্যন্ত হরতালের ডাক দেয়।</a:t>
            </a:r>
          </a:p>
          <a:p>
            <a:pPr marL="407988" indent="-407988" algn="just">
              <a:buFont typeface="Wingdings" pitchFamily="2" charset="2"/>
              <a:buChar char="§"/>
            </a:pP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পাকিস্তানি সরকারকে সকল প্রকার সহযোগিতা বন্ধ করে দেয়।</a:t>
            </a:r>
          </a:p>
          <a:p>
            <a:pPr marL="407988" indent="-407988" algn="just">
              <a:buFont typeface="Wingdings" pitchFamily="2" charset="2"/>
              <a:buChar char="§"/>
            </a:pP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সর্বোপরি স্বাধীনতা যুদ্ধে ঝাঁপিয়ে পড়ে।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33400" y="283774"/>
            <a:ext cx="8153400" cy="830997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bn-BD" sz="4800" b="1" dirty="0" smtClean="0">
                <a:ln w="1905"/>
                <a:solidFill>
                  <a:srgbClr val="0033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দলগত কাজ </a:t>
            </a:r>
            <a:endParaRPr lang="en-US" sz="4800" b="1" dirty="0">
              <a:ln w="1905"/>
              <a:solidFill>
                <a:srgbClr val="0033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934200" y="660309"/>
            <a:ext cx="17445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সময় : ৮ মিনিট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6386" name="Picture 2" descr="C:\Documents and Settings\Delower\Desktop\Final\4-5\fr16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1582129"/>
            <a:ext cx="4648200" cy="3362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12201016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6" presetClass="exit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6" dur="50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000"/>
                            </p:stCondLst>
                            <p:childTnLst>
                              <p:par>
                                <p:cTn id="3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3500"/>
                            </p:stCondLst>
                            <p:childTnLst>
                              <p:par>
                                <p:cTn id="4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4000"/>
                            </p:stCondLst>
                            <p:childTnLst>
                              <p:par>
                                <p:cTn id="4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1" animBg="1"/>
      <p:bldP spid="2" grpId="2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/>
          <p:cNvSpPr/>
          <p:nvPr/>
        </p:nvSpPr>
        <p:spPr>
          <a:xfrm>
            <a:off x="1262856" y="3564584"/>
            <a:ext cx="7482788" cy="492443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bn-BD" sz="2600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৭ই মার্চ -এ ভাষণ দেওয়া ময়দানটির বর্তমান নাম কী? </a:t>
            </a:r>
            <a:endParaRPr lang="en-US" sz="2600" spc="50" dirty="0">
              <a:ln w="11430"/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2" name="Freeform 1"/>
          <p:cNvSpPr/>
          <p:nvPr/>
        </p:nvSpPr>
        <p:spPr>
          <a:xfrm>
            <a:off x="571499" y="379775"/>
            <a:ext cx="8229601" cy="810603"/>
          </a:xfrm>
          <a:custGeom>
            <a:avLst/>
            <a:gdLst>
              <a:gd name="connsiteX0" fmla="*/ 0 w 8350996"/>
              <a:gd name="connsiteY0" fmla="*/ 73994 h 739937"/>
              <a:gd name="connsiteX1" fmla="*/ 73994 w 8350996"/>
              <a:gd name="connsiteY1" fmla="*/ 0 h 739937"/>
              <a:gd name="connsiteX2" fmla="*/ 8277002 w 8350996"/>
              <a:gd name="connsiteY2" fmla="*/ 0 h 739937"/>
              <a:gd name="connsiteX3" fmla="*/ 8350996 w 8350996"/>
              <a:gd name="connsiteY3" fmla="*/ 73994 h 739937"/>
              <a:gd name="connsiteX4" fmla="*/ 8350996 w 8350996"/>
              <a:gd name="connsiteY4" fmla="*/ 665943 h 739937"/>
              <a:gd name="connsiteX5" fmla="*/ 8277002 w 8350996"/>
              <a:gd name="connsiteY5" fmla="*/ 739937 h 739937"/>
              <a:gd name="connsiteX6" fmla="*/ 73994 w 8350996"/>
              <a:gd name="connsiteY6" fmla="*/ 739937 h 739937"/>
              <a:gd name="connsiteX7" fmla="*/ 0 w 8350996"/>
              <a:gd name="connsiteY7" fmla="*/ 665943 h 739937"/>
              <a:gd name="connsiteX8" fmla="*/ 0 w 8350996"/>
              <a:gd name="connsiteY8" fmla="*/ 73994 h 7399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350996" h="739937">
                <a:moveTo>
                  <a:pt x="0" y="73994"/>
                </a:moveTo>
                <a:cubicBezTo>
                  <a:pt x="0" y="33128"/>
                  <a:pt x="33128" y="0"/>
                  <a:pt x="73994" y="0"/>
                </a:cubicBezTo>
                <a:lnTo>
                  <a:pt x="8277002" y="0"/>
                </a:lnTo>
                <a:cubicBezTo>
                  <a:pt x="8317868" y="0"/>
                  <a:pt x="8350996" y="33128"/>
                  <a:pt x="8350996" y="73994"/>
                </a:cubicBezTo>
                <a:lnTo>
                  <a:pt x="8350996" y="665943"/>
                </a:lnTo>
                <a:cubicBezTo>
                  <a:pt x="8350996" y="706809"/>
                  <a:pt x="8317868" y="739937"/>
                  <a:pt x="8277002" y="739937"/>
                </a:cubicBezTo>
                <a:lnTo>
                  <a:pt x="73994" y="739937"/>
                </a:lnTo>
                <a:cubicBezTo>
                  <a:pt x="33128" y="739937"/>
                  <a:pt x="0" y="706809"/>
                  <a:pt x="0" y="665943"/>
                </a:cubicBezTo>
                <a:lnTo>
                  <a:pt x="0" y="73994"/>
                </a:lnTo>
                <a:close/>
              </a:path>
            </a:pathLst>
          </a:cu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spcFirstLastPara="0" vert="horz" wrap="square" lIns="124542" tIns="90252" rIns="124542" bIns="90252" numCol="1" spcCol="1270" anchor="ctr" anchorCtr="0">
            <a:noAutofit/>
          </a:bodyPr>
          <a:lstStyle/>
          <a:p>
            <a:pPr algn="ctr" defTabSz="2400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bn-BD" sz="5400" b="1" dirty="0" smtClean="0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5400" b="1" dirty="0">
              <a:ln w="1905"/>
              <a:solidFill>
                <a:srgbClr val="00B05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1219200" y="2022157"/>
            <a:ext cx="7526444" cy="492443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bn-BD" sz="2600" spc="50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৭ই মার্চের ভাষণে </a:t>
            </a:r>
            <a:r>
              <a:rPr lang="bn-BD" sz="2600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বঙ্গবন্ধু </a:t>
            </a:r>
            <a:r>
              <a:rPr lang="bn-BD" sz="2600" spc="50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শেখ </a:t>
            </a:r>
            <a:r>
              <a:rPr lang="bn-BD" sz="2600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মুজিবুর রহমানের শেষকথা কী ছিল? </a:t>
            </a:r>
            <a:endParaRPr lang="en-US" sz="2600" spc="50" dirty="0">
              <a:ln w="11430"/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304800" y="1676400"/>
            <a:ext cx="949016" cy="1173715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/>
          </a:p>
        </p:txBody>
      </p:sp>
      <p:pic>
        <p:nvPicPr>
          <p:cNvPr id="15362" name="Picture 2" descr="C:\Documents and Settings\Delower\Desktop\Final\4-5\7th171250.jpg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92975" y="3278213"/>
            <a:ext cx="960841" cy="1065187"/>
          </a:xfrm>
          <a:prstGeom prst="rect">
            <a:avLst/>
          </a:prstGeom>
          <a:noFill/>
          <a:ln w="1905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Rectangle 24"/>
          <p:cNvSpPr/>
          <p:nvPr/>
        </p:nvSpPr>
        <p:spPr>
          <a:xfrm>
            <a:off x="1262856" y="5029200"/>
            <a:ext cx="7482788" cy="492443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bn-BD" sz="2600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৭ই মার্চ -এ ভাষণ দেওয়া শর্ত ৪টি কী কী? </a:t>
            </a:r>
            <a:endParaRPr lang="en-US" sz="2600" spc="50" dirty="0">
              <a:ln w="11430"/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26" name="Picture 2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04800" y="4643870"/>
            <a:ext cx="958055" cy="1147330"/>
          </a:xfrm>
          <a:prstGeom prst="rect">
            <a:avLst/>
          </a:prstGeom>
          <a:noFill/>
          <a:ln w="1905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60444408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2" grpId="0" animBg="1"/>
      <p:bldP spid="23" grpId="0" animBg="1"/>
      <p:bldP spid="2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00" y="383630"/>
            <a:ext cx="3962400" cy="83099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bn-BD" sz="4800" b="1" dirty="0" smtClean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বাড়ির কাজ</a:t>
            </a:r>
            <a:endParaRPr lang="en-US" sz="4800" b="1" dirty="0">
              <a:ln w="1905"/>
              <a:solidFill>
                <a:srgbClr val="7030A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52400" y="4953000"/>
            <a:ext cx="8762999" cy="1323439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571500" indent="-571500" algn="ctr">
              <a:buFont typeface="Wingdings" pitchFamily="2" charset="2"/>
              <a:buChar char="Ø"/>
            </a:pPr>
            <a:r>
              <a:rPr lang="bn-BD" sz="4000" b="1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বঙ্গবন্ধুর ৭ই মার্চের ভাষণকে বাঙালির মুক্তির সনদ বলা হয় কেন? বিশ্লেষণ কর।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3200" y="1752600"/>
            <a:ext cx="4114800" cy="24858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4512619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3"/>
          <p:cNvSpPr>
            <a:spLocks noGrp="1"/>
          </p:cNvSpPr>
          <p:nvPr>
            <p:ph type="title"/>
          </p:nvPr>
        </p:nvSpPr>
        <p:spPr>
          <a:xfrm>
            <a:off x="3200400" y="228600"/>
            <a:ext cx="3276600" cy="990600"/>
          </a:xfrm>
          <a:prstGeom prst="rect">
            <a:avLst/>
          </a:prstGeom>
          <a:ln>
            <a:solidFill>
              <a:srgbClr val="C0000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>
              <a:spcBef>
                <a:spcPts val="200"/>
              </a:spcBef>
            </a:pPr>
            <a:r>
              <a:rPr lang="bn-BD" sz="6600" dirty="0" smtClean="0"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6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228600" y="1600201"/>
            <a:ext cx="3739047" cy="2971800"/>
          </a:xfrm>
          <a:prstGeom prst="roundRect">
            <a:avLst/>
          </a:prstGeom>
          <a:blipFill>
            <a:blip r:embed="rId4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dirty="0" smtClean="0">
                <a:blipFill>
                  <a:blip r:embed="rId4"/>
                  <a:tile tx="0" ty="0" sx="100000" sy="100000" flip="none" algn="tl"/>
                </a:blipFill>
                <a:latin typeface="NikoshBAN" panose="02000000000000000000"/>
              </a:rPr>
              <a:t>অভি </a:t>
            </a:r>
            <a:endParaRPr lang="en-US" dirty="0">
              <a:blipFill>
                <a:blip r:embed="rId4"/>
                <a:tile tx="0" ty="0" sx="100000" sy="100000" flip="none" algn="tl"/>
              </a:blipFill>
              <a:latin typeface="NikoshBAN" panose="0200000000000000000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04800" y="1981200"/>
            <a:ext cx="3546164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bn-BD" sz="2400" b="1" dirty="0" smtClean="0">
                <a:latin typeface="NikoshBAN" panose="02000000000000000000"/>
              </a:rPr>
              <a:t>অভিরাম চাষা</a:t>
            </a:r>
          </a:p>
          <a:p>
            <a:pPr algn="ctr"/>
            <a:r>
              <a:rPr lang="bn-BD" sz="2400" b="1" dirty="0" smtClean="0">
                <a:latin typeface="NikoshBAN" panose="02000000000000000000"/>
              </a:rPr>
              <a:t>সহকারি শিক্ষক(আইসিটি)</a:t>
            </a:r>
          </a:p>
          <a:p>
            <a:pPr algn="ctr"/>
            <a:r>
              <a:rPr lang="bn-BD" sz="2400" b="1" dirty="0" smtClean="0">
                <a:latin typeface="NikoshBAN" panose="02000000000000000000"/>
              </a:rPr>
              <a:t>ছোট ধামাই উচ্চ বিদ্যালয়</a:t>
            </a:r>
          </a:p>
          <a:p>
            <a:pPr algn="ctr"/>
            <a:r>
              <a:rPr lang="bn-BD" sz="2400" b="1" dirty="0" smtClean="0">
                <a:latin typeface="NikoshBAN" panose="02000000000000000000"/>
              </a:rPr>
              <a:t>জুড়ী,মৌলভীবাজার।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04800" y="3581400"/>
            <a:ext cx="35461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Email: oviramcdhs@gmail.com</a:t>
            </a:r>
            <a:endParaRPr lang="en-US" sz="2000" b="1" dirty="0"/>
          </a:p>
        </p:txBody>
      </p:sp>
      <p:sp>
        <p:nvSpPr>
          <p:cNvPr id="10" name="Rounded Rectangle 9"/>
          <p:cNvSpPr/>
          <p:nvPr/>
        </p:nvSpPr>
        <p:spPr>
          <a:xfrm>
            <a:off x="4267200" y="1524000"/>
            <a:ext cx="4648200" cy="3046988"/>
          </a:xfrm>
          <a:prstGeom prst="roundRect">
            <a:avLst/>
          </a:prstGeom>
          <a:blipFill>
            <a:blip r:embed="rId5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bn-BD" sz="3200" b="1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শ্রেণিঃ</a:t>
            </a:r>
            <a:r>
              <a:rPr lang="en-US" sz="3200" b="1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b="1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৮ম</a:t>
            </a:r>
            <a:endParaRPr lang="bn-BD" sz="3200" b="1" dirty="0" smtClean="0">
              <a:solidFill>
                <a:prstClr val="black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lvl="0"/>
            <a:r>
              <a:rPr lang="bn-BD" sz="3200" b="1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বিষয়ঃ</a:t>
            </a:r>
            <a:r>
              <a:rPr lang="bn-IN" sz="3200" b="1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বাং</a:t>
            </a:r>
            <a:r>
              <a:rPr lang="bn-IN" sz="3200" b="1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লাদেশ  ওবিশ্বপরিচয়</a:t>
            </a:r>
            <a:endParaRPr lang="bn-BD" sz="3200" b="1" dirty="0">
              <a:solidFill>
                <a:prstClr val="black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lvl="0"/>
            <a:r>
              <a:rPr lang="bn-BD" sz="3200" b="1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শিক্ষার্থীর সংখ্যাঃ </a:t>
            </a:r>
            <a:r>
              <a:rPr lang="en-US" sz="3200" b="1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৪০</a:t>
            </a:r>
            <a:r>
              <a:rPr lang="bn-BD" sz="3200" b="1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lvl="0"/>
            <a:r>
              <a:rPr lang="bn-BD" sz="3200" b="1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সময়ঃ ৫০ মিনিট</a:t>
            </a:r>
          </a:p>
          <a:p>
            <a:pPr lvl="0"/>
            <a:r>
              <a:rPr lang="bn-BD" sz="3200" b="1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তারিখঃ </a:t>
            </a:r>
            <a:r>
              <a:rPr lang="bn-BD" sz="3200" b="1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১৩/০৭/২০২০</a:t>
            </a:r>
            <a:endParaRPr lang="en-US" sz="3200" b="1" dirty="0">
              <a:solidFill>
                <a:prstClr val="black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04800" y="3733800"/>
            <a:ext cx="43434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28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বঙ্গবন্ধুর ৭ই মার্চের ভাষণ</a:t>
            </a:r>
            <a:endParaRPr lang="en-US" sz="2800" b="1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800599" y="6124902"/>
            <a:ext cx="420677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28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বাঙালির স্বাধীনতা যুদ্ধে অংশগ্রহন</a:t>
            </a:r>
            <a:endParaRPr lang="en-US" sz="2800" b="1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9219" name="Picture 3" descr="C:\Documents and Settings\Delower\Desktop\Final\4-5\gorra-600-640x480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9738" y="3200400"/>
            <a:ext cx="3753262" cy="2814947"/>
          </a:xfrm>
          <a:prstGeom prst="round2DiagRect">
            <a:avLst>
              <a:gd name="adj1" fmla="val 16667"/>
              <a:gd name="adj2" fmla="val 0"/>
            </a:avLst>
          </a:prstGeom>
          <a:ln w="28575" cap="sq">
            <a:solidFill>
              <a:schemeClr val="tx1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 descr="C:\Documents and Settings\Delower\Desktop\Final\4-5\1425626596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02992"/>
            <a:ext cx="4879693" cy="3049808"/>
          </a:xfrm>
          <a:prstGeom prst="round2DiagRect">
            <a:avLst>
              <a:gd name="adj1" fmla="val 13156"/>
              <a:gd name="adj2" fmla="val 0"/>
            </a:avLst>
          </a:prstGeom>
          <a:ln w="28575" cap="sq">
            <a:solidFill>
              <a:schemeClr val="tx1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56123530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2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342899" y="614260"/>
            <a:ext cx="8420101" cy="1214540"/>
          </a:xfrm>
          <a:prstGeom prst="rect">
            <a:avLst/>
          </a:prstGeom>
        </p:spPr>
        <p:txBody>
          <a:bodyPr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54864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sz="7200" b="1" spc="50" dirty="0" smtClean="0">
                <a:ln w="11430"/>
                <a:solidFill>
                  <a:schemeClr val="bg2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ea typeface="+mj-ea"/>
                <a:cs typeface="NikoshBAN" pitchFamily="2" charset="0"/>
              </a:rPr>
              <a:t>৭ই মার্চের ভাষণের বৈশিষ্ট্য</a:t>
            </a:r>
            <a:endParaRPr kumimoji="0" lang="en-US" sz="4800" b="1" i="0" u="none" strike="noStrike" kern="1200" spc="50" normalizeH="0" baseline="0" noProof="0" dirty="0">
              <a:ln w="11430"/>
              <a:solidFill>
                <a:schemeClr val="bg2">
                  <a:lumMod val="50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uLnTx/>
              <a:uFillTx/>
              <a:latin typeface="NikoshBAN" pitchFamily="2" charset="0"/>
              <a:ea typeface="+mj-ea"/>
              <a:cs typeface="NikoshBAN" pitchFamily="2" charset="0"/>
            </a:endParaRPr>
          </a:p>
        </p:txBody>
      </p:sp>
      <p:pic>
        <p:nvPicPr>
          <p:cNvPr id="10242" name="Picture 2" descr="C:\Documents and Settings\Delower\Desktop\Final\4-5\fr16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6100" y="2159893"/>
            <a:ext cx="5651500" cy="408850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750228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3"/>
          <p:cNvSpPr txBox="1">
            <a:spLocks/>
          </p:cNvSpPr>
          <p:nvPr/>
        </p:nvSpPr>
        <p:spPr>
          <a:xfrm>
            <a:off x="365760" y="1059597"/>
            <a:ext cx="6675120" cy="9144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lang="en-US" sz="4400" kern="1200" dirty="0" smtClean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BD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এই পাঠ শেষে শিক্ষার্থীরা..</a:t>
            </a:r>
            <a:r>
              <a:rPr lang="en-US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.</a:t>
            </a:r>
            <a:endParaRPr lang="bn-BD" sz="5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507765861"/>
              </p:ext>
            </p:extLst>
          </p:nvPr>
        </p:nvGraphicFramePr>
        <p:xfrm>
          <a:off x="457200" y="1752600"/>
          <a:ext cx="8305800" cy="4572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3314700" y="228600"/>
            <a:ext cx="2057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err="1" smtClean="0"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4800" b="1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5011367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7E429971-BC57-430F-BB25-C0574E5E39E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graphicEl>
                                              <a:dgm id="{7E429971-BC57-430F-BB25-C0574E5E39E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D54B1729-BC98-42C1-9C6C-D65DCBA4358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">
                                            <p:graphicEl>
                                              <a:dgm id="{D54B1729-BC98-42C1-9C6C-D65DCBA4358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C04276DC-EE64-470A-B8BC-09067B8045F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">
                                            <p:graphicEl>
                                              <a:dgm id="{C04276DC-EE64-470A-B8BC-09067B8045F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B37A5355-225B-4C6F-AED7-6C620F99EEC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">
                                            <p:graphicEl>
                                              <a:dgm id="{B37A5355-225B-4C6F-AED7-6C620F99EEC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 uiExpand="1">
        <p:bldSub>
          <a:bldDgm bld="one"/>
        </p:bldSub>
      </p:bldGraphic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491358" y="5660648"/>
            <a:ext cx="4995041" cy="892552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sz="4000" b="1" dirty="0" smtClean="0">
                <a:ln w="1905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1970 </a:t>
            </a:r>
            <a:r>
              <a:rPr lang="bn-BD" sz="4000" b="1" dirty="0" smtClean="0">
                <a:ln w="1905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এর নির্বাচন ও ফলাফল</a:t>
            </a:r>
            <a:endParaRPr lang="en-US" sz="4000" b="1" dirty="0">
              <a:ln w="1905"/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1266" name="Picture 2" descr="C:\Documents and Settings\Delower\Desktop\Final\4-5\538606e02676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359" y="2015359"/>
            <a:ext cx="3318641" cy="3318641"/>
          </a:xfrm>
          <a:prstGeom prst="rect">
            <a:avLst/>
          </a:prstGeom>
          <a:noFill/>
          <a:ln w="28575">
            <a:solidFill>
              <a:schemeClr val="tx1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38" name="Picture 2" descr="C:\Documents and Settings\Delower\Desktop\1111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438150"/>
            <a:ext cx="3048000" cy="5657850"/>
          </a:xfrm>
          <a:prstGeom prst="rect">
            <a:avLst/>
          </a:prstGeom>
          <a:noFill/>
          <a:ln w="28575">
            <a:solidFill>
              <a:schemeClr val="tx1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 descr="C:\Documents and Settings\Delower\Desktop\Final\4-5\325435-Elections-1327214010-335-640x4801-300x225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6584" y="396438"/>
            <a:ext cx="2011416" cy="1508562"/>
          </a:xfrm>
          <a:prstGeom prst="rect">
            <a:avLst/>
          </a:prstGeom>
          <a:noFill/>
          <a:ln w="1905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23580091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C:\Documents and Settings\Delower\Desktop\Final\4-5\Historical 7th March 1971 Crowd in Dhaka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1462" y="3515930"/>
            <a:ext cx="4177860" cy="2785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7" name="Picture 5" descr="C:\Documents and Settings\Delower\Desktop\Final\4-5\15-March-19710101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851" y="304799"/>
            <a:ext cx="3090149" cy="2085975"/>
          </a:xfrm>
          <a:prstGeom prst="rect">
            <a:avLst/>
          </a:prstGeom>
          <a:noFill/>
          <a:ln w="1905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8" name="Picture 6" descr="C:\Documents and Settings\Delower\Desktop\Final\4-5\zulfiqar-ali-bhutto-0204_l1.jpg"/>
          <p:cNvPicPr>
            <a:picLocks noChangeAspect="1" noChangeArrowheads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257800" y="304800"/>
            <a:ext cx="3516367" cy="2085975"/>
          </a:xfrm>
          <a:prstGeom prst="rect">
            <a:avLst/>
          </a:prstGeom>
          <a:noFill/>
          <a:ln w="1905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Object 1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11358378"/>
              </p:ext>
            </p:extLst>
          </p:nvPr>
        </p:nvGraphicFramePr>
        <p:xfrm>
          <a:off x="3520671" y="1981200"/>
          <a:ext cx="1737129" cy="135713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94" name="Package" showAsIcon="1" r:id="rId7" imgW="914400" imgH="714240" progId="Package">
                  <p:embed/>
                </p:oleObj>
              </mc:Choice>
              <mc:Fallback>
                <p:oleObj name="Package" showAsIcon="1" r:id="rId7" imgW="914400" imgH="714240" progId="Pack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3520671" y="1981200"/>
                        <a:ext cx="1737129" cy="135713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5"/>
          <p:cNvSpPr/>
          <p:nvPr/>
        </p:nvSpPr>
        <p:spPr>
          <a:xfrm>
            <a:off x="262759" y="2467892"/>
            <a:ext cx="3166241" cy="695575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lnSpc>
                <a:spcPct val="130000"/>
              </a:lnSpc>
            </a:pPr>
            <a:r>
              <a:rPr lang="bn-BD" sz="3200" b="1" dirty="0" smtClean="0">
                <a:ln w="1905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ইয়াহিয়া খাঁন</a:t>
            </a:r>
            <a:endParaRPr lang="en-US" sz="3200" b="1" dirty="0">
              <a:ln w="1905"/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257800" y="2467892"/>
            <a:ext cx="3516367" cy="732508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lnSpc>
                <a:spcPct val="130000"/>
              </a:lnSpc>
            </a:pPr>
            <a:r>
              <a:rPr lang="bn-BD" sz="3200" b="1" dirty="0" smtClean="0">
                <a:ln w="1905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জুলফিকার আলী ভুট্টো</a:t>
            </a:r>
            <a:endParaRPr lang="en-US" sz="3200" b="1" dirty="0">
              <a:ln w="1905"/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0391344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33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18142" y="304799"/>
            <a:ext cx="2272658" cy="3396343"/>
          </a:xfrm>
          <a:prstGeom prst="rect">
            <a:avLst/>
          </a:prstGeom>
          <a:noFill/>
          <a:ln w="28575">
            <a:solidFill>
              <a:schemeClr val="tx1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819400" y="304800"/>
            <a:ext cx="5943600" cy="3396343"/>
          </a:xfrm>
          <a:prstGeom prst="rect">
            <a:avLst/>
          </a:prstGeom>
          <a:noFill/>
          <a:ln w="28575">
            <a:solidFill>
              <a:schemeClr val="tx1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6" name="Group 5"/>
          <p:cNvGrpSpPr/>
          <p:nvPr/>
        </p:nvGrpSpPr>
        <p:grpSpPr>
          <a:xfrm>
            <a:off x="326182" y="3788934"/>
            <a:ext cx="3665120" cy="2766936"/>
            <a:chOff x="465083" y="3155732"/>
            <a:chExt cx="4106917" cy="3168868"/>
          </a:xfrm>
        </p:grpSpPr>
        <p:sp>
          <p:nvSpPr>
            <p:cNvPr id="3" name="Right Arrow Callout 2"/>
            <p:cNvSpPr/>
            <p:nvPr/>
          </p:nvSpPr>
          <p:spPr>
            <a:xfrm>
              <a:off x="465083" y="3886200"/>
              <a:ext cx="4106917" cy="2438400"/>
            </a:xfrm>
            <a:prstGeom prst="rightArrowCallout">
              <a:avLst>
                <a:gd name="adj1" fmla="val 18535"/>
                <a:gd name="adj2" fmla="val 19181"/>
                <a:gd name="adj3" fmla="val 25000"/>
                <a:gd name="adj4" fmla="val 80717"/>
              </a:avLst>
            </a:prstGeom>
            <a:ln w="28575"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bn-BD" sz="2800" b="1" dirty="0" smtClean="0">
                  <a:ln w="1905"/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এভাবেই তিনি বাংলার স্বাধীনতার ঘোষণা দিয়ে 'বাংলাদেশ' নামকরণ করেন।</a:t>
              </a:r>
              <a:endParaRPr lang="en-US" sz="2800" b="1" dirty="0">
                <a:ln w="1905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4" name="Up Arrow 3"/>
            <p:cNvSpPr/>
            <p:nvPr/>
          </p:nvSpPr>
          <p:spPr>
            <a:xfrm>
              <a:off x="1828800" y="3155732"/>
              <a:ext cx="685800" cy="914400"/>
            </a:xfrm>
            <a:prstGeom prst="upArrow">
              <a:avLst>
                <a:gd name="adj1" fmla="val 50000"/>
                <a:gd name="adj2" fmla="val 68391"/>
              </a:avLst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4"/>
            <p:cNvSpPr/>
            <p:nvPr/>
          </p:nvSpPr>
          <p:spPr>
            <a:xfrm>
              <a:off x="1707932" y="3912472"/>
              <a:ext cx="838200" cy="19706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9" name="Picture 2" descr="C:\Documents and Settings\Delower\Desktop\Final\4-5\253770_459312974146072_467025604_n-1.jpg"/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156837" y="3836232"/>
            <a:ext cx="3707423" cy="2745870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40751548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08970" y="531674"/>
            <a:ext cx="8277829" cy="1200329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ক্ষমতা হস্তান্তরের পথ উন্মুক্ত করতে ২৫ মার্চ অধিবেশনে যোগদানের ক্ষেত্রে তিনি ভাষণে চারটি শর্ত </a:t>
            </a:r>
            <a:r>
              <a:rPr lang="bn-BD" sz="3600" dirty="0">
                <a:latin typeface="NikoshBAN" pitchFamily="2" charset="0"/>
                <a:cs typeface="NikoshBAN" pitchFamily="2" charset="0"/>
              </a:rPr>
              <a:t>প্রদান 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করেন:</a:t>
            </a:r>
            <a:endParaRPr lang="en-US" sz="3600" dirty="0"/>
          </a:p>
        </p:txBody>
      </p:sp>
      <p:sp>
        <p:nvSpPr>
          <p:cNvPr id="3" name="Rectangle 2"/>
          <p:cNvSpPr/>
          <p:nvPr/>
        </p:nvSpPr>
        <p:spPr>
          <a:xfrm>
            <a:off x="408971" y="2451080"/>
            <a:ext cx="8277828" cy="3527889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bn-BD" sz="3800" dirty="0">
                <a:latin typeface="NikoshBAN" pitchFamily="2" charset="0"/>
                <a:cs typeface="NikoshBAN" pitchFamily="2" charset="0"/>
              </a:rPr>
              <a:t>১. </a:t>
            </a:r>
            <a:r>
              <a:rPr lang="bn-BD" sz="3800" dirty="0" smtClean="0">
                <a:latin typeface="NikoshBAN" pitchFamily="2" charset="0"/>
                <a:cs typeface="NikoshBAN" pitchFamily="2" charset="0"/>
              </a:rPr>
              <a:t>সামরিক শাসন প্রত্যাহার করতে হবে।</a:t>
            </a:r>
            <a:endParaRPr lang="en-US" sz="3800" dirty="0" smtClean="0">
              <a:latin typeface="NikoshBAN" pitchFamily="2" charset="0"/>
              <a:cs typeface="NikoshBAN" pitchFamily="2" charset="0"/>
            </a:endParaRPr>
          </a:p>
          <a:p>
            <a:pPr marL="393700" indent="-393700" algn="just">
              <a:lnSpc>
                <a:spcPct val="150000"/>
              </a:lnSpc>
            </a:pPr>
            <a:r>
              <a:rPr lang="en-US" sz="3800" dirty="0" smtClean="0">
                <a:latin typeface="NikoshBAN" pitchFamily="2" charset="0"/>
                <a:cs typeface="NikoshBAN" pitchFamily="2" charset="0"/>
              </a:rPr>
              <a:t>2. </a:t>
            </a:r>
            <a:r>
              <a:rPr lang="bn-BD" sz="3800" dirty="0" smtClean="0">
                <a:latin typeface="NikoshBAN" pitchFamily="2" charset="0"/>
                <a:cs typeface="NikoshBAN" pitchFamily="2" charset="0"/>
              </a:rPr>
              <a:t>গণপ্রতিনিধিদের  </a:t>
            </a:r>
            <a:r>
              <a:rPr lang="bn-BD" sz="3800" dirty="0">
                <a:latin typeface="NikoshBAN" pitchFamily="2" charset="0"/>
                <a:cs typeface="NikoshBAN" pitchFamily="2" charset="0"/>
              </a:rPr>
              <a:t>কাছে  ক্ষমতা হস্তান্তর করতে হবে </a:t>
            </a:r>
            <a:r>
              <a:rPr lang="bn-BD" sz="38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3800" dirty="0" smtClean="0">
              <a:latin typeface="NikoshBAN" pitchFamily="2" charset="0"/>
              <a:cs typeface="NikoshBAN" pitchFamily="2" charset="0"/>
            </a:endParaRPr>
          </a:p>
          <a:p>
            <a:pPr algn="just">
              <a:lnSpc>
                <a:spcPct val="150000"/>
              </a:lnSpc>
            </a:pPr>
            <a:r>
              <a:rPr lang="bn-BD" sz="3800" dirty="0" smtClean="0">
                <a:latin typeface="NikoshBAN" pitchFamily="2" charset="0"/>
                <a:cs typeface="NikoshBAN" pitchFamily="2" charset="0"/>
              </a:rPr>
              <a:t>৩. সেনাবাহিনীর গণহত্যার তদন্ত করতে হবে।</a:t>
            </a:r>
          </a:p>
          <a:p>
            <a:pPr algn="just">
              <a:lnSpc>
                <a:spcPct val="150000"/>
              </a:lnSpc>
            </a:pPr>
            <a:r>
              <a:rPr lang="bn-BD" sz="3800" dirty="0" smtClean="0">
                <a:latin typeface="NikoshBAN" pitchFamily="2" charset="0"/>
                <a:cs typeface="NikoshBAN" pitchFamily="2" charset="0"/>
              </a:rPr>
              <a:t>৪. সৈন্যদের ব্যারাকে ফিরিয়ে নিতে হবে।</a:t>
            </a:r>
            <a:endParaRPr lang="en-US" sz="3800" dirty="0"/>
          </a:p>
        </p:txBody>
      </p:sp>
    </p:spTree>
    <p:extLst>
      <p:ext uri="{BB962C8B-B14F-4D97-AF65-F5344CB8AC3E}">
        <p14:creationId xmlns:p14="http://schemas.microsoft.com/office/powerpoint/2010/main" val="1523759673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QUq8QELArFIgadhH063fpq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QUq8QELArFIgadhH063fpq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313</Words>
  <Application>Microsoft Office PowerPoint</Application>
  <PresentationFormat>On-screen Show (4:3)</PresentationFormat>
  <Paragraphs>66</Paragraphs>
  <Slides>15</Slides>
  <Notes>15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3" baseType="lpstr">
      <vt:lpstr>Arial</vt:lpstr>
      <vt:lpstr>Calibri</vt:lpstr>
      <vt:lpstr>Georgia</vt:lpstr>
      <vt:lpstr>NikoshBAN</vt:lpstr>
      <vt:lpstr>Vrinda</vt:lpstr>
      <vt:lpstr>Wingdings</vt:lpstr>
      <vt:lpstr>Office Theme</vt:lpstr>
      <vt:lpstr>Package</vt:lpstr>
      <vt:lpstr>PowerPoint Presentation</vt:lpstr>
      <vt:lpstr>পরিচিতি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2013-06-23T15:13:12Z</dcterms:created>
  <dcterms:modified xsi:type="dcterms:W3CDTF">2020-07-13T00:42:35Z</dcterms:modified>
</cp:coreProperties>
</file>