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notesMasterIdLst>
    <p:notesMasterId r:id="rId18"/>
  </p:notesMasterIdLst>
  <p:sldIdLst>
    <p:sldId id="282" r:id="rId2"/>
    <p:sldId id="256" r:id="rId3"/>
    <p:sldId id="403" r:id="rId4"/>
    <p:sldId id="274" r:id="rId5"/>
    <p:sldId id="269" r:id="rId6"/>
    <p:sldId id="368" r:id="rId7"/>
    <p:sldId id="385" r:id="rId8"/>
    <p:sldId id="428" r:id="rId9"/>
    <p:sldId id="406" r:id="rId10"/>
    <p:sldId id="276" r:id="rId11"/>
    <p:sldId id="423" r:id="rId12"/>
    <p:sldId id="420" r:id="rId13"/>
    <p:sldId id="436" r:id="rId14"/>
    <p:sldId id="408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0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0000BC"/>
    <a:srgbClr val="00CCFF"/>
    <a:srgbClr val="3333FF"/>
    <a:srgbClr val="CCFFFF"/>
    <a:srgbClr val="C2FFA3"/>
    <a:srgbClr val="CCFF66"/>
    <a:srgbClr val="99FF66"/>
    <a:srgbClr val="B3F1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-900" y="-162"/>
      </p:cViewPr>
      <p:guideLst>
        <p:guide orient="horz" pos="2205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25913-E6C3-4E51-A8A3-10C72388182A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0D7C1-5CD7-4D25-8C5E-40F3B23684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58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0D7C1-5CD7-4D25-8C5E-40F3B236840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16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0D7C1-5CD7-4D25-8C5E-40F3B236840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358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0D7C1-5CD7-4D25-8C5E-40F3B236840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79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0D7C1-5CD7-4D25-8C5E-40F3B236840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8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0D7C1-5CD7-4D25-8C5E-40F3B236840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27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0D7C1-5CD7-4D25-8C5E-40F3B236840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5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29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6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59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8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8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676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9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60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61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16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93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23E5C-C145-4F31-BE6A-2D92A64C1C17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AC110-5E17-4960-947F-1C6F1985F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16115" y="2678577"/>
            <a:ext cx="5268686" cy="236988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F0502020204030204" pitchFamily="34" charset="0"/>
              <a:buNone/>
            </a:pP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মলিনা বিশ্বাস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মলি) </a:t>
            </a:r>
          </a:p>
          <a:p>
            <a:pPr>
              <a:buFont typeface="Calibri" panose="020F0502020204030204" pitchFamily="34" charset="0"/>
              <a:buNone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সহকারি শিক্ষক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(গণিত ওবিজ্ঞান ) 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Calibri" panose="020F0502020204030204" pitchFamily="34" charset="0"/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বনগ্রাম মাধ্যমিক বিদ্যালয়           </a:t>
            </a:r>
          </a:p>
          <a:p>
            <a:pPr>
              <a:buFont typeface="Calibri" panose="020F0502020204030204" pitchFamily="34" charset="0"/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খোকসা, কুষ্টিয়া 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Calibri" panose="020F0502020204030204" pitchFamily="34" charset="0"/>
              <a:buNone/>
            </a:pPr>
            <a:r>
              <a:rPr lang="bn-BD" sz="3200" dirty="0" smtClean="0">
                <a:latin typeface="Nikosh" pitchFamily="2" charset="0"/>
                <a:cs typeface="Nikosh" pitchFamily="2" charset="0"/>
              </a:rPr>
              <a:t>  মোবাইলঃ ০১৭</a:t>
            </a:r>
            <a:r>
              <a:rPr lang="bn-IN" sz="3200" dirty="0" smtClean="0">
                <a:latin typeface="Nikosh" pitchFamily="2" charset="0"/>
                <a:cs typeface="Nikosh" pitchFamily="2" charset="0"/>
              </a:rPr>
              <a:t>৪৭৪৮৯৪৯২ 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 </a:t>
            </a:r>
            <a:endParaRPr lang="bn-BD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11834" y="3073382"/>
            <a:ext cx="4316052" cy="236988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F0502020204030204" pitchFamily="34" charset="0"/>
              <a:buNone/>
            </a:pPr>
            <a:r>
              <a:rPr lang="bn-BD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শ্রেণিঃ   নবম   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bn-BD" sz="2400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buFont typeface="Calibri" panose="020F0502020204030204" pitchFamily="34" charset="0"/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গণিত       </a:t>
            </a:r>
          </a:p>
          <a:p>
            <a:pPr>
              <a:buFont typeface="Calibri" panose="020F0502020204030204" pitchFamily="34" charset="0"/>
              <a:buNone/>
            </a:pP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 প্রথম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 আবৃত্ত দশমিক ভগ্নাংশের গুন ও ভাগ 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১৪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0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৭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/২০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20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ইং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       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Calibri" panose="020F0502020204030204" pitchFamily="34" charset="0"/>
              <a:buNone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 সময়ঃ  ৫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মিনিট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2400" dirty="0"/>
          </a:p>
        </p:txBody>
      </p:sp>
      <p:pic>
        <p:nvPicPr>
          <p:cNvPr id="6" name="Picture 2" descr="C:\Users\Tumpa\Desktop\Mol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266" y="274211"/>
            <a:ext cx="2155086" cy="2089725"/>
          </a:xfrm>
          <a:prstGeom prst="ellipse">
            <a:avLst/>
          </a:prstGeom>
          <a:ln w="63500" cap="rnd">
            <a:solidFill>
              <a:schemeClr val="accent2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92887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/>
          <p:cNvSpPr txBox="1"/>
          <p:nvPr/>
        </p:nvSpPr>
        <p:spPr>
          <a:xfrm>
            <a:off x="112541" y="172189"/>
            <a:ext cx="4305837" cy="92333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0" y="4264505"/>
                <a:ext cx="500742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প্রশ্নঃ</a:t>
                </a:r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2.3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7</m:t>
                        </m:r>
                      </m:e>
                    </m:acc>
                    <m:r>
                      <a:rPr lang="en-US" sz="28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÷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0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.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4</m:t>
                    </m:r>
                    <m:acc>
                      <m:accPr>
                        <m:chr m:val="̇"/>
                        <m:ctrlP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5</m:t>
                        </m:r>
                      </m:e>
                    </m:acc>
                  </m:oMath>
                </a14:m>
                <a:r>
                  <a:rPr lang="en-US" sz="28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bn-IN" sz="2800" dirty="0" smtClean="0">
                    <a:latin typeface="Times New Roman" pitchFamily="18" charset="0"/>
                    <a:cs typeface="NikoshBAN" pitchFamily="2" charset="0"/>
                  </a:rPr>
                  <a:t>কে ভাগ কর । </a:t>
                </a:r>
                <a:endParaRPr lang="en-US" sz="2800" dirty="0">
                  <a:latin typeface="Times New Roman" pitchFamily="18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264505"/>
                <a:ext cx="5007429" cy="584775"/>
              </a:xfrm>
              <a:prstGeom prst="rect">
                <a:avLst/>
              </a:prstGeom>
              <a:blipFill rotWithShape="1">
                <a:blip r:embed="rId3"/>
                <a:stretch>
                  <a:fillRect t="-7368" b="-2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:\Users\Tumpa\Desktop\dol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28" y="1370138"/>
            <a:ext cx="4238171" cy="254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23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3370" y="192536"/>
            <a:ext cx="42203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দলীয় কাজের সমাধান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45026" y="1016889"/>
                <a:ext cx="5633780" cy="51868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দেওয়া আছে,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2.3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7</m:t>
                        </m:r>
                      </m:e>
                    </m:acc>
                    <m:r>
                      <a:rPr lang="en-US" sz="2800" i="1">
                        <a:latin typeface="Cambria Math"/>
                        <a:ea typeface="Cambria Math"/>
                        <a:cs typeface="Times New Roman" pitchFamily="18" charset="0"/>
                      </a:rPr>
                      <m:t>÷</m:t>
                    </m:r>
                    <m:r>
                      <a:rPr lang="en-US" sz="2800" i="1">
                        <a:latin typeface="Cambria Math"/>
                        <a:ea typeface="Cambria Math"/>
                        <a:cs typeface="Times New Roman" pitchFamily="18" charset="0"/>
                      </a:rPr>
                      <m:t>0</m:t>
                    </m:r>
                    <m:r>
                      <a:rPr lang="en-US" sz="2800" i="1">
                        <a:latin typeface="Cambria Math"/>
                        <a:ea typeface="Cambria Math"/>
                        <a:cs typeface="Times New Roman" pitchFamily="18" charset="0"/>
                      </a:rPr>
                      <m:t>.</m:t>
                    </m:r>
                    <m:r>
                      <a:rPr lang="en-US" sz="2800" i="1">
                        <a:latin typeface="Cambria Math"/>
                        <a:ea typeface="Cambria Math"/>
                        <a:cs typeface="Times New Roman" pitchFamily="18" charset="0"/>
                      </a:rPr>
                      <m:t>4</m:t>
                    </m:r>
                    <m:acc>
                      <m:accPr>
                        <m:chr m:val="̇"/>
                        <m:ctrlPr>
                          <a:rPr lang="en-US" sz="28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5</m:t>
                        </m:r>
                      </m:e>
                    </m:acc>
                  </m:oMath>
                </a14:m>
                <a:endParaRPr lang="bn-IN" sz="28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8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237</m:t>
                        </m:r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23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90</m:t>
                        </m:r>
                      </m:den>
                    </m:f>
                    <m:r>
                      <a:rPr lang="en-US" sz="28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÷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45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90</m:t>
                        </m:r>
                      </m:den>
                    </m:f>
                  </m:oMath>
                </a14:m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28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 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214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90</m:t>
                        </m:r>
                      </m:den>
                    </m:f>
                    <m:r>
                      <a:rPr lang="en-US" sz="28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÷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41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90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214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90</m:t>
                        </m:r>
                      </m:den>
                    </m:f>
                    <m:r>
                      <a:rPr lang="en-US" sz="28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90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41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</a:p>
              <a:p>
                <a:r>
                  <a:rPr lang="en-US" sz="2800" dirty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NikoshBAN" pitchFamily="2" charset="0"/>
                  </a:rPr>
                  <a:t>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214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41</m:t>
                        </m:r>
                      </m:den>
                    </m:f>
                  </m:oMath>
                </a14:m>
                <a:endParaRPr lang="en-US" sz="2800" dirty="0" smtClean="0">
                  <a:latin typeface="Times New Roman" pitchFamily="18" charset="0"/>
                  <a:cs typeface="NikoshBAN" pitchFamily="2" charset="0"/>
                </a:endParaRPr>
              </a:p>
              <a:p>
                <a:r>
                  <a:rPr lang="en-US" sz="2800" dirty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NikoshBAN" pitchFamily="2" charset="0"/>
                  </a:rPr>
                  <a:t>   = 5.2195121951…</a:t>
                </a:r>
              </a:p>
              <a:p>
                <a:r>
                  <a:rPr lang="en-US" sz="2800" dirty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NikoshBAN" pitchFamily="2" charset="0"/>
                  </a:rPr>
                  <a:t>   = 5.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800" i="1" smtClean="0">
                            <a:latin typeface="Cambria Math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e>
                    </m:acc>
                  </m:oMath>
                </a14:m>
                <a:r>
                  <a:rPr lang="en-US" sz="2800" dirty="0" smtClean="0">
                    <a:latin typeface="Times New Roman" pitchFamily="18" charset="0"/>
                    <a:cs typeface="NikoshBAN" pitchFamily="2" charset="0"/>
                  </a:rPr>
                  <a:t>195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800" i="1" dirty="0" smtClean="0">
                            <a:latin typeface="Cambria Math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sz="2800" b="0" i="1" dirty="0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e>
                    </m:acc>
                  </m:oMath>
                </a14:m>
                <a:endParaRPr lang="bn-IN" sz="2800" dirty="0" smtClean="0">
                  <a:latin typeface="Times New Roman" pitchFamily="18" charset="0"/>
                  <a:cs typeface="NikoshBAN" pitchFamily="2" charset="0"/>
                </a:endParaRPr>
              </a:p>
              <a:p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bn-IN" sz="2800" dirty="0">
                    <a:latin typeface="NikoshBAN" pitchFamily="2" charset="0"/>
                    <a:cs typeface="NikoshBAN" pitchFamily="2" charset="0"/>
                  </a:rPr>
                  <a:t>নির্ণেয়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ভাগফল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>
                    <a:latin typeface="Times New Roman" pitchFamily="18" charset="0"/>
                    <a:cs typeface="NikoshBAN" pitchFamily="2" charset="0"/>
                  </a:rPr>
                  <a:t>5.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800" i="1">
                            <a:latin typeface="Cambria Math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NikoshBAN" pitchFamily="2" charset="0"/>
                  </a:rPr>
                  <a:t>195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800" i="1" dirty="0">
                            <a:latin typeface="Cambria Math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e>
                    </m:acc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endParaRPr lang="en-US" sz="2800" dirty="0">
                  <a:latin typeface="NikoshBAN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026" y="1016889"/>
                <a:ext cx="5633780" cy="5186805"/>
              </a:xfrm>
              <a:prstGeom prst="rect">
                <a:avLst/>
              </a:prstGeom>
              <a:blipFill rotWithShape="1">
                <a:blip r:embed="rId2"/>
                <a:stretch>
                  <a:fillRect l="-2165" t="-1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153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7766" y="1861713"/>
                <a:ext cx="5527319" cy="17115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প্রশ্নঃ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0.6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32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e>
                    </m:acc>
                    <m:r>
                      <a:rPr lang="en-US" sz="32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0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.</m:t>
                    </m:r>
                    <m:acc>
                      <m:accPr>
                        <m:chr m:val="̇"/>
                        <m:ctrlPr>
                          <a:rPr lang="en-US" sz="320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3</m:t>
                        </m:r>
                      </m:e>
                    </m:acc>
                  </m:oMath>
                </a14:m>
                <a:r>
                  <a:rPr lang="en-US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 </a:t>
                </a:r>
                <a:r>
                  <a:rPr lang="bn-IN" sz="3200" dirty="0">
                    <a:latin typeface="Times New Roman" pitchFamily="18" charset="0"/>
                    <a:cs typeface="NikoshBAN" pitchFamily="2" charset="0"/>
                  </a:rPr>
                  <a:t>কে </a:t>
                </a:r>
                <a:r>
                  <a:rPr lang="bn-IN" sz="3200" dirty="0" smtClean="0">
                    <a:latin typeface="Times New Roman" pitchFamily="18" charset="0"/>
                    <a:cs typeface="NikoshBAN" pitchFamily="2" charset="0"/>
                  </a:rPr>
                  <a:t>গুন  </a:t>
                </a:r>
                <a:r>
                  <a:rPr lang="bn-IN" sz="3200" dirty="0">
                    <a:latin typeface="Times New Roman" pitchFamily="18" charset="0"/>
                    <a:cs typeface="NikoshBAN" pitchFamily="2" charset="0"/>
                  </a:rPr>
                  <a:t>কর । </a:t>
                </a:r>
                <a:endParaRPr lang="en-US" sz="3200" dirty="0">
                  <a:latin typeface="Times New Roman" pitchFamily="18" charset="0"/>
                  <a:cs typeface="NikoshBAN" pitchFamily="2" charset="0"/>
                </a:endParaRPr>
              </a:p>
              <a:p>
                <a:r>
                  <a:rPr lang="en-US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  </a:t>
                </a:r>
              </a:p>
              <a:p>
                <a:endParaRPr lang="bn-IN" sz="4000" dirty="0">
                  <a:latin typeface="Narkisim" panose="020E0502050101010101" pitchFamily="34" charset="-79"/>
                  <a:cs typeface="Narkisim" panose="020E0502050101010101" pitchFamily="34" charset="-79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766" y="1861713"/>
                <a:ext cx="5527319" cy="1711559"/>
              </a:xfrm>
              <a:prstGeom prst="rect">
                <a:avLst/>
              </a:prstGeom>
              <a:blipFill rotWithShape="1">
                <a:blip r:embed="rId2"/>
                <a:stretch>
                  <a:fillRect l="-2756" t="-53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52567" y="181329"/>
            <a:ext cx="4204005" cy="92333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 কাজ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93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7119" y="384302"/>
            <a:ext cx="35452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একক কাজের সমাধান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12726" y="1198171"/>
                <a:ext cx="5911111" cy="41215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0.6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e>
                    </m:acc>
                    <m:r>
                      <a:rPr lang="en-US" sz="2800" i="1"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  <m:r>
                      <a:rPr lang="en-US" sz="2800" i="1">
                        <a:latin typeface="Cambria Math"/>
                        <a:ea typeface="Cambria Math"/>
                        <a:cs typeface="Times New Roman" pitchFamily="18" charset="0"/>
                      </a:rPr>
                      <m:t>0</m:t>
                    </m:r>
                    <m:r>
                      <a:rPr lang="en-US" sz="2800" i="1">
                        <a:latin typeface="Cambria Math"/>
                        <a:ea typeface="Cambria Math"/>
                        <a:cs typeface="Times New Roman" pitchFamily="18" charset="0"/>
                      </a:rPr>
                      <m:t>.</m:t>
                    </m:r>
                    <m:acc>
                      <m:accPr>
                        <m:chr m:val="̇"/>
                        <m:ctrlPr>
                          <a:rPr lang="en-US" sz="28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3</m:t>
                        </m:r>
                      </m:e>
                    </m:acc>
                  </m:oMath>
                </a14:m>
                <a:r>
                  <a:rPr lang="en-US" sz="28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endParaRPr lang="bn-IN" sz="28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62</m:t>
                        </m:r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6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90</m:t>
                        </m:r>
                      </m:den>
                    </m:f>
                    <m:r>
                      <a:rPr lang="en-US" sz="28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</a:p>
              <a:p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56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90</m:t>
                        </m:r>
                      </m:den>
                    </m:f>
                    <m:r>
                      <a:rPr lang="en-US" sz="28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US" sz="28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28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135</m:t>
                        </m:r>
                      </m:den>
                    </m:f>
                  </m:oMath>
                </a14:m>
                <a:endParaRPr lang="en-US" sz="28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= 0.2074074….</a:t>
                </a:r>
              </a:p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= 0.2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7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8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dirty="0" smtClean="0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e>
                    </m:acc>
                  </m:oMath>
                </a14:m>
                <a:endParaRPr lang="en-US" sz="28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bn-IN" sz="2800" dirty="0">
                    <a:latin typeface="NikoshBAN" pitchFamily="2" charset="0"/>
                    <a:cs typeface="NikoshBAN" pitchFamily="2" charset="0"/>
                  </a:rPr>
                  <a:t>নির্ণেয় গুনফল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0.2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7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800" i="1" dirty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e>
                    </m:acc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bn-IN" sz="2800" dirty="0" smtClean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726" y="1198171"/>
                <a:ext cx="5911111" cy="4121513"/>
              </a:xfrm>
              <a:prstGeom prst="rect">
                <a:avLst/>
              </a:prstGeom>
              <a:blipFill rotWithShape="1">
                <a:blip r:embed="rId2"/>
                <a:stretch>
                  <a:fillRect l="-2167" t="-1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498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791516" y="2111144"/>
                <a:ext cx="3751456" cy="32028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১।আবৃত্ত দশমিক ভগ্নাংশ কী? </a:t>
                </a:r>
                <a:endParaRPr lang="en-US" sz="2800" dirty="0" smtClean="0">
                  <a:latin typeface="NikoshBAN" pitchFamily="2" charset="0"/>
                  <a:ea typeface="Cambria Math"/>
                  <a:cs typeface="Times New Roman" pitchFamily="18" charset="0"/>
                </a:endParaRPr>
              </a:p>
              <a:p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২।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  <a:cs typeface="Times New Roman" pitchFamily="18" charset="0"/>
                      </a:rPr>
                      <m:t>0</m:t>
                    </m:r>
                    <m:r>
                      <a:rPr lang="en-US" sz="2800" i="1">
                        <a:latin typeface="Cambria Math"/>
                        <a:ea typeface="Cambria Math"/>
                        <a:cs typeface="Times New Roman" pitchFamily="18" charset="0"/>
                      </a:rPr>
                      <m:t>.</m:t>
                    </m:r>
                    <m:r>
                      <a:rPr lang="en-US" sz="2800" i="1">
                        <a:latin typeface="Cambria Math"/>
                        <a:ea typeface="Cambria Math"/>
                        <a:cs typeface="Times New Roman" pitchFamily="18" charset="0"/>
                      </a:rPr>
                      <m:t>1</m:t>
                    </m:r>
                    <m:acc>
                      <m:accPr>
                        <m:chr m:val="̇"/>
                        <m:ctrlPr>
                          <a:rPr lang="en-US" sz="28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3</m:t>
                        </m:r>
                      </m:e>
                    </m:acc>
                    <m:r>
                      <a:rPr lang="en-US" sz="2800" i="1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latin typeface="Times New Roman" pitchFamily="18" charset="0"/>
                    <a:ea typeface="Cambria Math"/>
                    <a:cs typeface="Times New Roman" pitchFamily="18" charset="0"/>
                  </a:rPr>
                  <a:t>=?</a:t>
                </a:r>
                <a:endParaRPr lang="en-US" sz="28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3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।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0.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e>
                    </m:acc>
                    <m:r>
                      <a:rPr lang="en-US" sz="2800" i="1"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  <m:r>
                      <a:rPr lang="en-US" sz="2800" i="1">
                        <a:latin typeface="Cambria Math"/>
                        <a:ea typeface="Cambria Math"/>
                        <a:cs typeface="Times New Roman" pitchFamily="18" charset="0"/>
                      </a:rPr>
                      <m:t>0</m:t>
                    </m:r>
                    <m:r>
                      <a:rPr lang="en-US" sz="2800" i="1">
                        <a:latin typeface="Cambria Math"/>
                        <a:ea typeface="Cambria Math"/>
                        <a:cs typeface="Times New Roman" pitchFamily="18" charset="0"/>
                      </a:rPr>
                      <m:t>.</m:t>
                    </m:r>
                    <m:acc>
                      <m:accPr>
                        <m:chr m:val="̇"/>
                        <m:ctrlPr>
                          <a:rPr lang="en-US" sz="28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6</m:t>
                        </m:r>
                      </m:e>
                    </m:acc>
                  </m:oMath>
                </a14:m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=? </a:t>
                </a:r>
                <a:endParaRPr lang="bn-IN" sz="2800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sz="2800" dirty="0">
                  <a:latin typeface="Times New Roman" pitchFamily="18" charset="0"/>
                  <a:cs typeface="NikoshBAN" pitchFamily="2" charset="0"/>
                </a:endParaRPr>
              </a:p>
              <a:p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             </a:t>
                </a:r>
                <a:r>
                  <a:rPr lang="en-US" sz="2800" dirty="0" smtClean="0">
                    <a:latin typeface="Times New Roman"/>
                    <a:cs typeface="NikoshBAN" pitchFamily="2" charset="0"/>
                  </a:rPr>
                  <a:t> </a:t>
                </a:r>
                <a:r>
                  <a:rPr lang="bn-IN" sz="2800" dirty="0" smtClean="0">
                    <a:latin typeface="Times New Roman"/>
                    <a:cs typeface="NikoshBAN" pitchFamily="2" charset="0"/>
                  </a:rPr>
                  <a:t>       </a:t>
                </a:r>
                <a:r>
                  <a:rPr lang="en-US" sz="2800" dirty="0" smtClean="0">
                    <a:latin typeface="Times New Roman"/>
                    <a:cs typeface="NikoshBAN" pitchFamily="2" charset="0"/>
                  </a:rPr>
                  <a:t>           </a:t>
                </a:r>
                <a:r>
                  <a:rPr lang="en-US" sz="2800" dirty="0" smtClean="0"/>
                  <a:t> </a:t>
                </a:r>
              </a:p>
              <a:p>
                <a:endParaRPr lang="en-US" sz="2800" dirty="0">
                  <a:latin typeface="NikoshBAN"/>
                </a:endParaRPr>
              </a:p>
              <a:p>
                <a:endParaRPr lang="bn-IN" sz="3200" dirty="0" smtClean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516" y="2111144"/>
                <a:ext cx="3751456" cy="3202800"/>
              </a:xfrm>
              <a:prstGeom prst="rect">
                <a:avLst/>
              </a:prstGeom>
              <a:blipFill rotWithShape="1">
                <a:blip r:embed="rId2"/>
                <a:stretch>
                  <a:fillRect l="-3415" t="-17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299853" y="328114"/>
            <a:ext cx="3103419" cy="92333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79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5300" y="467908"/>
            <a:ext cx="4109708" cy="92333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3736" y="1890594"/>
                <a:ext cx="5809064" cy="20996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200" dirty="0" smtClean="0">
                    <a:latin typeface="Times New Roman" pitchFamily="18" charset="0"/>
                    <a:cs typeface="NikoshBAN" pitchFamily="2" charset="0"/>
                  </a:rPr>
                  <a:t> প্রশ্নঃক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1.1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32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e>
                    </m:acc>
                  </m:oMath>
                </a14:m>
                <a:r>
                  <a:rPr lang="bn-IN" sz="3200" dirty="0" smtClean="0">
                    <a:latin typeface="Times New Roman" pitchFamily="18" charset="0"/>
                    <a:cs typeface="NikoshBAN" pitchFamily="2" charset="0"/>
                  </a:rPr>
                  <a:t>কে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2.6 </a:t>
                </a:r>
                <a:r>
                  <a:rPr lang="bn-IN" sz="3200" dirty="0" smtClean="0">
                    <a:latin typeface="Times New Roman" pitchFamily="18" charset="0"/>
                    <a:cs typeface="NikoshBAN" pitchFamily="2" charset="0"/>
                  </a:rPr>
                  <a:t>দ্বারা গুন কর।</a:t>
                </a:r>
                <a:endParaRPr lang="en-US" sz="3200" dirty="0" smtClean="0">
                  <a:latin typeface="Times New Roman" pitchFamily="18" charset="0"/>
                  <a:cs typeface="NikoshBAN" pitchFamily="2" charset="0"/>
                </a:endParaRPr>
              </a:p>
              <a:p>
                <a:r>
                  <a:rPr lang="bn-IN" sz="3200" dirty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Times New Roman" pitchFamily="18" charset="0"/>
                    <a:cs typeface="NikoshBAN" pitchFamily="2" charset="0"/>
                  </a:rPr>
                  <a:t> খ 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0.7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3200" i="1" smtClean="0">
                            <a:latin typeface="Cambria Math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e>
                    </m:acc>
                    <m:acc>
                      <m:accPr>
                        <m:chr m:val="̇"/>
                        <m:ctrlPr>
                          <a:rPr lang="en-US" sz="3200" i="1" smtClean="0">
                            <a:latin typeface="Cambria Math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e>
                    </m:acc>
                  </m:oMath>
                </a14:m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Times New Roman" pitchFamily="18" charset="0"/>
                    <a:cs typeface="NikoshBAN" pitchFamily="2" charset="0"/>
                  </a:rPr>
                  <a:t>কে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0.0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32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b="0" i="1" dirty="0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e>
                    </m:acc>
                    <m:acc>
                      <m:accPr>
                        <m:chr m:val="̇"/>
                        <m:ctrlPr>
                          <a:rPr lang="en-US" sz="32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b="0" i="1" dirty="0" smtClean="0">
                            <a:latin typeface="Cambria Math"/>
                            <a:cs typeface="Times New Roman" pitchFamily="18" charset="0"/>
                          </a:rPr>
                          <m:t>7</m:t>
                        </m:r>
                      </m:e>
                    </m:acc>
                  </m:oMath>
                </a14:m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bn-IN" sz="3200" dirty="0">
                    <a:latin typeface="Times New Roman" pitchFamily="18" charset="0"/>
                    <a:cs typeface="NikoshBAN" pitchFamily="2" charset="0"/>
                  </a:rPr>
                  <a:t>দ্বারা </a:t>
                </a:r>
                <a:r>
                  <a:rPr lang="bn-IN" sz="3200" dirty="0" smtClean="0">
                    <a:latin typeface="Times New Roman" pitchFamily="18" charset="0"/>
                    <a:cs typeface="NikoshBAN" pitchFamily="2" charset="0"/>
                  </a:rPr>
                  <a:t>ভাগ  </a:t>
                </a:r>
                <a:r>
                  <a:rPr lang="bn-IN" sz="3200" dirty="0">
                    <a:latin typeface="Times New Roman" pitchFamily="18" charset="0"/>
                    <a:cs typeface="NikoshBAN" pitchFamily="2" charset="0"/>
                  </a:rPr>
                  <a:t>কর।</a:t>
                </a:r>
                <a:endParaRPr lang="en-US" sz="3200" dirty="0">
                  <a:latin typeface="Times New Roman" pitchFamily="18" charset="0"/>
                  <a:cs typeface="NikoshBAN" pitchFamily="2" charset="0"/>
                </a:endParaRPr>
              </a:p>
              <a:p>
                <a:endParaRPr lang="en-US" sz="3200" dirty="0" smtClean="0">
                  <a:latin typeface="NikoshBAN" pitchFamily="2" charset="0"/>
                  <a:cs typeface="NikoshBAN" pitchFamily="2" charset="0"/>
                </a:endParaRPr>
              </a:p>
              <a:p>
                <a:endParaRPr lang="bn-IN" sz="3200" dirty="0">
                  <a:latin typeface="Narkisim" panose="020E0502050101010101" pitchFamily="34" charset="-79"/>
                  <a:cs typeface="Narkisim" panose="020E0502050101010101" pitchFamily="34" charset="-79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36" y="1890594"/>
                <a:ext cx="5809064" cy="2099677"/>
              </a:xfrm>
              <a:prstGeom prst="rect">
                <a:avLst/>
              </a:prstGeom>
              <a:blipFill rotWithShape="1">
                <a:blip r:embed="rId3"/>
                <a:stretch>
                  <a:fillRect l="-2728" t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50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5731" y="735317"/>
            <a:ext cx="42133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C:\Users\Tumpa\Desktop\New folder (2)\rs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68" y="3002671"/>
            <a:ext cx="3924886" cy="277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39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3840" y="304800"/>
            <a:ext cx="35606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সু-স্বাগতম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97" y="304800"/>
            <a:ext cx="1628043" cy="13602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035" y="304799"/>
            <a:ext cx="1628043" cy="13602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984" y="1935348"/>
            <a:ext cx="5278583" cy="4204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8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8865" y="4241955"/>
            <a:ext cx="330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পারছ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? </a:t>
            </a:r>
            <a:endParaRPr lang="bn-IN" sz="28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pic>
        <p:nvPicPr>
          <p:cNvPr id="1026" name="Picture 2" descr="C:\Users\Masud\Desktop\cd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70" y="2113545"/>
            <a:ext cx="4288972" cy="936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38017" y="297663"/>
            <a:ext cx="504371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যে সব দশমিক ভগ্নাংশে দশমিক বিন্দুর ডানে একটি অঙ্ক ক্রমান্বয়ে বারবার বা একাধিকবার অঙ্ক পর্যায়ক্রমে বারবার আসে তাকে কী বলে? </a:t>
            </a:r>
            <a:endParaRPr lang="bn-IN" sz="28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558865" y="3310973"/>
                <a:ext cx="2271422" cy="5395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>
                    <a:latin typeface="Times New Roman" pitchFamily="18" charset="0"/>
                    <a:cs typeface="NikoshBAN" pitchFamily="2" charset="0"/>
                  </a:rPr>
                  <a:t>0.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800" i="1" smtClean="0">
                            <a:latin typeface="Cambria Math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e>
                    </m:acc>
                    <m:r>
                      <a:rPr lang="en-US" sz="2800" i="1" smtClean="0">
                        <a:latin typeface="Cambria Math"/>
                        <a:ea typeface="Cambria Math"/>
                        <a:cs typeface="NikoshBAN" pitchFamily="2" charset="0"/>
                      </a:rPr>
                      <m:t>÷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0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.</m:t>
                    </m:r>
                    <m:acc>
                      <m:accPr>
                        <m:chr m:val="̇"/>
                        <m:ctrlPr>
                          <a:rPr lang="en-US" sz="28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6</m:t>
                        </m:r>
                      </m:e>
                    </m:acc>
                  </m:oMath>
                </a14:m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bn-IN" sz="2800" dirty="0">
                  <a:latin typeface="Narkisim" panose="020E0502050101010101" pitchFamily="34" charset="-79"/>
                  <a:cs typeface="Narkisim" panose="020E0502050101010101" pitchFamily="34" charset="-79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865" y="3310973"/>
                <a:ext cx="2271422" cy="539571"/>
              </a:xfrm>
              <a:prstGeom prst="rect">
                <a:avLst/>
              </a:prstGeom>
              <a:blipFill rotWithShape="1">
                <a:blip r:embed="rId3"/>
                <a:stretch>
                  <a:fillRect l="-5645" t="-11236" b="-325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915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2873" y="3602182"/>
            <a:ext cx="3477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3486" y="3015843"/>
            <a:ext cx="4847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আবৃত্ত দশমিক ভগ্নাংশের গুন ও ভাগ </a:t>
            </a:r>
          </a:p>
        </p:txBody>
      </p:sp>
      <p:pic>
        <p:nvPicPr>
          <p:cNvPr id="1026" name="Picture 2" descr="C:\Users\Masud\Desktop\t5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72" y="653143"/>
            <a:ext cx="4339772" cy="1901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760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0773" y="1458877"/>
            <a:ext cx="4027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আচরনিক উদ্দেশ্য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514" y="3078188"/>
            <a:ext cx="681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 আবৃত্ত দশমিক ভগ্নাংশের গুন করে সমাধান করতে পারবে ।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২। আবৃত্ত দশমিক 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ভগ্নাংশের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ভাগ 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করে সমাধান করতে পারবে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90648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1037773" y="1711753"/>
                <a:ext cx="3839027" cy="34862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   ক এর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সমাধান</a:t>
                </a:r>
                <a:endParaRPr lang="bn-IN" sz="28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800" dirty="0" smtClean="0">
                    <a:latin typeface="Times New Roman" pitchFamily="18" charset="0"/>
                    <a:cs typeface="Times New Roman" pitchFamily="18" charset="0"/>
                  </a:rPr>
                  <a:t>    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bn-IN" sz="2800" i="1">
                            <a:latin typeface="Cambria Math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NikoshBAN" pitchFamily="2" charset="0"/>
                          </a:rPr>
                          <m:t>4</m:t>
                        </m:r>
                        <m:r>
                          <a:rPr lang="en-US" sz="2800" i="1">
                            <a:latin typeface="Cambria Math"/>
                            <a:cs typeface="NikoshBAN" pitchFamily="2" charset="0"/>
                          </a:rPr>
                          <m:t> </m:t>
                        </m:r>
                      </m:e>
                    </m:acc>
                    <m:r>
                      <a:rPr lang="bn-IN" sz="2800" i="1"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en-US" sz="2800" i="1">
                        <a:latin typeface="Cambria Math"/>
                        <a:ea typeface="Cambria Math"/>
                        <a:cs typeface="NikoshBAN" pitchFamily="2" charset="0"/>
                      </a:rPr>
                      <m:t>0</m:t>
                    </m:r>
                    <m:r>
                      <a:rPr lang="en-US" sz="2800" i="1">
                        <a:latin typeface="Cambria Math"/>
                        <a:ea typeface="Cambria Math"/>
                        <a:cs typeface="NikoshBAN" pitchFamily="2" charset="0"/>
                      </a:rPr>
                      <m:t>.</m:t>
                    </m:r>
                    <m:acc>
                      <m:accPr>
                        <m:chr m:val="̇"/>
                        <m:ctrlPr>
                          <a:rPr lang="en-US" sz="2800" i="1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8</m:t>
                        </m:r>
                      </m:e>
                    </m:acc>
                    <m:acc>
                      <m:accPr>
                        <m:chr m:val="̇"/>
                        <m:ctrlPr>
                          <a:rPr lang="bn-IN" sz="2800" i="1">
                            <a:latin typeface="Cambria Math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e>
                    </m:acc>
                  </m:oMath>
                </a14:m>
                <a:r>
                  <a:rPr lang="en-US" sz="28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</a:p>
              <a:p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   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24</m:t>
                        </m:r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en-US" sz="28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f>
                      <m:fPr>
                        <m:ctrlPr>
                          <a:rPr lang="en-US" sz="2800" b="0" i="1" dirty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81</m:t>
                        </m:r>
                        <m:r>
                          <a:rPr lang="en-US" sz="2800" b="0" i="1" dirty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2800" b="0" i="1" dirty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0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99</m:t>
                        </m:r>
                      </m:den>
                    </m:f>
                  </m:oMath>
                </a14:m>
                <a:endParaRPr lang="en-US" sz="28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22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9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81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99</m:t>
                        </m:r>
                      </m:den>
                    </m:f>
                  </m:oMath>
                </a14:m>
                <a:endParaRPr lang="en-US" sz="28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= 2 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নির্ণেয় গুনফল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2 </a:t>
                </a:r>
              </a:p>
              <a:p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773" y="1711753"/>
                <a:ext cx="3839027" cy="3486275"/>
              </a:xfrm>
              <a:prstGeom prst="rect">
                <a:avLst/>
              </a:prstGeom>
              <a:blipFill rotWithShape="1">
                <a:blip r:embed="rId3"/>
                <a:stretch>
                  <a:fillRect l="-3175" t="-15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-14512" y="191425"/>
                <a:ext cx="6197599" cy="102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প্রশ্নঃগুন করঃ ক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2.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bn-IN" sz="2800" i="1" smtClean="0">
                            <a:latin typeface="Cambria Math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4</m:t>
                        </m:r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</m:e>
                    </m:acc>
                    <m:r>
                      <a:rPr lang="bn-IN" sz="2800" i="1" smtClean="0"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0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.</m:t>
                    </m:r>
                    <m:acc>
                      <m:accPr>
                        <m:chr m:val="̇"/>
                        <m:ctrlPr>
                          <a:rPr lang="en-US" sz="28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8</m:t>
                        </m:r>
                      </m:e>
                    </m:acc>
                    <m:acc>
                      <m:accPr>
                        <m:chr m:val="̇"/>
                        <m:ctrlPr>
                          <a:rPr lang="bn-IN" sz="2800" i="1" smtClean="0">
                            <a:latin typeface="Cambria Math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e>
                    </m:acc>
                  </m:oMath>
                </a14:m>
                <a:r>
                  <a:rPr lang="en-US" sz="28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</a:p>
              <a:p>
                <a:r>
                  <a:rPr lang="en-US" sz="28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en-US" sz="28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             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খ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42.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e>
                    </m:acc>
                    <m:acc>
                      <m:accPr>
                        <m:chr m:val="̇"/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8</m:t>
                        </m:r>
                      </m:e>
                    </m:acc>
                  </m:oMath>
                </a14:m>
                <a:r>
                  <a:rPr lang="en-US" sz="28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×</m:t>
                    </m:r>
                    <m:r>
                      <a:rPr lang="en-US" sz="2800" b="0" i="1" dirty="0" smtClean="0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0</m:t>
                    </m:r>
                    <m:r>
                      <a:rPr lang="en-US" sz="2800" b="0" i="1" dirty="0" smtClean="0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.</m:t>
                    </m:r>
                    <m:r>
                      <a:rPr lang="en-US" sz="2800" b="0" i="1" dirty="0" smtClean="0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2</m:t>
                    </m:r>
                    <m:acc>
                      <m:accPr>
                        <m:chr m:val="̇"/>
                        <m:ctrlPr>
                          <a:rPr lang="en-US" sz="2800" b="0" i="1" dirty="0" smtClean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</m:ctrlPr>
                      </m:accPr>
                      <m:e>
                        <m:r>
                          <a:rPr lang="en-US" sz="2800" b="0" i="1" dirty="0" smtClean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8</m:t>
                        </m:r>
                      </m:e>
                    </m:acc>
                  </m:oMath>
                </a14:m>
                <a:endParaRPr lang="bn-IN" sz="2800" dirty="0">
                  <a:latin typeface="Narkisim" panose="020E0502050101010101" pitchFamily="34" charset="-79"/>
                  <a:cs typeface="Narkisim" panose="020E0502050101010101" pitchFamily="34" charset="-79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512" y="191425"/>
                <a:ext cx="6197599" cy="1023998"/>
              </a:xfrm>
              <a:prstGeom prst="rect">
                <a:avLst/>
              </a:prstGeom>
              <a:blipFill rotWithShape="1">
                <a:blip r:embed="rId4"/>
                <a:stretch>
                  <a:fillRect l="-2067" t="-5952" b="-130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773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71796" y="1488704"/>
                <a:ext cx="3972777" cy="41237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42.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e>
                    </m:acc>
                    <m:acc>
                      <m:accPr>
                        <m:chr m:val="̇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8</m:t>
                        </m:r>
                      </m:e>
                    </m:acc>
                  </m:oMath>
                </a14:m>
                <a:r>
                  <a:rPr lang="en-US" sz="28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×</m:t>
                    </m:r>
                    <m:r>
                      <a:rPr lang="en-US" sz="2800" i="1" dirty="0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0</m:t>
                    </m:r>
                    <m:r>
                      <a:rPr lang="en-US" sz="2800" i="1" dirty="0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.</m:t>
                    </m:r>
                    <m:r>
                      <a:rPr lang="en-US" sz="2800" i="1" dirty="0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2</m:t>
                    </m:r>
                    <m:acc>
                      <m:accPr>
                        <m:chr m:val="̇"/>
                        <m:ctrlPr>
                          <a:rPr lang="en-US" sz="2800" i="1" dirty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</m:ctrlPr>
                      </m:accPr>
                      <m:e>
                        <m:r>
                          <a:rPr lang="en-US" sz="2800" i="1" dirty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8</m:t>
                        </m:r>
                      </m:e>
                    </m:acc>
                  </m:oMath>
                </a14:m>
                <a:endParaRPr lang="bn-IN" sz="2800" dirty="0" smtClean="0">
                  <a:latin typeface="Narkisim" panose="020E0502050101010101" pitchFamily="34" charset="-79"/>
                  <a:cs typeface="Narkisim" panose="020E0502050101010101" pitchFamily="34" charset="-79"/>
                </a:endParaRPr>
              </a:p>
              <a:p>
                <a:r>
                  <a:rPr lang="bn-IN" sz="28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en-US" sz="28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 </a:t>
                </a:r>
                <a:r>
                  <a:rPr lang="bn-IN" sz="28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4218</m:t>
                        </m:r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42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99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×</m:t>
                    </m:r>
                    <m:f>
                      <m:fPr>
                        <m:ctrlPr>
                          <a:rPr lang="en-US" sz="2800" i="1" dirty="0" smtClean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28</m:t>
                        </m:r>
                        <m:r>
                          <a:rPr lang="en-US" sz="2800" b="0" i="1" dirty="0" smtClean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−</m:t>
                        </m:r>
                        <m:r>
                          <a:rPr lang="en-US" sz="2800" b="0" i="1" dirty="0" smtClean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2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90</m:t>
                        </m:r>
                      </m:den>
                    </m:f>
                  </m:oMath>
                </a14:m>
                <a:endParaRPr lang="en-US" sz="2800" dirty="0" smtClean="0">
                  <a:latin typeface="Narkisim" panose="020E0502050101010101" pitchFamily="34" charset="-79"/>
                  <a:cs typeface="Narkisim" panose="020E0502050101010101" pitchFamily="34" charset="-79"/>
                </a:endParaRPr>
              </a:p>
              <a:p>
                <a:r>
                  <a:rPr lang="en-US" sz="28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en-US" sz="28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 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4176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99</m:t>
                        </m:r>
                      </m:den>
                    </m:f>
                    <m:r>
                      <a:rPr lang="en-US" sz="28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26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90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</a:p>
              <a:p>
                <a:r>
                  <a:rPr lang="en-US" sz="28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en-US" sz="28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 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6032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492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</a:p>
              <a:p>
                <a:r>
                  <a:rPr lang="en-US" sz="28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  = 12.18585…..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  = 12.1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8</m:t>
                        </m:r>
                      </m:e>
                    </m:acc>
                    <m:acc>
                      <m:accPr>
                        <m:chr m:val="̇"/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e>
                    </m:acc>
                  </m:oMath>
                </a14:m>
                <a:endParaRPr lang="en-US" sz="2800" dirty="0" smtClean="0">
                  <a:latin typeface="Narkisim" panose="020E0502050101010101" pitchFamily="34" charset="-79"/>
                  <a:cs typeface="Narkisim" panose="020E0502050101010101" pitchFamily="34" charset="-79"/>
                </a:endParaRPr>
              </a:p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bn-IN" sz="2800" dirty="0">
                    <a:latin typeface="NikoshBAN" pitchFamily="2" charset="0"/>
                    <a:cs typeface="NikoshBAN" pitchFamily="2" charset="0"/>
                  </a:rPr>
                  <a:t>নির্ণেয় গুনফল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2 </a:t>
                </a:r>
              </a:p>
              <a:p>
                <a:endParaRPr lang="bn-IN" sz="2800" dirty="0">
                  <a:latin typeface="Narkisim" panose="020E0502050101010101" pitchFamily="34" charset="-79"/>
                  <a:cs typeface="Narkisim" panose="020E0502050101010101" pitchFamily="34" charset="-79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796" y="1488704"/>
                <a:ext cx="3972777" cy="4123758"/>
              </a:xfrm>
              <a:prstGeom prst="rect">
                <a:avLst/>
              </a:prstGeom>
              <a:blipFill rotWithShape="1">
                <a:blip r:embed="rId2"/>
                <a:stretch>
                  <a:fillRect l="-3067" t="-14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1651633" y="486619"/>
            <a:ext cx="18069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খ 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এর সমাধান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4481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1219201" y="1259122"/>
                <a:ext cx="4194628" cy="53873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ক এর 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সমাধান</a:t>
                </a:r>
              </a:p>
              <a:p>
                <a:r>
                  <a:rPr lang="bn-IN" sz="28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0.3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e>
                    </m:acc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÷</m:t>
                    </m:r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1.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3200" i="1" dirty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i="1" dirty="0">
                            <a:latin typeface="Cambria Math"/>
                            <a:cs typeface="Times New Roman" pitchFamily="18" charset="0"/>
                          </a:rPr>
                          <m:t>7</m:t>
                        </m:r>
                      </m:e>
                    </m:acc>
                  </m:oMath>
                </a14:m>
                <a:endParaRPr lang="bn-IN" sz="32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35</m:t>
                        </m:r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90</m:t>
                        </m:r>
                      </m:den>
                    </m:f>
                    <m:r>
                      <a:rPr lang="en-US" sz="32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÷</m:t>
                    </m:r>
                    <m:f>
                      <m:fPr>
                        <m:ctrlPr>
                          <a:rPr lang="en-US" sz="320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17</m:t>
                        </m:r>
                        <m:r>
                          <a:rPr lang="en-US" sz="32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US" sz="3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32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90</m:t>
                        </m:r>
                      </m:den>
                    </m:f>
                    <m:r>
                      <a:rPr lang="en-US" sz="32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÷</m:t>
                    </m:r>
                    <m:f>
                      <m:fPr>
                        <m:ctrlPr>
                          <a:rPr lang="en-US" sz="320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16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32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90</m:t>
                        </m:r>
                      </m:den>
                    </m:f>
                    <m:r>
                      <a:rPr lang="en-US" sz="32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  <m:f>
                      <m:fPr>
                        <m:ctrlPr>
                          <a:rPr lang="en-US" sz="32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9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16</m:t>
                        </m:r>
                      </m:den>
                    </m:f>
                  </m:oMath>
                </a14:m>
                <a:endParaRPr lang="en-US" sz="3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3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= 0.2</a:t>
                </a:r>
              </a:p>
              <a:p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নির্ণেয়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ভাগফল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0.2</a:t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1" y="1259122"/>
                <a:ext cx="4194628" cy="5387309"/>
              </a:xfrm>
              <a:prstGeom prst="rect">
                <a:avLst/>
              </a:prstGeom>
              <a:blipFill rotWithShape="1">
                <a:blip r:embed="rId2"/>
                <a:stretch>
                  <a:fillRect l="-3634" t="-14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42204" y="163845"/>
                <a:ext cx="3978254" cy="14236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  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প্রশ্নঃ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ক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0.3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e>
                    </m:acc>
                    <m:r>
                      <a:rPr lang="en-US" sz="28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÷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1.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8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dirty="0" smtClean="0">
                            <a:latin typeface="Cambria Math"/>
                            <a:cs typeface="Times New Roman" pitchFamily="18" charset="0"/>
                          </a:rPr>
                          <m:t>7</m:t>
                        </m:r>
                      </m:e>
                    </m:acc>
                  </m:oMath>
                </a14:m>
                <a:r>
                  <a:rPr lang="en-US" sz="28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 </a:t>
                </a:r>
              </a:p>
              <a:p>
                <a:r>
                  <a:rPr lang="en-US" sz="28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en-US" sz="28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  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খ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1.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e>
                    </m:acc>
                    <m:r>
                      <a:rPr lang="en-US" sz="2800" b="0" i="0" smtClean="0">
                        <a:latin typeface="Cambria Math"/>
                        <a:cs typeface="Times New Roman" pitchFamily="18" charset="0"/>
                      </a:rPr>
                      <m:t>8</m:t>
                    </m:r>
                    <m:acc>
                      <m:accPr>
                        <m:chr m:val="̇"/>
                        <m:ctrlP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e>
                    </m:acc>
                    <m:r>
                      <a:rPr lang="en-US" sz="28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÷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0.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8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dirty="0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e>
                    </m:acc>
                    <m:acc>
                      <m:accPr>
                        <m:chr m:val="̇"/>
                        <m:ctrlPr>
                          <a:rPr lang="en-US" sz="28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dirty="0" smtClean="0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e>
                    </m:acc>
                  </m:oMath>
                </a14:m>
                <a:endParaRPr lang="en-US" sz="2800" dirty="0" smtClean="0">
                  <a:latin typeface="Narkisim" panose="020E0502050101010101" pitchFamily="34" charset="-79"/>
                  <a:cs typeface="Narkisim" panose="020E0502050101010101" pitchFamily="34" charset="-79"/>
                </a:endParaRPr>
              </a:p>
              <a:p>
                <a:r>
                  <a:rPr lang="en-US" sz="28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en-US" sz="28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  </a:t>
                </a:r>
                <a:endParaRPr lang="bn-IN" sz="2800" dirty="0">
                  <a:latin typeface="Narkisim" panose="020E0502050101010101" pitchFamily="34" charset="-79"/>
                  <a:cs typeface="Narkisim" panose="020E0502050101010101" pitchFamily="34" charset="-79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04" y="163845"/>
                <a:ext cx="3978254" cy="1423659"/>
              </a:xfrm>
              <a:prstGeom prst="rect">
                <a:avLst/>
              </a:prstGeom>
              <a:blipFill rotWithShape="1">
                <a:blip r:embed="rId3"/>
                <a:stretch>
                  <a:fillRect t="-38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06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161714" y="1146628"/>
                <a:ext cx="4122057" cy="41454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1.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e>
                    </m:acc>
                    <m:r>
                      <a:rPr lang="en-US" sz="2800">
                        <a:latin typeface="Cambria Math"/>
                        <a:cs typeface="Times New Roman" pitchFamily="18" charset="0"/>
                      </a:rPr>
                      <m:t>8</m:t>
                    </m:r>
                    <m:acc>
                      <m:accPr>
                        <m:chr m:val="̇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e>
                    </m:acc>
                    <m:r>
                      <a:rPr lang="en-US" sz="2800" i="1">
                        <a:latin typeface="Cambria Math"/>
                        <a:ea typeface="Cambria Math"/>
                        <a:cs typeface="Times New Roman" pitchFamily="18" charset="0"/>
                      </a:rPr>
                      <m:t>÷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0.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800" i="1" dirty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e>
                    </m:acc>
                    <m:acc>
                      <m:accPr>
                        <m:chr m:val="̇"/>
                        <m:ctrlPr>
                          <a:rPr lang="en-US" sz="2800" i="1" dirty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e>
                    </m:acc>
                  </m:oMath>
                </a14:m>
                <a:endParaRPr lang="en-US" sz="2400" dirty="0" smtClean="0">
                  <a:latin typeface="NikoshBAN"/>
                </a:endParaRPr>
              </a:p>
              <a:p>
                <a:r>
                  <a:rPr lang="en-US" sz="2400" dirty="0">
                    <a:latin typeface="NikoshBAN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1185</m:t>
                        </m:r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999</m:t>
                        </m:r>
                      </m:den>
                    </m:f>
                    <m:r>
                      <a:rPr lang="en-US" sz="28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÷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24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99</m:t>
                        </m:r>
                      </m:den>
                    </m:f>
                  </m:oMath>
                </a14:m>
                <a:endParaRPr lang="en-US" sz="2800" dirty="0" smtClean="0">
                  <a:latin typeface="NikoshBAN"/>
                </a:endParaRPr>
              </a:p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1184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999</m:t>
                        </m:r>
                      </m:den>
                    </m:f>
                    <m:r>
                      <a:rPr lang="en-US" sz="28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÷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24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99</m:t>
                        </m:r>
                      </m:den>
                    </m:f>
                  </m:oMath>
                </a14:m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1184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999</m:t>
                        </m:r>
                      </m:den>
                    </m:f>
                    <m:r>
                      <a:rPr lang="en-US" sz="28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  <m:f>
                      <m:fPr>
                        <m:ctrlPr>
                          <a:rPr lang="en-US" sz="28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99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24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= 4.88….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= 4.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8</m:t>
                        </m:r>
                      </m:e>
                    </m:acc>
                  </m:oMath>
                </a14:m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bn-IN" sz="2800" dirty="0">
                    <a:latin typeface="NikoshBAN" pitchFamily="2" charset="0"/>
                    <a:cs typeface="NikoshBAN" pitchFamily="2" charset="0"/>
                  </a:rPr>
                  <a:t>নির্ণেয়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ভাগফল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4.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8</m:t>
                        </m:r>
                      </m:e>
                    </m:acc>
                  </m:oMath>
                </a14:m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714" y="1146628"/>
                <a:ext cx="4122057" cy="4145494"/>
              </a:xfrm>
              <a:prstGeom prst="rect">
                <a:avLst/>
              </a:prstGeom>
              <a:blipFill rotWithShape="1">
                <a:blip r:embed="rId2"/>
                <a:stretch>
                  <a:fillRect l="-3107" t="-13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651633" y="486619"/>
            <a:ext cx="18069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খ 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এর সমাধান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05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46516</TotalTime>
  <Words>685</Words>
  <Application>Microsoft Office PowerPoint</Application>
  <PresentationFormat>On-screen Show (4:3)</PresentationFormat>
  <Paragraphs>95</Paragraphs>
  <Slides>16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Debdas</dc:creator>
  <cp:lastModifiedBy>Masud</cp:lastModifiedBy>
  <cp:revision>5056</cp:revision>
  <dcterms:created xsi:type="dcterms:W3CDTF">2015-11-14T15:10:43Z</dcterms:created>
  <dcterms:modified xsi:type="dcterms:W3CDTF">2020-07-14T16:05:01Z</dcterms:modified>
</cp:coreProperties>
</file>