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7" r:id="rId8"/>
    <p:sldId id="288" r:id="rId9"/>
    <p:sldId id="256" r:id="rId10"/>
    <p:sldId id="290" r:id="rId11"/>
    <p:sldId id="291" r:id="rId12"/>
    <p:sldId id="289" r:id="rId13"/>
    <p:sldId id="29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6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tmahiuddin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5766"/>
            <a:ext cx="12192000" cy="6975230"/>
            <a:chOff x="-521519" y="183027"/>
            <a:chExt cx="12215178" cy="6858000"/>
          </a:xfrm>
          <a:noFill/>
        </p:grpSpPr>
        <p:sp>
          <p:nvSpPr>
            <p:cNvPr id="2" name="Rectangle 1"/>
            <p:cNvSpPr/>
            <p:nvPr/>
          </p:nvSpPr>
          <p:spPr>
            <a:xfrm>
              <a:off x="-521519" y="183027"/>
              <a:ext cx="12215178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-521519" y="183027"/>
              <a:ext cx="12215177" cy="685799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431059" y="2871663"/>
            <a:ext cx="4871546" cy="2308324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b="1" i="1" dirty="0" smtClean="0"/>
              <a:t>  </a:t>
            </a:r>
            <a:r>
              <a:rPr lang="bn-BD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ক্লাসের শুরুতে সবাইকে শুভেচ্ছা </a:t>
            </a:r>
            <a:endParaRPr lang="en-US" sz="7200" b="1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579" y="404963"/>
            <a:ext cx="5125446" cy="6118411"/>
          </a:xfrm>
          <a:prstGeom prst="ellipse">
            <a:avLst/>
          </a:prstGeom>
          <a:ln w="63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79183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27708" y="841484"/>
            <a:ext cx="1878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 : ১৫ মনিট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12272" y="542552"/>
            <a:ext cx="4311826" cy="10595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bn-IN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b="0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3"/>
          <a:stretch/>
        </p:blipFill>
        <p:spPr>
          <a:xfrm>
            <a:off x="2523970" y="2179420"/>
            <a:ext cx="9668030" cy="11006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430864" y="2545083"/>
                <a:ext cx="43846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𝜵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864" y="2545083"/>
                <a:ext cx="438461" cy="369332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46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que 2"/>
          <p:cNvSpPr/>
          <p:nvPr/>
        </p:nvSpPr>
        <p:spPr>
          <a:xfrm>
            <a:off x="5759669" y="261638"/>
            <a:ext cx="3200400" cy="726831"/>
          </a:xfrm>
          <a:prstGeom prst="plaque">
            <a:avLst>
              <a:gd name="adj" fmla="val 30128"/>
            </a:avLst>
          </a:prstGeom>
          <a:solidFill>
            <a:schemeClr val="accent4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96418" y="261638"/>
            <a:ext cx="1878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 : ৫ মিনিট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03" y="1142284"/>
            <a:ext cx="9191297" cy="569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9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18386" y="227901"/>
            <a:ext cx="3720663" cy="110799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18386" y="227901"/>
            <a:ext cx="39256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2441" y="1514537"/>
            <a:ext cx="8455573" cy="1077218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ধাধার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প্রথমপদ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5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……………. 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3242441" y="2591755"/>
            <a:ext cx="8455572" cy="2162432"/>
          </a:xfrm>
          <a:prstGeom prst="round2DiagRect">
            <a:avLst/>
          </a:prstGeom>
          <a:solidFill>
            <a:schemeClr val="accent2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ক) </a:t>
            </a:r>
            <a:r>
              <a:rPr lang="en-US" sz="2400" dirty="0" err="1" smtClean="0">
                <a:solidFill>
                  <a:schemeClr val="tx1"/>
                </a:solidFill>
              </a:rPr>
              <a:t>ধারাটি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নির্ণয়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কর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খ) </a:t>
            </a:r>
            <a:r>
              <a:rPr lang="en-US" sz="2400" dirty="0" err="1" smtClean="0">
                <a:solidFill>
                  <a:schemeClr val="tx1"/>
                </a:solidFill>
              </a:rPr>
              <a:t>ধারাটির</a:t>
            </a:r>
            <a:r>
              <a:rPr lang="en-US" sz="2400" dirty="0" smtClean="0">
                <a:solidFill>
                  <a:schemeClr val="tx1"/>
                </a:solidFill>
              </a:rPr>
              <a:t> 12তম </a:t>
            </a:r>
            <a:r>
              <a:rPr lang="en-US" sz="2400" dirty="0" err="1" smtClean="0">
                <a:solidFill>
                  <a:schemeClr val="tx1"/>
                </a:solidFill>
              </a:rPr>
              <a:t>পদ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কত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গ) </a:t>
            </a:r>
            <a:r>
              <a:rPr lang="en-US" sz="2400" dirty="0" err="1" smtClean="0">
                <a:solidFill>
                  <a:schemeClr val="tx1"/>
                </a:solidFill>
              </a:rPr>
              <a:t>ধারাটির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প্রথম</a:t>
            </a:r>
            <a:r>
              <a:rPr lang="en-US" sz="2400" dirty="0" smtClean="0">
                <a:solidFill>
                  <a:schemeClr val="tx1"/>
                </a:solidFill>
              </a:rPr>
              <a:t> 10টি </a:t>
            </a:r>
            <a:r>
              <a:rPr lang="en-US" sz="2400" dirty="0" err="1" smtClean="0">
                <a:solidFill>
                  <a:schemeClr val="tx1"/>
                </a:solidFill>
              </a:rPr>
              <a:t>পদের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সমষ্টি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কর</a:t>
            </a:r>
            <a:r>
              <a:rPr lang="en-US" sz="2400" dirty="0" smtClean="0">
                <a:solidFill>
                  <a:schemeClr val="tx1"/>
                </a:solidFill>
              </a:rPr>
              <a:t>? 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57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664372" y="0"/>
            <a:ext cx="9527628" cy="15696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dirty="0" smtClean="0"/>
              <a:t>ধন্যবাদ</a:t>
            </a:r>
            <a:endParaRPr lang="en-US" sz="9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372" y="1569660"/>
            <a:ext cx="9527627" cy="52362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8839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563815" y="336430"/>
            <a:ext cx="5064369" cy="1793631"/>
            <a:chOff x="3411414" y="305989"/>
            <a:chExt cx="5064369" cy="1793631"/>
          </a:xfrm>
        </p:grpSpPr>
        <p:sp>
          <p:nvSpPr>
            <p:cNvPr id="3" name="Rounded Rectangle 2"/>
            <p:cNvSpPr/>
            <p:nvPr/>
          </p:nvSpPr>
          <p:spPr>
            <a:xfrm>
              <a:off x="3411414" y="305989"/>
              <a:ext cx="5064369" cy="1793631"/>
            </a:xfrm>
            <a:prstGeom prst="round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45269" y="694974"/>
              <a:ext cx="3349870" cy="1015663"/>
            </a:xfrm>
            <a:prstGeom prst="rect">
              <a:avLst/>
            </a:prstGeom>
            <a:noFill/>
          </p:spPr>
          <p:txBody>
            <a:bodyPr wrap="square" rtlCol="0">
              <a:prstTxWarp prst="textFadeRight">
                <a:avLst/>
              </a:prstTxWarp>
              <a:spAutoFit/>
            </a:bodyPr>
            <a:lstStyle/>
            <a:p>
              <a:r>
                <a:rPr lang="bn-BD" dirty="0" smtClean="0"/>
                <a:t> </a:t>
              </a:r>
              <a:r>
                <a:rPr lang="bn-BD" sz="6000" b="1" dirty="0" smtClean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60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540008" y="2825896"/>
            <a:ext cx="5404342" cy="3495782"/>
            <a:chOff x="6435966" y="3092587"/>
            <a:chExt cx="5404342" cy="3495782"/>
          </a:xfrm>
          <a:scene3d>
            <a:camera prst="isometricOffAxis2Left"/>
            <a:lightRig rig="threePt" dir="t"/>
          </a:scene3d>
        </p:grpSpPr>
        <p:sp>
          <p:nvSpPr>
            <p:cNvPr id="13" name="Rounded Rectangle 12"/>
            <p:cNvSpPr/>
            <p:nvPr/>
          </p:nvSpPr>
          <p:spPr>
            <a:xfrm>
              <a:off x="6435966" y="3092587"/>
              <a:ext cx="5404342" cy="3495782"/>
            </a:xfrm>
            <a:prstGeom prst="round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34554" y="4056185"/>
              <a:ext cx="47712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bn-BD" sz="24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60481" y="2825896"/>
            <a:ext cx="5456995" cy="3495782"/>
            <a:chOff x="388323" y="3092587"/>
            <a:chExt cx="5867402" cy="3495782"/>
          </a:xfrm>
          <a:scene3d>
            <a:camera prst="isometricOffAxis1Right"/>
            <a:lightRig rig="threePt" dir="t"/>
          </a:scene3d>
        </p:grpSpPr>
        <p:sp>
          <p:nvSpPr>
            <p:cNvPr id="8" name="Rounded Rectangle 7"/>
            <p:cNvSpPr/>
            <p:nvPr/>
          </p:nvSpPr>
          <p:spPr>
            <a:xfrm>
              <a:off x="388323" y="3092587"/>
              <a:ext cx="5867402" cy="3495782"/>
            </a:xfrm>
            <a:prstGeom prst="round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0448" y="4056185"/>
              <a:ext cx="5501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/>
                <a:t> </a:t>
              </a:r>
              <a:endParaRPr lang="en-US" sz="2400" b="1" dirty="0"/>
            </a:p>
          </p:txBody>
        </p:sp>
      </p:grpSp>
      <p:sp>
        <p:nvSpPr>
          <p:cNvPr id="4" name="Rectangle 3"/>
          <p:cNvSpPr/>
          <p:nvPr/>
        </p:nvSpPr>
        <p:spPr>
          <a:xfrm rot="20489409">
            <a:off x="757979" y="3149552"/>
            <a:ext cx="469579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মহিউদ্দিন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আহমেদ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ক্ষক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 (গণিত)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গোকর্ণ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ওয়ালীউল্লাহ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কলেজ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গোকর্ণ,নাসিরনগর,ব্রাহ্মণবাড়িয়া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  <a:endParaRPr lang="bn-IN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মোবাইল ০১৭১৫৭৬৫৬৮৩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endParaRPr lang="bn-IN" sz="2800" b="1" dirty="0">
              <a:latin typeface="Times New Roman" panose="02020603050405020304" pitchFamily="18" charset="0"/>
              <a:cs typeface="NikoshBAN" pitchFamily="2" charset="0"/>
            </a:endParaRP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Email-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rtmahiuddin@gmail.com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n-IN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rot="1317174">
            <a:off x="7103638" y="3245201"/>
            <a:ext cx="43441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শ্রেণি-নবম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বিষয়ঃগণিত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অধ্যায়ঃত্রয়োদশ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(১৩.১)</a:t>
            </a:r>
          </a:p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৪৫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তারিখঃ০8/০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0" y="15766"/>
            <a:ext cx="12191999" cy="69752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0" y="15766"/>
            <a:ext cx="12191999" cy="69752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Diagonal Corner Rectangle 14"/>
          <p:cNvSpPr/>
          <p:nvPr/>
        </p:nvSpPr>
        <p:spPr>
          <a:xfrm>
            <a:off x="2454614" y="1755741"/>
            <a:ext cx="9399149" cy="965189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*a+(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a+d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)+(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a+2d)+(a+3d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)+…</a:t>
            </a:r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2454615" y="3503380"/>
            <a:ext cx="9399149" cy="965189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+…</a:t>
            </a:r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সমান্তর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 Diagonal Corner Rectangle 18"/>
          <p:cNvSpPr/>
          <p:nvPr/>
        </p:nvSpPr>
        <p:spPr>
          <a:xfrm>
            <a:off x="2393455" y="5426094"/>
            <a:ext cx="9521471" cy="965189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5+21+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17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+…</a:t>
            </a:r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সমান্তর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507828" y="325591"/>
            <a:ext cx="8077200" cy="1295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5556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0" y="15766"/>
            <a:ext cx="12191999" cy="69752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99186" y="1034192"/>
            <a:ext cx="5638800" cy="8177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245477" y="2159875"/>
            <a:ext cx="10610192" cy="3652901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bn-IN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57200" indent="-457200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দের সমষ্টি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সুত্রটি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pPr marL="457200" indent="-457200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দের সমষ্টি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সুত্র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95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0" y="15766"/>
            <a:ext cx="12191999" cy="69752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0" y="941133"/>
                <a:ext cx="12192000" cy="6302110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মনেকরি</a:t>
                </a:r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সমান্তর</a:t>
                </a:r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ধারার</a:t>
                </a:r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প্রথমপদ</a:t>
                </a:r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=a </a:t>
                </a:r>
                <a:r>
                  <a:rPr lang="en-US" sz="32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অন্তর</a:t>
                </a:r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</a:t>
                </a:r>
                <a:r>
                  <a:rPr lang="bn-IN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S=a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+(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a+d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)+(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a+2d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)+………………….…….…+(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p-2d)+(p-d)+p</a:t>
                </a:r>
                <a:endParaRPr lang="bn-IN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bn-I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bn-IN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শেষপদp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তম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}</a:t>
                </a:r>
                <a:endPara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bn-IN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বিপরীত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ভাবে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S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=p+(p-a)+(p-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2d)+……………......+(a+2d)+(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a+d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)+a</a:t>
                </a:r>
              </a:p>
              <a:p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যোগ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   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bn-IN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bn-I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 =(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a+p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)+(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a+p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)+(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a+p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)+……………..+(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a+p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)+(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a+p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)+(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a+p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:r>
                  <a:rPr lang="bn-IN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2S= n(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a+p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</a:t>
                </a:r>
                <a:r>
                  <a:rPr lang="bn-IN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a+p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   {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শেষপদ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p=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nতম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=a+(n-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1)d</a:t>
                </a:r>
              </a:p>
              <a:p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</a:t>
                </a:r>
                <a:r>
                  <a:rPr lang="bn-IN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বা,S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{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a+a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+(n-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1)d}</a:t>
                </a:r>
              </a:p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</a:t>
                </a:r>
                <a:r>
                  <a:rPr lang="bn-IN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{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2a+(n-1)d}</a:t>
                </a:r>
                <a:endParaRPr lang="bn-IN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bn-IN" sz="2800" b="1" dirty="0">
                  <a:latin typeface="Times New Roman" panose="02020603050405020304" pitchFamily="18" charset="0"/>
                  <a:cs typeface="NikoshBAN" panose="02000000000000000000" pitchFamily="2" charset="0"/>
                </a:endParaRPr>
              </a:p>
              <a:p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41133"/>
                <a:ext cx="12192000" cy="6302110"/>
              </a:xfrm>
              <a:prstGeom prst="rect">
                <a:avLst/>
              </a:prstGeom>
              <a:blipFill>
                <a:blip r:embed="rId2"/>
                <a:stretch>
                  <a:fillRect l="-949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74969" y="5844191"/>
                <a:ext cx="5927835" cy="910314"/>
              </a:xfrm>
              <a:prstGeom prst="rect">
                <a:avLst/>
              </a:prstGeom>
              <a:noFill/>
              <a:ln w="762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তম</a:t>
                </a:r>
                <a:r>
                  <a:rPr lang="en-US" sz="32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bn-IN" sz="32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দের সমষ্টি</a:t>
                </a:r>
                <a:r>
                  <a:rPr lang="en-US" sz="4000" dirty="0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{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2a+(n-1)d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endParaRPr lang="en-US" sz="1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969" y="5844191"/>
                <a:ext cx="5927835" cy="910314"/>
              </a:xfrm>
              <a:prstGeom prst="rect">
                <a:avLst/>
              </a:prstGeom>
              <a:blipFill>
                <a:blip r:embed="rId3"/>
                <a:stretch>
                  <a:fillRect b="-18121"/>
                </a:stretch>
              </a:blipFill>
              <a:ln w="762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5971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0" y="15766"/>
            <a:ext cx="12191999" cy="69752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83068" y="1093182"/>
            <a:ext cx="9648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৩+৭+১১+১৫ +................+৫১ ধারাটির সমষ্টি নির্ণয় করি.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068" y="1737055"/>
            <a:ext cx="8418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/>
              <a:t>এখানে ১ম পদ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 = 3,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= 51,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d= 7-3= 4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483068" y="2336440"/>
                <a:ext cx="8639504" cy="849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পদ সংখা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2800" b="1" i="1" smtClean="0">
                            <a:latin typeface="Cambria Math" panose="02040503050406030204" pitchFamily="18" charset="0"/>
                          </a:rPr>
                          <m:t>শেষ</m:t>
                        </m:r>
                        <m:r>
                          <a:rPr lang="bn-IN" sz="2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IN" sz="2800" b="1" i="1" smtClean="0">
                            <a:latin typeface="Cambria Math" panose="02040503050406030204" pitchFamily="18" charset="0"/>
                          </a:rPr>
                          <m:t>পদ</m:t>
                        </m:r>
                        <m:r>
                          <a:rPr lang="bn-IN" sz="2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bn-IN" sz="2800" b="1" i="1" smtClean="0">
                            <a:latin typeface="Cambria Math" panose="02040503050406030204" pitchFamily="18" charset="0"/>
                          </a:rPr>
                          <m:t>প্রথম</m:t>
                        </m:r>
                        <m:r>
                          <a:rPr lang="bn-IN" sz="2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IN" sz="2800" b="1" i="1" smtClean="0">
                            <a:latin typeface="Cambria Math" panose="02040503050406030204" pitchFamily="18" charset="0"/>
                          </a:rPr>
                          <m:t>পদ</m:t>
                        </m:r>
                      </m:num>
                      <m:den>
                        <m:r>
                          <a:rPr lang="bn-IN" sz="2800" b="1" i="1" smtClean="0">
                            <a:latin typeface="Cambria Math" panose="02040503050406030204" pitchFamily="18" charset="0"/>
                          </a:rPr>
                          <m:t>সাধারণ</m:t>
                        </m:r>
                        <m:r>
                          <a:rPr lang="bn-IN" sz="2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IN" sz="2800" b="1" i="1" smtClean="0">
                            <a:latin typeface="Cambria Math" panose="02040503050406030204" pitchFamily="18" charset="0"/>
                          </a:rPr>
                          <m:t>অন্তর</m:t>
                        </m:r>
                      </m:den>
                    </m:f>
                    <m:r>
                      <a:rPr lang="bn-IN" sz="2800" b="1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1</a:t>
                </a:r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068" y="2336440"/>
                <a:ext cx="8639504" cy="849463"/>
              </a:xfrm>
              <a:prstGeom prst="rect">
                <a:avLst/>
              </a:prstGeom>
              <a:blipFill>
                <a:blip r:embed="rId2"/>
                <a:stretch>
                  <a:fillRect l="-1410" b="-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04388" y="3235326"/>
                <a:ext cx="7236225" cy="3737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পদ সংখা 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n=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4000" b="0" dirty="0" smtClean="0">
                  <a:latin typeface="NikoshBAN" panose="02000000000000000000" pitchFamily="2" charset="0"/>
                </a:endParaRPr>
              </a:p>
              <a:p>
                <a:r>
                  <a:rPr lang="en-US" sz="4000" b="0" dirty="0" smtClean="0">
                    <a:latin typeface="NikoshBAN" panose="02000000000000000000" pitchFamily="2" charset="0"/>
                  </a:rPr>
                  <a:t>      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51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4000" dirty="0">
                  <a:latin typeface="NikoshBAN" panose="02000000000000000000" pitchFamily="2" charset="0"/>
                </a:endParaRPr>
              </a:p>
              <a:p>
                <a:r>
                  <a:rPr lang="en-US" sz="2800" b="0" dirty="0" smtClean="0">
                    <a:latin typeface="NikoshBAN" panose="02000000000000000000" pitchFamily="2" charset="0"/>
                  </a:rPr>
                  <a:t>                        </a:t>
                </a:r>
                <a:r>
                  <a:rPr lang="en-US" sz="4400" b="0" dirty="0" smtClean="0">
                    <a:latin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48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4400" dirty="0" smtClean="0">
                  <a:latin typeface="NikoshBAN" panose="02000000000000000000" pitchFamily="2" charset="0"/>
                </a:endParaRPr>
              </a:p>
              <a:p>
                <a:r>
                  <a:rPr lang="en-US" sz="3200" dirty="0" smtClean="0">
                    <a:latin typeface="NikoshBAN" panose="02000000000000000000" pitchFamily="2" charset="0"/>
                  </a:rPr>
                  <a:t>                     = </a:t>
                </a:r>
                <a:r>
                  <a:rPr lang="en-US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12 +1</a:t>
                </a:r>
              </a:p>
              <a:p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=13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388" y="3235326"/>
                <a:ext cx="7236225" cy="3737690"/>
              </a:xfrm>
              <a:prstGeom prst="rect">
                <a:avLst/>
              </a:prstGeom>
              <a:blipFill>
                <a:blip r:embed="rId3"/>
                <a:stretch>
                  <a:fillRect l="-2949" b="-4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498324" y="200531"/>
            <a:ext cx="3484179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সমস্যা-০১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78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806263" y="851338"/>
                <a:ext cx="8860220" cy="4531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n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সংখ্যক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পদের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সমষ্টি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d>
                  </m:oMath>
                </a14:m>
                <a:endParaRPr lang="en-US" sz="3200" b="1" dirty="0" smtClean="0">
                  <a:latin typeface="NikoshBAN" panose="02000000000000000000" pitchFamily="2" charset="0"/>
                </a:endParaRPr>
              </a:p>
              <a:p>
                <a:r>
                  <a:rPr lang="en-US" sz="32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ধারাটির</a:t>
                </a:r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টি</a:t>
                </a:r>
                <a:r>
                  <a:rPr lang="bn-IN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পদের সমষ্টি</a:t>
                </a:r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𝟏𝟑</m:t>
                            </m:r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endPara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e>
                        </m:d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endPara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𝟒𝟖</m:t>
                        </m:r>
                      </m:e>
                    </m:d>
                  </m:oMath>
                </a14:m>
                <a:endPara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× </a:t>
                </a:r>
                <a:r>
                  <a:rPr lang="en-US" sz="3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  <a:r>
                  <a:rPr lang="en-US" sz="3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  <a:p>
                <a:r>
                  <a:rPr lang="en-US" sz="3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= 13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× </a:t>
                </a:r>
                <a:r>
                  <a:rPr lang="en-US" sz="3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27</a:t>
                </a:r>
              </a:p>
              <a:p>
                <a:r>
                  <a:rPr lang="en-US" sz="3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= 351</a:t>
                </a:r>
                <a:endParaRPr lang="en-US" sz="3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263" y="851338"/>
                <a:ext cx="8860220" cy="4531369"/>
              </a:xfrm>
              <a:prstGeom prst="rect">
                <a:avLst/>
              </a:prstGeom>
              <a:blipFill>
                <a:blip r:embed="rId2"/>
                <a:stretch>
                  <a:fillRect l="-1719" b="-3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945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61386" y="0"/>
            <a:ext cx="3484179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সমস্যা-০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0041" y="707886"/>
            <a:ext cx="8135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* 29+25+21+………….-23= </a:t>
            </a:r>
            <a:r>
              <a:rPr lang="en-US" sz="2400" b="1" dirty="0" err="1" smtClean="0"/>
              <a:t>কত</a:t>
            </a:r>
            <a:r>
              <a:rPr lang="en-US" sz="2400" b="1" dirty="0"/>
              <a:t> 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162807" y="1169551"/>
                <a:ext cx="9462241" cy="5609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b="1" dirty="0" smtClean="0"/>
                  <a:t>দেওয়া আছে,</a:t>
                </a:r>
              </a:p>
              <a:p>
                <a:r>
                  <a:rPr lang="bn-IN" sz="2400" b="1" dirty="0"/>
                  <a:t> </a:t>
                </a:r>
                <a:r>
                  <a:rPr lang="bn-IN" sz="2400" b="1" dirty="0" smtClean="0"/>
                  <a:t>             ধারাটির প্রথম পদ </a:t>
                </a:r>
                <a:r>
                  <a:rPr lang="en-US" sz="2400" b="1" dirty="0" smtClean="0"/>
                  <a:t>a= 29 </a:t>
                </a:r>
                <a:r>
                  <a:rPr lang="bn-IN" sz="2400" b="1" dirty="0" smtClean="0"/>
                  <a:t>এবং সাধরণ অন্তর</a:t>
                </a:r>
                <a:r>
                  <a:rPr lang="en-US" sz="2400" b="1" dirty="0" smtClean="0"/>
                  <a:t> d=</a:t>
                </a:r>
                <a:r>
                  <a:rPr lang="bn-IN" sz="2400" b="1" dirty="0" smtClean="0"/>
                  <a:t> </a:t>
                </a:r>
                <a:r>
                  <a:rPr lang="en-US" sz="2400" b="1" dirty="0" smtClean="0"/>
                  <a:t>25-29=-4 </a:t>
                </a:r>
              </a:p>
              <a:p>
                <a:r>
                  <a:rPr lang="en-US" sz="2400" b="1" dirty="0"/>
                  <a:t> </a:t>
                </a:r>
                <a:r>
                  <a:rPr lang="bn-IN" sz="2400" b="1" dirty="0" smtClean="0"/>
                  <a:t>আমরা জানি, </a:t>
                </a:r>
                <a:r>
                  <a:rPr lang="en-US" sz="2400" b="1" dirty="0" smtClean="0"/>
                  <a:t>n </a:t>
                </a:r>
                <a:r>
                  <a:rPr lang="bn-IN" sz="2400" b="1" dirty="0" smtClean="0"/>
                  <a:t>তম পদ</a:t>
                </a:r>
                <a:r>
                  <a:rPr lang="en-US" sz="2400" b="1" dirty="0" smtClean="0"/>
                  <a:t> </a:t>
                </a:r>
                <a:r>
                  <a:rPr lang="bn-IN" sz="2400" b="1" dirty="0" smtClean="0"/>
                  <a:t>= </a:t>
                </a:r>
                <a:r>
                  <a:rPr lang="en-US" sz="2400" b="1" dirty="0" smtClean="0"/>
                  <a:t>a+(n-1)d</a:t>
                </a:r>
              </a:p>
              <a:p>
                <a:r>
                  <a:rPr lang="en-US" sz="2400" b="1" dirty="0"/>
                  <a:t>  </a:t>
                </a:r>
                <a:r>
                  <a:rPr lang="bn-IN" sz="2400" b="1" dirty="0" smtClean="0"/>
                  <a:t>ধরি ধারাটির </a:t>
                </a:r>
                <a:r>
                  <a:rPr lang="en-US" sz="2400" b="1" dirty="0"/>
                  <a:t>n </a:t>
                </a:r>
                <a:r>
                  <a:rPr lang="bn-IN" sz="2400" b="1" dirty="0"/>
                  <a:t>তম পদ</a:t>
                </a:r>
                <a:r>
                  <a:rPr lang="en-US" sz="2400" b="1" dirty="0"/>
                  <a:t> </a:t>
                </a:r>
                <a:r>
                  <a:rPr lang="bn-IN" sz="2400" b="1" dirty="0" smtClean="0"/>
                  <a:t>= -</a:t>
                </a:r>
                <a:r>
                  <a:rPr lang="en-US" sz="2400" b="1" dirty="0" smtClean="0"/>
                  <a:t>23</a:t>
                </a:r>
              </a:p>
              <a:p>
                <a:r>
                  <a:rPr lang="en-US" sz="2400" b="1" dirty="0"/>
                  <a:t> </a:t>
                </a:r>
                <a:r>
                  <a:rPr lang="en-US" sz="2400" b="1" dirty="0" smtClean="0"/>
                  <a:t>                  </a:t>
                </a:r>
                <a:r>
                  <a:rPr lang="en-US" sz="2400" b="1" dirty="0" err="1" smtClean="0"/>
                  <a:t>বা</a:t>
                </a:r>
                <a:r>
                  <a:rPr lang="en-US" sz="2400" b="1" dirty="0" smtClean="0"/>
                  <a:t>, a</a:t>
                </a:r>
                <a:r>
                  <a:rPr lang="en-US" sz="2400" b="1" dirty="0"/>
                  <a:t>+(</a:t>
                </a:r>
                <a:r>
                  <a:rPr lang="en-US" sz="2400" b="1" dirty="0" smtClean="0"/>
                  <a:t>n-1)d = -23</a:t>
                </a:r>
              </a:p>
              <a:p>
                <a:r>
                  <a:rPr lang="en-US" sz="2400" b="1" dirty="0"/>
                  <a:t> </a:t>
                </a:r>
                <a:r>
                  <a:rPr lang="en-US" sz="2400" b="1" dirty="0" smtClean="0"/>
                  <a:t>                    </a:t>
                </a:r>
                <a:r>
                  <a:rPr lang="en-US" sz="2400" b="1" dirty="0" err="1" smtClean="0"/>
                  <a:t>বা</a:t>
                </a:r>
                <a:r>
                  <a:rPr lang="en-US" sz="2400" b="1" dirty="0" smtClean="0"/>
                  <a:t>, 29+(n-1)(-4)= -23</a:t>
                </a:r>
              </a:p>
              <a:p>
                <a:r>
                  <a:rPr lang="en-US" sz="2400" b="1" dirty="0"/>
                  <a:t> </a:t>
                </a:r>
                <a:r>
                  <a:rPr lang="en-US" sz="2400" b="1" dirty="0" smtClean="0"/>
                  <a:t>                   </a:t>
                </a:r>
                <a:r>
                  <a:rPr lang="en-US" sz="2400" b="1" dirty="0" err="1" smtClean="0"/>
                  <a:t>বা</a:t>
                </a:r>
                <a:r>
                  <a:rPr lang="en-US" sz="2400" b="1" dirty="0" smtClean="0"/>
                  <a:t>, -4(n-1)= -23-29</a:t>
                </a:r>
              </a:p>
              <a:p>
                <a:r>
                  <a:rPr lang="en-US" sz="2400" b="1" dirty="0"/>
                  <a:t> </a:t>
                </a:r>
                <a:r>
                  <a:rPr lang="en-US" sz="2400" b="1" dirty="0" smtClean="0"/>
                  <a:t>                     </a:t>
                </a:r>
                <a:r>
                  <a:rPr lang="en-US" sz="2400" b="1" dirty="0" err="1" smtClean="0"/>
                  <a:t>বা</a:t>
                </a:r>
                <a:r>
                  <a:rPr lang="en-US" sz="2400" b="1" dirty="0" smtClean="0"/>
                  <a:t>, -4(n-1)= -52</a:t>
                </a:r>
              </a:p>
              <a:p>
                <a:r>
                  <a:rPr lang="en-US" sz="2400" b="1" dirty="0"/>
                  <a:t> </a:t>
                </a:r>
                <a:r>
                  <a:rPr lang="en-US" sz="2400" b="1" dirty="0" smtClean="0"/>
                  <a:t>                      </a:t>
                </a:r>
                <a:r>
                  <a:rPr lang="en-US" sz="2400" b="1" dirty="0" err="1" smtClean="0"/>
                  <a:t>বা</a:t>
                </a:r>
                <a:r>
                  <a:rPr lang="en-US" sz="2400" b="1" dirty="0" smtClean="0"/>
                  <a:t>,  4(n-1) = 52    [ -1</a:t>
                </a:r>
                <a:r>
                  <a:rPr lang="bn-IN" sz="2400" b="1" dirty="0" smtClean="0"/>
                  <a:t> দ্বারা উভয় পক্ষকে গুণ করে ]</a:t>
                </a:r>
                <a:r>
                  <a:rPr lang="en-US" sz="2400" b="1" dirty="0" smtClean="0"/>
                  <a:t> </a:t>
                </a:r>
              </a:p>
              <a:p>
                <a:r>
                  <a:rPr lang="en-US" sz="2400" b="1" dirty="0"/>
                  <a:t> </a:t>
                </a:r>
                <a:r>
                  <a:rPr lang="en-US" sz="2400" b="1" dirty="0" smtClean="0"/>
                  <a:t>                       </a:t>
                </a:r>
                <a:r>
                  <a:rPr lang="en-US" sz="2400" b="1" dirty="0" err="1" smtClean="0"/>
                  <a:t>বা</a:t>
                </a:r>
                <a:r>
                  <a:rPr lang="en-US" sz="2400" b="1" dirty="0" smtClean="0"/>
                  <a:t>,   n-1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𝟓𝟐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2400" b="1" dirty="0" smtClean="0"/>
              </a:p>
              <a:p>
                <a:r>
                  <a:rPr lang="en-US" sz="2400" b="1" dirty="0"/>
                  <a:t> </a:t>
                </a:r>
                <a:r>
                  <a:rPr lang="en-US" sz="2400" b="1" dirty="0" smtClean="0"/>
                  <a:t>                        </a:t>
                </a:r>
                <a:r>
                  <a:rPr lang="en-US" sz="2400" b="1" dirty="0" err="1" smtClean="0"/>
                  <a:t>বা</a:t>
                </a:r>
                <a:r>
                  <a:rPr lang="en-US" sz="2400" b="1" dirty="0" smtClean="0"/>
                  <a:t>, n-1 = 13</a:t>
                </a:r>
              </a:p>
              <a:p>
                <a:r>
                  <a:rPr lang="en-US" sz="2400" b="1" dirty="0"/>
                  <a:t> </a:t>
                </a:r>
                <a:r>
                  <a:rPr lang="en-US" sz="2400" b="1" dirty="0" smtClean="0"/>
                  <a:t>                        </a:t>
                </a:r>
                <a:r>
                  <a:rPr lang="en-US" sz="2400" b="1" dirty="0" err="1" smtClean="0"/>
                  <a:t>বা</a:t>
                </a:r>
                <a:r>
                  <a:rPr lang="en-US" sz="2400" b="1" dirty="0" smtClean="0"/>
                  <a:t>,   n= 13+1</a:t>
                </a:r>
              </a:p>
              <a:p>
                <a:r>
                  <a:rPr lang="en-US" sz="2400" b="1" dirty="0"/>
                  <a:t> </a:t>
                </a:r>
                <a:r>
                  <a:rPr lang="en-US" sz="2400" b="1" dirty="0" smtClean="0"/>
                  <a:t>                         </a:t>
                </a:r>
                <a:r>
                  <a:rPr lang="en-US" sz="2400" b="1" dirty="0" err="1" smtClean="0"/>
                  <a:t>বা</a:t>
                </a:r>
                <a:r>
                  <a:rPr lang="en-US" sz="2400" b="1" dirty="0" smtClean="0"/>
                  <a:t>,  n= 14</a:t>
                </a:r>
              </a:p>
              <a:p>
                <a:r>
                  <a:rPr lang="en-US" sz="2400" b="1" dirty="0"/>
                  <a:t> </a:t>
                </a:r>
                <a:r>
                  <a:rPr lang="en-US" sz="2400" b="1" dirty="0" smtClean="0"/>
                  <a:t> </a:t>
                </a:r>
                <a:r>
                  <a:rPr lang="bn-IN" sz="2400" b="1" dirty="0" smtClean="0"/>
                  <a:t>  </a:t>
                </a:r>
                <a:r>
                  <a:rPr lang="en-US" sz="2400" b="1" dirty="0" err="1" smtClean="0"/>
                  <a:t>সুতরাং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ধারাটির</a:t>
                </a:r>
                <a:r>
                  <a:rPr lang="en-US" sz="2400" b="1" dirty="0" smtClean="0"/>
                  <a:t>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 </a:t>
                </a:r>
                <a:r>
                  <a:rPr lang="en-US" sz="2400" b="1" dirty="0" err="1" smtClean="0"/>
                  <a:t>তম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পদ</a:t>
                </a:r>
                <a:r>
                  <a:rPr lang="en-US" sz="2400" b="1" dirty="0" smtClean="0"/>
                  <a:t> -23 .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807" y="1169551"/>
                <a:ext cx="9462241" cy="5609934"/>
              </a:xfrm>
              <a:prstGeom prst="rect">
                <a:avLst/>
              </a:prstGeom>
              <a:blipFill>
                <a:blip r:embed="rId2"/>
                <a:stretch>
                  <a:fillRect l="-1031" t="-761" b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065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900855" y="378373"/>
                <a:ext cx="9412014" cy="5181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n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সংখ্যক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পদের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সমষ্টি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𝑵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d>
                  </m:oMath>
                </a14:m>
                <a:endParaRPr lang="en-US" sz="2800" b="1" dirty="0">
                  <a:latin typeface="NikoshBAN" panose="020000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ধারাটির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টি</a:t>
                </a:r>
                <a:r>
                  <a:rPr lang="bn-IN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পদের সমষ্টি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𝟐𝟗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8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                           = 7{ 58  + 13(-4)}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                            = 7{58 -52}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                             = 7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dirty="0" smtClean="0"/>
                  <a:t> 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                              = 42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* 29+25+21+………….-</a:t>
                </a:r>
                <a:r>
                  <a:rPr lang="en-US" sz="2800" dirty="0" smtClean="0"/>
                  <a:t>23 = 42</a:t>
                </a:r>
                <a:r>
                  <a:rPr lang="bn-IN" sz="2800" dirty="0" smtClean="0"/>
                  <a:t>    ।</a:t>
                </a:r>
                <a:endParaRPr lang="en-US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855" y="378373"/>
                <a:ext cx="9412014" cy="5181803"/>
              </a:xfrm>
              <a:prstGeom prst="rect">
                <a:avLst/>
              </a:prstGeom>
              <a:blipFill>
                <a:blip r:embed="rId2"/>
                <a:stretch>
                  <a:fillRect l="-1360" b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412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219</TotalTime>
  <Words>408</Words>
  <Application>Microsoft Office PowerPoint</Application>
  <PresentationFormat>Widescreen</PresentationFormat>
  <Paragraphs>87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Cambria Math</vt:lpstr>
      <vt:lpstr>Century Gothic</vt:lpstr>
      <vt:lpstr>Georgia</vt:lpstr>
      <vt:lpstr>NikoshBAN</vt:lpstr>
      <vt:lpstr>Times New Roman</vt:lpstr>
      <vt:lpstr>Vrinda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Gokarna</dc:creator>
  <cp:lastModifiedBy>Gokarna</cp:lastModifiedBy>
  <cp:revision>52</cp:revision>
  <dcterms:created xsi:type="dcterms:W3CDTF">2020-07-09T17:30:31Z</dcterms:created>
  <dcterms:modified xsi:type="dcterms:W3CDTF">2020-07-13T20:38:53Z</dcterms:modified>
</cp:coreProperties>
</file>