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64" r:id="rId2"/>
    <p:sldId id="321" r:id="rId3"/>
    <p:sldId id="327" r:id="rId4"/>
    <p:sldId id="330" r:id="rId5"/>
    <p:sldId id="410" r:id="rId6"/>
    <p:sldId id="430" r:id="rId7"/>
    <p:sldId id="603" r:id="rId8"/>
    <p:sldId id="417" r:id="rId9"/>
    <p:sldId id="426" r:id="rId10"/>
    <p:sldId id="418" r:id="rId11"/>
    <p:sldId id="427" r:id="rId12"/>
    <p:sldId id="428" r:id="rId13"/>
    <p:sldId id="429" r:id="rId14"/>
    <p:sldId id="413" r:id="rId15"/>
    <p:sldId id="411" r:id="rId16"/>
    <p:sldId id="412" r:id="rId17"/>
    <p:sldId id="414" r:id="rId18"/>
    <p:sldId id="601" r:id="rId19"/>
    <p:sldId id="602" r:id="rId20"/>
    <p:sldId id="600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6F1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768F9-24AE-41DC-A7F9-448D06356D7E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41B21B-2179-428A-B908-8FD03E9A4A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80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tayon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3071" y="1704065"/>
            <a:ext cx="8287657" cy="935717"/>
          </a:xfrm>
          <a:prstGeom prst="rect">
            <a:avLst/>
          </a:prstGeom>
          <a:solidFill>
            <a:schemeClr val="bg1"/>
          </a:solidFill>
          <a:ln w="38100">
            <a:solidFill>
              <a:srgbClr val="00B050"/>
            </a:solidFill>
          </a:ln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CCAE04-8228-4AF8-B5ED-93AD0D18B54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9D1779-35C5-4424-91DA-DA36E2725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790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tayon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08100" y="1447800"/>
            <a:ext cx="8737600" cy="5461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195050" y="6492875"/>
            <a:ext cx="996950" cy="365125"/>
          </a:xfrm>
        </p:spPr>
        <p:txBody>
          <a:bodyPr/>
          <a:lstStyle/>
          <a:p>
            <a:fld id="{EFCCAE04-8228-4AF8-B5ED-93AD0D18B549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 userDrawn="1"/>
        </p:nvSpPr>
        <p:spPr>
          <a:xfrm>
            <a:off x="1397000" y="2387600"/>
            <a:ext cx="8737600" cy="546100"/>
          </a:xfrm>
          <a:prstGeom prst="rect">
            <a:avLst/>
          </a:prstGeom>
        </p:spPr>
        <p:txBody>
          <a:bodyPr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92858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বাতায়ন-নতুন- স্লাইড">
    <p:bg>
      <p:bgPr>
        <a:blipFill dpi="0" rotWithShape="1">
          <a:blip r:embed="rId2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754743" y="6386287"/>
            <a:ext cx="11437257" cy="4571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err="1"/>
              <a:t>এম</a:t>
            </a:r>
            <a:r>
              <a:rPr lang="en-US" dirty="0"/>
              <a:t> </a:t>
            </a:r>
            <a:r>
              <a:rPr lang="en-US" dirty="0" err="1"/>
              <a:t>আমিনুল</a:t>
            </a:r>
            <a:r>
              <a:rPr lang="en-US" dirty="0"/>
              <a:t> </a:t>
            </a:r>
            <a:r>
              <a:rPr lang="en-US" dirty="0" err="1"/>
              <a:t>হক</a:t>
            </a:r>
            <a:r>
              <a:rPr lang="en-US" dirty="0"/>
              <a:t> , </a:t>
            </a:r>
            <a:r>
              <a:rPr lang="en-US" dirty="0" err="1"/>
              <a:t>সহকারি</a:t>
            </a:r>
            <a:r>
              <a:rPr lang="en-US" dirty="0"/>
              <a:t> </a:t>
            </a:r>
            <a:r>
              <a:rPr lang="en-US" dirty="0" err="1"/>
              <a:t>শিক্ষক</a:t>
            </a:r>
            <a:r>
              <a:rPr lang="en-US" dirty="0"/>
              <a:t> (</a:t>
            </a:r>
            <a:r>
              <a:rPr lang="en-US" dirty="0" err="1"/>
              <a:t>আইসিটি</a:t>
            </a:r>
            <a:r>
              <a:rPr lang="en-US" dirty="0"/>
              <a:t>), </a:t>
            </a:r>
            <a:r>
              <a:rPr lang="en-US" dirty="0" err="1"/>
              <a:t>আশুগঞ্জ</a:t>
            </a:r>
            <a:r>
              <a:rPr lang="en-US" dirty="0"/>
              <a:t> </a:t>
            </a:r>
            <a:r>
              <a:rPr lang="en-US" dirty="0" err="1"/>
              <a:t>পাওয়ার</a:t>
            </a:r>
            <a:r>
              <a:rPr lang="en-US" dirty="0"/>
              <a:t> </a:t>
            </a:r>
            <a:r>
              <a:rPr lang="en-US" dirty="0" err="1"/>
              <a:t>স্টেশন</a:t>
            </a:r>
            <a:r>
              <a:rPr lang="en-US" dirty="0"/>
              <a:t> </a:t>
            </a:r>
            <a:r>
              <a:rPr lang="en-US" dirty="0" err="1"/>
              <a:t>কোম্পানি</a:t>
            </a:r>
            <a:r>
              <a:rPr lang="en-US" dirty="0"/>
              <a:t> </a:t>
            </a:r>
            <a:r>
              <a:rPr lang="en-US" dirty="0" err="1"/>
              <a:t>লি</a:t>
            </a:r>
            <a:r>
              <a:rPr lang="en-US" dirty="0"/>
              <a:t>:, </a:t>
            </a:r>
            <a:r>
              <a:rPr lang="en-US" dirty="0" err="1"/>
              <a:t>ব্রাহ্মণবাড়িয়া</a:t>
            </a:r>
            <a:r>
              <a:rPr lang="en-US" dirty="0"/>
              <a:t> । </a:t>
            </a:r>
            <a:r>
              <a:rPr lang="en-US" dirty="0" err="1"/>
              <a:t>মোবাইল</a:t>
            </a:r>
            <a:r>
              <a:rPr lang="en-US" dirty="0"/>
              <a:t>: ০১৭৪৬৬৮১৮৬০</a:t>
            </a:r>
          </a:p>
          <a:p>
            <a:pPr algn="ctr"/>
            <a:endParaRPr lang="en-US" dirty="0"/>
          </a:p>
        </p:txBody>
      </p:sp>
      <p:sp>
        <p:nvSpPr>
          <p:cNvPr id="13" name="Rectangle 12"/>
          <p:cNvSpPr/>
          <p:nvPr userDrawn="1"/>
        </p:nvSpPr>
        <p:spPr>
          <a:xfrm>
            <a:off x="1480457" y="0"/>
            <a:ext cx="8752114" cy="638629"/>
          </a:xfrm>
          <a:prstGeom prst="rect">
            <a:avLst/>
          </a:prstGeom>
          <a:solidFill>
            <a:schemeClr val="bg1"/>
          </a:solidFill>
          <a:ln w="25400">
            <a:solidFill>
              <a:srgbClr val="FF33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3858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3C73742-5F83-4C5A-9F6F-33DD05A122D0}" type="datetimeFigureOut">
              <a:rPr lang="en-US" smtClean="0"/>
              <a:pPr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C7664F6E-4B97-44AF-B8B8-04B88F8B6F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3218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 t="-10000" b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67443" y="736600"/>
            <a:ext cx="11424557" cy="5619748"/>
          </a:xfrm>
          <a:prstGeom prst="rec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4700" y="6356349"/>
            <a:ext cx="1993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CCAE04-8228-4AF8-B5ED-93AD0D18B549}" type="datetimeFigureOut">
              <a:rPr lang="en-US" smtClean="0"/>
              <a:t>7/14/2020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4202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D1779-35C5-4424-91DA-DA36E27256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092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  <p:sldLayoutId id="2147483657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ln>
            <a:solidFill>
              <a:srgbClr val="FFFF00"/>
            </a:solidFill>
          </a:ln>
          <a:solidFill>
            <a:srgbClr val="00B05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inuliut.blogspot.com/" TargetMode="External"/><Relationship Id="rId2" Type="http://schemas.openxmlformats.org/officeDocument/2006/relationships/hyperlink" Target="mailto:aminul.iutoic@gmail.com" TargetMode="Externa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facebook.com/aminul.haque.5076" TargetMode="External"/><Relationship Id="rId4" Type="http://schemas.openxmlformats.org/officeDocument/2006/relationships/hyperlink" Target="https://teachers.gov.bd/profile/aminul.iutoic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966ECD3-8965-455D-B879-39E61FC0A2F8}"/>
              </a:ext>
            </a:extLst>
          </p:cNvPr>
          <p:cNvSpPr txBox="1"/>
          <p:nvPr/>
        </p:nvSpPr>
        <p:spPr>
          <a:xfrm>
            <a:off x="1125417" y="900343"/>
            <a:ext cx="10578905" cy="5278368"/>
          </a:xfrm>
          <a:prstGeom prst="rect">
            <a:avLst/>
          </a:prstGeom>
          <a:blipFill dpi="0" rotWithShape="1">
            <a:blip r:embed="rId2"/>
            <a:srcRect/>
            <a:stretch>
              <a:fillRect/>
            </a:stretch>
          </a:blipFill>
          <a:ln w="76200">
            <a:solidFill>
              <a:srgbClr val="FF3399"/>
            </a:solidFill>
          </a:ln>
        </p:spPr>
        <p:txBody>
          <a:bodyPr wrap="square" rtlCol="0">
            <a:spAutoFit/>
          </a:bodyPr>
          <a:lstStyle/>
          <a:p>
            <a:r>
              <a:rPr lang="en-US" sz="13800" dirty="0">
                <a:solidFill>
                  <a:srgbClr val="FF3399"/>
                </a:solidFill>
              </a:rPr>
              <a:t>        </a:t>
            </a:r>
            <a:r>
              <a:rPr lang="en-US" sz="19900" b="1" dirty="0">
                <a:solidFill>
                  <a:srgbClr val="7030A0"/>
                </a:solidFill>
              </a:rPr>
              <a:t>Welcome</a:t>
            </a:r>
            <a:endParaRPr lang="en-US" sz="138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6948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274B9ACF-254B-49F5-9F8F-8763EF40E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129" y="647482"/>
            <a:ext cx="11479237" cy="62105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CFB2DD7-9B35-4231-A233-F365A2A26511}"/>
              </a:ext>
            </a:extLst>
          </p:cNvPr>
          <p:cNvSpPr/>
          <p:nvPr/>
        </p:nvSpPr>
        <p:spPr>
          <a:xfrm>
            <a:off x="4005442" y="0"/>
            <a:ext cx="39226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Microsoft Excel 2007 window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25740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9D64A5-BB9B-4CEE-83FE-C7943DF7C7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5387" y="1533378"/>
            <a:ext cx="9801225" cy="4348382"/>
          </a:xfrm>
          <a:prstGeom prst="rect">
            <a:avLst/>
          </a:prstGeom>
        </p:spPr>
      </p:pic>
      <p:sp>
        <p:nvSpPr>
          <p:cNvPr id="4" name="Frame 3">
            <a:extLst>
              <a:ext uri="{FF2B5EF4-FFF2-40B4-BE49-F238E27FC236}">
                <a16:creationId xmlns:a16="http://schemas.microsoft.com/office/drawing/2014/main" id="{87E2AD7E-0718-4DA5-AD51-EB1F962CC174}"/>
              </a:ext>
            </a:extLst>
          </p:cNvPr>
          <p:cNvSpPr/>
          <p:nvPr/>
        </p:nvSpPr>
        <p:spPr>
          <a:xfrm>
            <a:off x="712865" y="703385"/>
            <a:ext cx="11479135" cy="5620498"/>
          </a:xfrm>
          <a:prstGeom prst="frame">
            <a:avLst>
              <a:gd name="adj1" fmla="val 3804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92D7F8-A0AF-45A4-B7AB-20C015F14BA4}"/>
              </a:ext>
            </a:extLst>
          </p:cNvPr>
          <p:cNvSpPr/>
          <p:nvPr/>
        </p:nvSpPr>
        <p:spPr>
          <a:xfrm>
            <a:off x="4005442" y="42204"/>
            <a:ext cx="39226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Microsoft Excel 2007 window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75859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EC1D9DB-1A4E-40CD-AB1E-C2217B40C3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950" y="1167619"/>
            <a:ext cx="9944100" cy="4867422"/>
          </a:xfrm>
          <a:prstGeom prst="rect">
            <a:avLst/>
          </a:prstGeom>
        </p:spPr>
      </p:pic>
      <p:sp>
        <p:nvSpPr>
          <p:cNvPr id="4" name="Frame 3">
            <a:extLst>
              <a:ext uri="{FF2B5EF4-FFF2-40B4-BE49-F238E27FC236}">
                <a16:creationId xmlns:a16="http://schemas.microsoft.com/office/drawing/2014/main" id="{A76C3DAF-E02F-4D0F-93D4-B91F64024462}"/>
              </a:ext>
            </a:extLst>
          </p:cNvPr>
          <p:cNvSpPr/>
          <p:nvPr/>
        </p:nvSpPr>
        <p:spPr>
          <a:xfrm>
            <a:off x="712865" y="703385"/>
            <a:ext cx="11479135" cy="5620498"/>
          </a:xfrm>
          <a:prstGeom prst="frame">
            <a:avLst>
              <a:gd name="adj1" fmla="val 3804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C984BA-0513-4F95-B17B-975D01467F76}"/>
              </a:ext>
            </a:extLst>
          </p:cNvPr>
          <p:cNvSpPr/>
          <p:nvPr/>
        </p:nvSpPr>
        <p:spPr>
          <a:xfrm>
            <a:off x="4005442" y="70340"/>
            <a:ext cx="39226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Microsoft Excel 2007 window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8629995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3A264F93-C722-4CF5-AB38-1D542EDC89E7}"/>
              </a:ext>
            </a:extLst>
          </p:cNvPr>
          <p:cNvSpPr/>
          <p:nvPr/>
        </p:nvSpPr>
        <p:spPr>
          <a:xfrm>
            <a:off x="712865" y="703385"/>
            <a:ext cx="11479135" cy="5620498"/>
          </a:xfrm>
          <a:prstGeom prst="frame">
            <a:avLst>
              <a:gd name="adj1" fmla="val 3804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7BB72C6-6C6F-4B86-A2EB-68B3104C46D6}"/>
              </a:ext>
            </a:extLst>
          </p:cNvPr>
          <p:cNvSpPr/>
          <p:nvPr/>
        </p:nvSpPr>
        <p:spPr>
          <a:xfrm>
            <a:off x="4005442" y="28136"/>
            <a:ext cx="39226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Microsoft Excel 2007 window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3C0F3FD-7D0E-43B7-AB45-AD6759161C26}"/>
              </a:ext>
            </a:extLst>
          </p:cNvPr>
          <p:cNvSpPr txBox="1"/>
          <p:nvPr/>
        </p:nvSpPr>
        <p:spPr>
          <a:xfrm>
            <a:off x="4541665" y="1585290"/>
            <a:ext cx="23920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দলগত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কাজঃ</a:t>
            </a:r>
            <a:endParaRPr lang="en-US" sz="2000" dirty="0">
              <a:solidFill>
                <a:srgbClr val="FF3399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8FBA0BC-8DF5-4C83-8C78-FF3C2984EE47}"/>
              </a:ext>
            </a:extLst>
          </p:cNvPr>
          <p:cNvSpPr txBox="1"/>
          <p:nvPr/>
        </p:nvSpPr>
        <p:spPr>
          <a:xfrm>
            <a:off x="1794804" y="2990414"/>
            <a:ext cx="83439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১.  </a:t>
            </a:r>
            <a:r>
              <a:rPr lang="en-US" sz="2000" dirty="0">
                <a:solidFill>
                  <a:srgbClr val="FF3399"/>
                </a:solidFill>
              </a:rPr>
              <a:t>MS-Excel-২০০৭  Window </a:t>
            </a:r>
            <a:r>
              <a:rPr lang="en-US" sz="2000" dirty="0" err="1">
                <a:solidFill>
                  <a:srgbClr val="FF3399"/>
                </a:solidFill>
              </a:rPr>
              <a:t>এর</a:t>
            </a:r>
            <a:r>
              <a:rPr lang="en-US" sz="2000" dirty="0">
                <a:solidFill>
                  <a:srgbClr val="FF3399"/>
                </a:solidFill>
              </a:rPr>
              <a:t> </a:t>
            </a:r>
            <a:r>
              <a:rPr lang="en-US" sz="2000" dirty="0" err="1">
                <a:solidFill>
                  <a:srgbClr val="FF3399"/>
                </a:solidFill>
              </a:rPr>
              <a:t>বিভিন্ন</a:t>
            </a:r>
            <a:r>
              <a:rPr lang="en-US" sz="2000" dirty="0">
                <a:solidFill>
                  <a:srgbClr val="FF3399"/>
                </a:solidFill>
              </a:rPr>
              <a:t> </a:t>
            </a:r>
            <a:r>
              <a:rPr lang="en-US" sz="2000" dirty="0" err="1">
                <a:solidFill>
                  <a:srgbClr val="FF3399"/>
                </a:solidFill>
              </a:rPr>
              <a:t>অংশ</a:t>
            </a:r>
            <a:r>
              <a:rPr lang="en-US" sz="2000" dirty="0">
                <a:solidFill>
                  <a:srgbClr val="FF3399"/>
                </a:solidFill>
              </a:rPr>
              <a:t> </a:t>
            </a:r>
            <a:r>
              <a:rPr lang="en-US" sz="2000" dirty="0" err="1">
                <a:solidFill>
                  <a:srgbClr val="FF3399"/>
                </a:solidFill>
              </a:rPr>
              <a:t>গুলোর</a:t>
            </a:r>
            <a:r>
              <a:rPr lang="en-US" sz="2000" dirty="0">
                <a:solidFill>
                  <a:srgbClr val="FF3399"/>
                </a:solidFill>
              </a:rPr>
              <a:t> </a:t>
            </a:r>
            <a:r>
              <a:rPr lang="en-US" sz="2000" dirty="0" err="1">
                <a:solidFill>
                  <a:srgbClr val="FF3399"/>
                </a:solidFill>
              </a:rPr>
              <a:t>নাম</a:t>
            </a:r>
            <a:r>
              <a:rPr lang="en-US" sz="2000" dirty="0">
                <a:solidFill>
                  <a:srgbClr val="FF3399"/>
                </a:solidFill>
              </a:rPr>
              <a:t> ও </a:t>
            </a:r>
            <a:r>
              <a:rPr lang="en-US" sz="2000" dirty="0" err="1">
                <a:solidFill>
                  <a:srgbClr val="FF3399"/>
                </a:solidFill>
              </a:rPr>
              <a:t>বর্ণনা</a:t>
            </a:r>
            <a:r>
              <a:rPr lang="en-US" sz="2000" dirty="0">
                <a:solidFill>
                  <a:srgbClr val="FF3399"/>
                </a:solidFill>
              </a:rPr>
              <a:t> </a:t>
            </a:r>
            <a:r>
              <a:rPr lang="en-US" sz="2000" dirty="0" err="1">
                <a:solidFill>
                  <a:srgbClr val="FF3399"/>
                </a:solidFill>
              </a:rPr>
              <a:t>লি</a:t>
            </a:r>
            <a:r>
              <a:rPr lang="as-IN" sz="2000" dirty="0">
                <a:solidFill>
                  <a:srgbClr val="FF3399"/>
                </a:solidFill>
              </a:rPr>
              <a:t>খ</a:t>
            </a:r>
            <a:r>
              <a:rPr lang="en-US" sz="2000" dirty="0">
                <a:solidFill>
                  <a:srgbClr val="FF3399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1025729456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3F8558-F44A-4701-B17D-8846992CD9EC}"/>
              </a:ext>
            </a:extLst>
          </p:cNvPr>
          <p:cNvSpPr txBox="1"/>
          <p:nvPr/>
        </p:nvSpPr>
        <p:spPr>
          <a:xfrm>
            <a:off x="1900530" y="56272"/>
            <a:ext cx="7159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7030A0"/>
                </a:solidFill>
              </a:rPr>
              <a:t>স্প্রেডশিটের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গুরুত্তপূর্ণ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বৈশিষ্ট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গুলো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হলঃ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435F63-DF51-4008-8B68-46AED049D869}"/>
              </a:ext>
            </a:extLst>
          </p:cNvPr>
          <p:cNvSpPr txBox="1"/>
          <p:nvPr/>
        </p:nvSpPr>
        <p:spPr>
          <a:xfrm>
            <a:off x="1518356" y="1249681"/>
            <a:ext cx="93137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১। </a:t>
            </a:r>
            <a:r>
              <a:rPr lang="en-US" sz="2800" dirty="0" err="1">
                <a:solidFill>
                  <a:srgbClr val="0070C0"/>
                </a:solidFill>
              </a:rPr>
              <a:t>যেকোনো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ধরণের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সংখ্যা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ভিত্তিক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উপাত্ত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নিয়ে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কাজ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করা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যায়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C56D9B-F2EF-4DE5-8059-8E74CFB0EEBB}"/>
              </a:ext>
            </a:extLst>
          </p:cNvPr>
          <p:cNvSpPr txBox="1"/>
          <p:nvPr/>
        </p:nvSpPr>
        <p:spPr>
          <a:xfrm>
            <a:off x="1518356" y="2021060"/>
            <a:ext cx="9707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২। </a:t>
            </a:r>
            <a:r>
              <a:rPr lang="en-US" sz="2800" dirty="0" err="1">
                <a:solidFill>
                  <a:srgbClr val="0070C0"/>
                </a:solidFill>
              </a:rPr>
              <a:t>যেকোনো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ধরণের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অক্ষরভিত্তিক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উপাত্ত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নিয়ে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কাজ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করা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যায়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BBC8CD-6F99-46FA-87AE-84E00B37BB8A}"/>
              </a:ext>
            </a:extLst>
          </p:cNvPr>
          <p:cNvSpPr txBox="1"/>
          <p:nvPr/>
        </p:nvSpPr>
        <p:spPr>
          <a:xfrm>
            <a:off x="1518355" y="2792439"/>
            <a:ext cx="9707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৩। </a:t>
            </a:r>
            <a:r>
              <a:rPr lang="en-US" sz="2800" dirty="0" err="1">
                <a:solidFill>
                  <a:srgbClr val="0070C0"/>
                </a:solidFill>
              </a:rPr>
              <a:t>যেকোনো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ধরণের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হিসাবের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জন্য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সুবিধাজনক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9EFD01-A87F-4E41-9714-C9CD47FAE3F3}"/>
              </a:ext>
            </a:extLst>
          </p:cNvPr>
          <p:cNvSpPr txBox="1"/>
          <p:nvPr/>
        </p:nvSpPr>
        <p:spPr>
          <a:xfrm>
            <a:off x="1518354" y="3563818"/>
            <a:ext cx="9707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৪। </a:t>
            </a:r>
            <a:r>
              <a:rPr lang="en-US" sz="2800" dirty="0" err="1">
                <a:solidFill>
                  <a:srgbClr val="0070C0"/>
                </a:solidFill>
              </a:rPr>
              <a:t>সারি</a:t>
            </a:r>
            <a:r>
              <a:rPr lang="en-US" sz="2800" dirty="0">
                <a:solidFill>
                  <a:srgbClr val="0070C0"/>
                </a:solidFill>
              </a:rPr>
              <a:t> ও </a:t>
            </a:r>
            <a:r>
              <a:rPr lang="en-US" sz="2800" dirty="0" err="1">
                <a:solidFill>
                  <a:srgbClr val="0070C0"/>
                </a:solidFill>
              </a:rPr>
              <a:t>কলাম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থাকার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কারণে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উপাত্ত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শ্রেণিকরণ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সহজ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88531D-041C-48AF-B8A5-686865159AC1}"/>
              </a:ext>
            </a:extLst>
          </p:cNvPr>
          <p:cNvSpPr txBox="1"/>
          <p:nvPr/>
        </p:nvSpPr>
        <p:spPr>
          <a:xfrm>
            <a:off x="1518353" y="4489574"/>
            <a:ext cx="931376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৫। </a:t>
            </a:r>
            <a:r>
              <a:rPr lang="en-US" sz="2800" dirty="0" err="1">
                <a:solidFill>
                  <a:srgbClr val="0070C0"/>
                </a:solidFill>
              </a:rPr>
              <a:t>সূত্র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ব্যবহারের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সুযোগ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থাকায়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অনেক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বেশি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উপাত্ত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নিয়ে</a:t>
            </a:r>
            <a:endParaRPr lang="en-US" sz="2800" dirty="0">
              <a:solidFill>
                <a:srgbClr val="0070C0"/>
              </a:solidFill>
            </a:endParaRPr>
          </a:p>
          <a:p>
            <a:r>
              <a:rPr lang="en-US" sz="2800" dirty="0">
                <a:solidFill>
                  <a:srgbClr val="0070C0"/>
                </a:solidFill>
              </a:rPr>
              <a:t>      </a:t>
            </a:r>
            <a:r>
              <a:rPr lang="en-US" sz="2800" dirty="0" err="1">
                <a:solidFill>
                  <a:srgbClr val="0070C0"/>
                </a:solidFill>
              </a:rPr>
              <a:t>কাজ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করা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যায়</a:t>
            </a:r>
            <a:r>
              <a:rPr lang="en-US" sz="2800" dirty="0">
                <a:solidFill>
                  <a:srgbClr val="0070C0"/>
                </a:solidFill>
              </a:rPr>
              <a:t>। </a:t>
            </a:r>
          </a:p>
        </p:txBody>
      </p:sp>
      <p:sp>
        <p:nvSpPr>
          <p:cNvPr id="8" name="Frame 7">
            <a:extLst>
              <a:ext uri="{FF2B5EF4-FFF2-40B4-BE49-F238E27FC236}">
                <a16:creationId xmlns:a16="http://schemas.microsoft.com/office/drawing/2014/main" id="{17AFB2D1-C2B2-4D89-85E9-620DA9719FD9}"/>
              </a:ext>
            </a:extLst>
          </p:cNvPr>
          <p:cNvSpPr/>
          <p:nvPr/>
        </p:nvSpPr>
        <p:spPr>
          <a:xfrm>
            <a:off x="712865" y="703385"/>
            <a:ext cx="11479135" cy="5620498"/>
          </a:xfrm>
          <a:prstGeom prst="frame">
            <a:avLst>
              <a:gd name="adj1" fmla="val 3804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1150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3F8558-F44A-4701-B17D-8846992CD9EC}"/>
              </a:ext>
            </a:extLst>
          </p:cNvPr>
          <p:cNvSpPr txBox="1"/>
          <p:nvPr/>
        </p:nvSpPr>
        <p:spPr>
          <a:xfrm>
            <a:off x="1900530" y="56272"/>
            <a:ext cx="7159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7030A0"/>
                </a:solidFill>
              </a:rPr>
              <a:t>স্প্রেডশিটের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গুরুত্তপূর্ণ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বৈশিষ্ট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গুলো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হলঃ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435F63-DF51-4008-8B68-46AED049D869}"/>
              </a:ext>
            </a:extLst>
          </p:cNvPr>
          <p:cNvSpPr txBox="1"/>
          <p:nvPr/>
        </p:nvSpPr>
        <p:spPr>
          <a:xfrm>
            <a:off x="1518356" y="1249681"/>
            <a:ext cx="931376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৬। </a:t>
            </a:r>
            <a:r>
              <a:rPr lang="en-US" sz="2800" dirty="0" err="1">
                <a:solidFill>
                  <a:srgbClr val="0070C0"/>
                </a:solidFill>
              </a:rPr>
              <a:t>বিভিন্ন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ফাংশন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সূত্রাকারে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ব্যবহার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করে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সহজে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উপাত্ত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নিয়ে</a:t>
            </a:r>
            <a:endParaRPr lang="en-US" sz="2800" dirty="0">
              <a:solidFill>
                <a:srgbClr val="0070C0"/>
              </a:solidFill>
            </a:endParaRPr>
          </a:p>
          <a:p>
            <a:r>
              <a:rPr lang="en-US" sz="2800" dirty="0">
                <a:solidFill>
                  <a:srgbClr val="0070C0"/>
                </a:solidFill>
              </a:rPr>
              <a:t>      </a:t>
            </a:r>
            <a:r>
              <a:rPr lang="en-US" sz="2800" dirty="0" err="1">
                <a:solidFill>
                  <a:srgbClr val="0070C0"/>
                </a:solidFill>
              </a:rPr>
              <a:t>কাজ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করা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যায়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C56D9B-F2EF-4DE5-8059-8E74CFB0EEBB}"/>
              </a:ext>
            </a:extLst>
          </p:cNvPr>
          <p:cNvSpPr txBox="1"/>
          <p:nvPr/>
        </p:nvSpPr>
        <p:spPr>
          <a:xfrm>
            <a:off x="1518353" y="2203788"/>
            <a:ext cx="9707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৭। </a:t>
            </a:r>
            <a:r>
              <a:rPr lang="en-US" sz="2800" dirty="0" err="1">
                <a:solidFill>
                  <a:srgbClr val="0070C0"/>
                </a:solidFill>
              </a:rPr>
              <a:t>আকর্ষণীয়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গ্রাফ</a:t>
            </a:r>
            <a:r>
              <a:rPr lang="en-US" sz="2800" dirty="0">
                <a:solidFill>
                  <a:srgbClr val="0070C0"/>
                </a:solidFill>
              </a:rPr>
              <a:t>, </a:t>
            </a:r>
            <a:r>
              <a:rPr lang="en-US" sz="2800" dirty="0" err="1">
                <a:solidFill>
                  <a:srgbClr val="0070C0"/>
                </a:solidFill>
              </a:rPr>
              <a:t>চার্ট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ব্যবহার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করে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উপাত্ত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উপস্থাপন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করা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যায়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BBC8CD-6F99-46FA-87AE-84E00B37BB8A}"/>
              </a:ext>
            </a:extLst>
          </p:cNvPr>
          <p:cNvSpPr txBox="1"/>
          <p:nvPr/>
        </p:nvSpPr>
        <p:spPr>
          <a:xfrm>
            <a:off x="1518352" y="2905780"/>
            <a:ext cx="9707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৮। </a:t>
            </a:r>
            <a:r>
              <a:rPr lang="en-US" sz="2800" dirty="0" err="1">
                <a:solidFill>
                  <a:srgbClr val="0070C0"/>
                </a:solidFill>
              </a:rPr>
              <a:t>ডেটা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ভ্যালিডেশন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সুবিধা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রয়েছে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9EFD01-A87F-4E41-9714-C9CD47FAE3F3}"/>
              </a:ext>
            </a:extLst>
          </p:cNvPr>
          <p:cNvSpPr txBox="1"/>
          <p:nvPr/>
        </p:nvSpPr>
        <p:spPr>
          <a:xfrm>
            <a:off x="1518350" y="4654212"/>
            <a:ext cx="970766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১০। </a:t>
            </a:r>
            <a:r>
              <a:rPr lang="en-US" sz="2800" dirty="0" err="1">
                <a:solidFill>
                  <a:srgbClr val="0070C0"/>
                </a:solidFill>
              </a:rPr>
              <a:t>এক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শিট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থেকে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আরেক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শিটে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অটোমেটিক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ডেটা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নিয়ে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কাজ</a:t>
            </a:r>
            <a:endParaRPr lang="en-US" sz="2800" dirty="0">
              <a:solidFill>
                <a:srgbClr val="0070C0"/>
              </a:solidFill>
            </a:endParaRPr>
          </a:p>
          <a:p>
            <a:r>
              <a:rPr lang="en-US" sz="2800" dirty="0">
                <a:solidFill>
                  <a:srgbClr val="0070C0"/>
                </a:solidFill>
              </a:rPr>
              <a:t>        </a:t>
            </a:r>
            <a:r>
              <a:rPr lang="en-US" sz="2800" dirty="0" err="1">
                <a:solidFill>
                  <a:srgbClr val="0070C0"/>
                </a:solidFill>
              </a:rPr>
              <a:t>করা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যায়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8796F3-DC31-4504-B129-6F4C6B398CBC}"/>
              </a:ext>
            </a:extLst>
          </p:cNvPr>
          <p:cNvSpPr txBox="1"/>
          <p:nvPr/>
        </p:nvSpPr>
        <p:spPr>
          <a:xfrm>
            <a:off x="1518351" y="3832691"/>
            <a:ext cx="9707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৯। </a:t>
            </a:r>
            <a:r>
              <a:rPr lang="en-US" sz="2800" dirty="0" err="1">
                <a:solidFill>
                  <a:srgbClr val="0070C0"/>
                </a:solidFill>
              </a:rPr>
              <a:t>একই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সাথে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একাধিক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শিট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নিয়ে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কাজ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করা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যায়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737125C8-B791-430B-B224-F11D31EB310C}"/>
              </a:ext>
            </a:extLst>
          </p:cNvPr>
          <p:cNvSpPr/>
          <p:nvPr/>
        </p:nvSpPr>
        <p:spPr>
          <a:xfrm>
            <a:off x="712865" y="703385"/>
            <a:ext cx="11479135" cy="5620498"/>
          </a:xfrm>
          <a:prstGeom prst="frame">
            <a:avLst>
              <a:gd name="adj1" fmla="val 3804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544225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3F8558-F44A-4701-B17D-8846992CD9EC}"/>
              </a:ext>
            </a:extLst>
          </p:cNvPr>
          <p:cNvSpPr txBox="1"/>
          <p:nvPr/>
        </p:nvSpPr>
        <p:spPr>
          <a:xfrm>
            <a:off x="2421035" y="107327"/>
            <a:ext cx="7159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7030A0"/>
                </a:solidFill>
              </a:rPr>
              <a:t>স্প্রেডশিটের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কতিপয়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ব্যবহারঃ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435F63-DF51-4008-8B68-46AED049D869}"/>
              </a:ext>
            </a:extLst>
          </p:cNvPr>
          <p:cNvSpPr txBox="1"/>
          <p:nvPr/>
        </p:nvSpPr>
        <p:spPr>
          <a:xfrm>
            <a:off x="1518356" y="1249681"/>
            <a:ext cx="8329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১। </a:t>
            </a:r>
            <a:r>
              <a:rPr lang="en-US" sz="2800" dirty="0" err="1">
                <a:solidFill>
                  <a:srgbClr val="0070C0"/>
                </a:solidFill>
              </a:rPr>
              <a:t>শিক্ষাক্ষেত্রে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ফলাফল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তৈরিতে</a:t>
            </a:r>
            <a:r>
              <a:rPr lang="en-US" sz="2800" dirty="0">
                <a:solidFill>
                  <a:srgbClr val="0070C0"/>
                </a:solidFill>
              </a:rPr>
              <a:t> ও </a:t>
            </a:r>
            <a:r>
              <a:rPr lang="en-US" sz="2800" dirty="0" err="1">
                <a:solidFill>
                  <a:srgbClr val="0070C0"/>
                </a:solidFill>
              </a:rPr>
              <a:t>বিশ্লেষণে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C56D9B-F2EF-4DE5-8059-8E74CFB0EEBB}"/>
              </a:ext>
            </a:extLst>
          </p:cNvPr>
          <p:cNvSpPr txBox="1"/>
          <p:nvPr/>
        </p:nvSpPr>
        <p:spPr>
          <a:xfrm>
            <a:off x="1518350" y="2071202"/>
            <a:ext cx="8329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২। </a:t>
            </a:r>
            <a:r>
              <a:rPr lang="en-US" sz="2800" dirty="0" err="1">
                <a:solidFill>
                  <a:srgbClr val="0070C0"/>
                </a:solidFill>
              </a:rPr>
              <a:t>আয়-ব্যয়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হিসাবে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BBC8CD-6F99-46FA-87AE-84E00B37BB8A}"/>
              </a:ext>
            </a:extLst>
          </p:cNvPr>
          <p:cNvSpPr txBox="1"/>
          <p:nvPr/>
        </p:nvSpPr>
        <p:spPr>
          <a:xfrm>
            <a:off x="1518352" y="2905780"/>
            <a:ext cx="97076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৩। </a:t>
            </a:r>
            <a:r>
              <a:rPr lang="en-US" sz="2800" dirty="0" err="1">
                <a:solidFill>
                  <a:srgbClr val="0070C0"/>
                </a:solidFill>
              </a:rPr>
              <a:t>বাজেট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তৈরিতে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9EFD01-A87F-4E41-9714-C9CD47FAE3F3}"/>
              </a:ext>
            </a:extLst>
          </p:cNvPr>
          <p:cNvSpPr txBox="1"/>
          <p:nvPr/>
        </p:nvSpPr>
        <p:spPr>
          <a:xfrm>
            <a:off x="1518350" y="4654212"/>
            <a:ext cx="832903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৫। </a:t>
            </a:r>
            <a:r>
              <a:rPr lang="en-US" sz="2800" dirty="0" err="1">
                <a:solidFill>
                  <a:srgbClr val="0070C0"/>
                </a:solidFill>
              </a:rPr>
              <a:t>কর্মকর্তা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কর্মচারীদের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বেতন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সংক্রান্ত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হিসাবে</a:t>
            </a:r>
            <a:endParaRPr lang="en-US" sz="2800" dirty="0">
              <a:solidFill>
                <a:srgbClr val="0070C0"/>
              </a:solidFill>
            </a:endParaRPr>
          </a:p>
          <a:p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8796F3-DC31-4504-B129-6F4C6B398CBC}"/>
              </a:ext>
            </a:extLst>
          </p:cNvPr>
          <p:cNvSpPr txBox="1"/>
          <p:nvPr/>
        </p:nvSpPr>
        <p:spPr>
          <a:xfrm>
            <a:off x="1518351" y="3832691"/>
            <a:ext cx="8061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৪। </a:t>
            </a:r>
            <a:r>
              <a:rPr lang="en-US" sz="2800" dirty="0" err="1">
                <a:solidFill>
                  <a:srgbClr val="0070C0"/>
                </a:solidFill>
              </a:rPr>
              <a:t>আয়কর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হিসাব</a:t>
            </a:r>
            <a:r>
              <a:rPr lang="en-US" sz="2800" dirty="0">
                <a:solidFill>
                  <a:srgbClr val="0070C0"/>
                </a:solidFill>
              </a:rPr>
              <a:t> ও </a:t>
            </a:r>
            <a:r>
              <a:rPr lang="en-US" sz="2800" dirty="0" err="1">
                <a:solidFill>
                  <a:srgbClr val="0070C0"/>
                </a:solidFill>
              </a:rPr>
              <a:t>বিশ্লেষণে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55FE4C55-09A0-46D6-A283-7889503D794C}"/>
              </a:ext>
            </a:extLst>
          </p:cNvPr>
          <p:cNvSpPr/>
          <p:nvPr/>
        </p:nvSpPr>
        <p:spPr>
          <a:xfrm>
            <a:off x="712865" y="703385"/>
            <a:ext cx="11479135" cy="5620498"/>
          </a:xfrm>
          <a:prstGeom prst="frame">
            <a:avLst>
              <a:gd name="adj1" fmla="val 3804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280333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3F8558-F44A-4701-B17D-8846992CD9EC}"/>
              </a:ext>
            </a:extLst>
          </p:cNvPr>
          <p:cNvSpPr txBox="1"/>
          <p:nvPr/>
        </p:nvSpPr>
        <p:spPr>
          <a:xfrm>
            <a:off x="2421035" y="107327"/>
            <a:ext cx="715906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7030A0"/>
                </a:solidFill>
              </a:rPr>
              <a:t>স্প্রেডশিটের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কতিপয়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ব্যবহারঃ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8435F63-DF51-4008-8B68-46AED049D869}"/>
              </a:ext>
            </a:extLst>
          </p:cNvPr>
          <p:cNvSpPr txBox="1"/>
          <p:nvPr/>
        </p:nvSpPr>
        <p:spPr>
          <a:xfrm>
            <a:off x="1518356" y="1249681"/>
            <a:ext cx="83290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৬। </a:t>
            </a:r>
            <a:r>
              <a:rPr lang="en-US" sz="2800" dirty="0" err="1">
                <a:solidFill>
                  <a:srgbClr val="0070C0"/>
                </a:solidFill>
              </a:rPr>
              <a:t>এয়ারলাইন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রিজার্ভেশনে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C56D9B-F2EF-4DE5-8059-8E74CFB0EEBB}"/>
              </a:ext>
            </a:extLst>
          </p:cNvPr>
          <p:cNvSpPr txBox="1"/>
          <p:nvPr/>
        </p:nvSpPr>
        <p:spPr>
          <a:xfrm>
            <a:off x="1518350" y="2071202"/>
            <a:ext cx="83290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৭। </a:t>
            </a:r>
            <a:r>
              <a:rPr lang="en-US" sz="2800" dirty="0" err="1">
                <a:solidFill>
                  <a:srgbClr val="0070C0"/>
                </a:solidFill>
              </a:rPr>
              <a:t>নির্বাচনে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ভোট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গণনায়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BBC8CD-6F99-46FA-87AE-84E00B37BB8A}"/>
              </a:ext>
            </a:extLst>
          </p:cNvPr>
          <p:cNvSpPr txBox="1"/>
          <p:nvPr/>
        </p:nvSpPr>
        <p:spPr>
          <a:xfrm>
            <a:off x="1518352" y="2905780"/>
            <a:ext cx="86666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৮। </a:t>
            </a:r>
            <a:r>
              <a:rPr lang="en-US" sz="2800" dirty="0" err="1">
                <a:solidFill>
                  <a:srgbClr val="0070C0"/>
                </a:solidFill>
              </a:rPr>
              <a:t>খেলোয়ারের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প্রদর্শিত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ক্রিড়াকৌশল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মূল্যায়ণে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09EFD01-A87F-4E41-9714-C9CD47FAE3F3}"/>
              </a:ext>
            </a:extLst>
          </p:cNvPr>
          <p:cNvSpPr txBox="1"/>
          <p:nvPr/>
        </p:nvSpPr>
        <p:spPr>
          <a:xfrm>
            <a:off x="1518350" y="4561879"/>
            <a:ext cx="86666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১০। </a:t>
            </a:r>
            <a:r>
              <a:rPr lang="en-US" sz="2800" dirty="0" err="1">
                <a:solidFill>
                  <a:srgbClr val="0070C0"/>
                </a:solidFill>
              </a:rPr>
              <a:t>গাণিতিক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হিসাব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নিকাশে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8796F3-DC31-4504-B129-6F4C6B398CBC}"/>
              </a:ext>
            </a:extLst>
          </p:cNvPr>
          <p:cNvSpPr txBox="1"/>
          <p:nvPr/>
        </p:nvSpPr>
        <p:spPr>
          <a:xfrm>
            <a:off x="1518351" y="3832691"/>
            <a:ext cx="80617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৯। </a:t>
            </a:r>
            <a:r>
              <a:rPr lang="en-US" sz="2800" dirty="0" err="1">
                <a:solidFill>
                  <a:srgbClr val="0070C0"/>
                </a:solidFill>
              </a:rPr>
              <a:t>গবেষণায়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ডেটা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r>
              <a:rPr lang="en-US" sz="2800" dirty="0" err="1">
                <a:solidFill>
                  <a:srgbClr val="0070C0"/>
                </a:solidFill>
              </a:rPr>
              <a:t>বিশ্লেষণে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EA51EAA1-78A0-4B53-A11E-BE9A59AD6436}"/>
              </a:ext>
            </a:extLst>
          </p:cNvPr>
          <p:cNvSpPr/>
          <p:nvPr/>
        </p:nvSpPr>
        <p:spPr>
          <a:xfrm>
            <a:off x="712865" y="703385"/>
            <a:ext cx="11479135" cy="5620498"/>
          </a:xfrm>
          <a:prstGeom prst="frame">
            <a:avLst>
              <a:gd name="adj1" fmla="val 3804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10654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5EF9EE-CEB4-4DB7-91DC-9D0E793544A0}"/>
              </a:ext>
            </a:extLst>
          </p:cNvPr>
          <p:cNvSpPr txBox="1"/>
          <p:nvPr/>
        </p:nvSpPr>
        <p:spPr>
          <a:xfrm>
            <a:off x="4372852" y="972830"/>
            <a:ext cx="2886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</a:rPr>
              <a:t>মূল্যায়ণ</a:t>
            </a:r>
            <a:r>
              <a:rPr lang="en-US" sz="2800" b="1" u="sng" dirty="0">
                <a:solidFill>
                  <a:srgbClr val="FF0000"/>
                </a:solidFill>
              </a:rPr>
              <a:t>:</a:t>
            </a:r>
            <a:endParaRPr lang="en-US" sz="2000" u="sng" dirty="0">
              <a:solidFill>
                <a:srgbClr val="FF3399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BDEE9-47A4-4471-BAE5-15EA7BFFB421}"/>
              </a:ext>
            </a:extLst>
          </p:cNvPr>
          <p:cNvSpPr txBox="1"/>
          <p:nvPr/>
        </p:nvSpPr>
        <p:spPr>
          <a:xfrm>
            <a:off x="1458495" y="1873163"/>
            <a:ext cx="10119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১. </a:t>
            </a:r>
            <a:r>
              <a:rPr lang="en-US" sz="2800" b="1" dirty="0" err="1">
                <a:solidFill>
                  <a:srgbClr val="0070C0"/>
                </a:solidFill>
              </a:rPr>
              <a:t>কয়েকটি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স্প্রেডশিট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সফটওয়্যারের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নাম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বল</a:t>
            </a:r>
            <a:r>
              <a:rPr lang="en-US" sz="2800" b="1" dirty="0">
                <a:solidFill>
                  <a:srgbClr val="0070C0"/>
                </a:solidFill>
              </a:rPr>
              <a:t>?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6E9E064-4649-475E-817C-744D3723DFA6}"/>
              </a:ext>
            </a:extLst>
          </p:cNvPr>
          <p:cNvSpPr txBox="1"/>
          <p:nvPr/>
        </p:nvSpPr>
        <p:spPr>
          <a:xfrm>
            <a:off x="1458494" y="2604683"/>
            <a:ext cx="10119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২. </a:t>
            </a:r>
            <a:r>
              <a:rPr lang="en-US" sz="2800" b="1" dirty="0" err="1">
                <a:solidFill>
                  <a:srgbClr val="0070C0"/>
                </a:solidFill>
              </a:rPr>
              <a:t>স্প্রেডশিট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এর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ক্ষেত্রে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সেল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বলতে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কী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বোঝায়</a:t>
            </a:r>
            <a:r>
              <a:rPr lang="en-US" sz="2800" b="1" dirty="0">
                <a:solidFill>
                  <a:srgbClr val="0070C0"/>
                </a:solidFill>
              </a:rPr>
              <a:t>?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FF23393-4FA7-4DD3-B251-189B5BF3C19C}"/>
              </a:ext>
            </a:extLst>
          </p:cNvPr>
          <p:cNvSpPr txBox="1"/>
          <p:nvPr/>
        </p:nvSpPr>
        <p:spPr>
          <a:xfrm>
            <a:off x="1458494" y="3336203"/>
            <a:ext cx="10119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৩. </a:t>
            </a:r>
            <a:r>
              <a:rPr lang="en-US" sz="2800" b="1" dirty="0" err="1">
                <a:solidFill>
                  <a:srgbClr val="0070C0"/>
                </a:solidFill>
              </a:rPr>
              <a:t>স্প্রেডশিট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এর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কয়েকটি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ব্যবহার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ক্ষেত্র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বল</a:t>
            </a:r>
            <a:r>
              <a:rPr lang="en-US" sz="2800" b="1" dirty="0">
                <a:solidFill>
                  <a:srgbClr val="0070C0"/>
                </a:solidFill>
              </a:rPr>
              <a:t>?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A673E8D-114C-4C9F-AE0F-2570AD55E3E3}"/>
              </a:ext>
            </a:extLst>
          </p:cNvPr>
          <p:cNvSpPr txBox="1"/>
          <p:nvPr/>
        </p:nvSpPr>
        <p:spPr>
          <a:xfrm>
            <a:off x="1458494" y="4067723"/>
            <a:ext cx="10119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৪. </a:t>
            </a:r>
            <a:r>
              <a:rPr lang="en-US" sz="2800" b="1" dirty="0" err="1">
                <a:solidFill>
                  <a:srgbClr val="0070C0"/>
                </a:solidFill>
              </a:rPr>
              <a:t>স্প্রেডশিট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ব্যবহারের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কয়েকটি</a:t>
            </a:r>
            <a:r>
              <a:rPr lang="en-US" sz="2800" b="1" dirty="0">
                <a:solidFill>
                  <a:srgbClr val="0070C0"/>
                </a:solidFill>
              </a:rPr>
              <a:t>  </a:t>
            </a:r>
            <a:r>
              <a:rPr lang="en-US" sz="2800" b="1" dirty="0" err="1">
                <a:solidFill>
                  <a:srgbClr val="0070C0"/>
                </a:solidFill>
              </a:rPr>
              <a:t>সুবিধা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বল</a:t>
            </a:r>
            <a:r>
              <a:rPr lang="en-US" sz="2800" b="1" dirty="0">
                <a:solidFill>
                  <a:srgbClr val="0070C0"/>
                </a:solidFill>
              </a:rPr>
              <a:t>?</a:t>
            </a:r>
            <a:endParaRPr lang="en-US" sz="2000" dirty="0">
              <a:solidFill>
                <a:srgbClr val="0070C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58EF1B9-6DA7-4F5A-B7CD-D11FF197F25D}"/>
              </a:ext>
            </a:extLst>
          </p:cNvPr>
          <p:cNvSpPr txBox="1"/>
          <p:nvPr/>
        </p:nvSpPr>
        <p:spPr>
          <a:xfrm>
            <a:off x="1458494" y="4827379"/>
            <a:ext cx="10119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৫. </a:t>
            </a:r>
            <a:r>
              <a:rPr lang="en-US" sz="2800" b="1" dirty="0" err="1">
                <a:solidFill>
                  <a:srgbClr val="0070C0"/>
                </a:solidFill>
              </a:rPr>
              <a:t>স্প্রেডশিট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উইন্ডোর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বিভিন্ন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অংশগুলোর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নাম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বল</a:t>
            </a:r>
            <a:r>
              <a:rPr lang="en-US" sz="2800" b="1" dirty="0">
                <a:solidFill>
                  <a:srgbClr val="0070C0"/>
                </a:solidFill>
              </a:rPr>
              <a:t>?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4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D5EF9EE-CEB4-4DB7-91DC-9D0E793544A0}"/>
              </a:ext>
            </a:extLst>
          </p:cNvPr>
          <p:cNvSpPr txBox="1"/>
          <p:nvPr/>
        </p:nvSpPr>
        <p:spPr>
          <a:xfrm>
            <a:off x="4541664" y="1585290"/>
            <a:ext cx="28860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>
                <a:solidFill>
                  <a:srgbClr val="FF0000"/>
                </a:solidFill>
              </a:rPr>
              <a:t>বাড়ির</a:t>
            </a:r>
            <a:r>
              <a:rPr lang="en-US" sz="2800" b="1" u="sng" dirty="0">
                <a:solidFill>
                  <a:srgbClr val="FF0000"/>
                </a:solidFill>
              </a:rPr>
              <a:t> </a:t>
            </a:r>
            <a:r>
              <a:rPr lang="en-US" sz="2800" b="1" u="sng" dirty="0" err="1">
                <a:solidFill>
                  <a:srgbClr val="FF0000"/>
                </a:solidFill>
              </a:rPr>
              <a:t>কাজঃ</a:t>
            </a:r>
            <a:endParaRPr lang="en-US" sz="2000" u="sng" dirty="0">
              <a:solidFill>
                <a:srgbClr val="FF3399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89BDEE9-47A4-4471-BAE5-15EA7BFFB421}"/>
              </a:ext>
            </a:extLst>
          </p:cNvPr>
          <p:cNvSpPr txBox="1"/>
          <p:nvPr/>
        </p:nvSpPr>
        <p:spPr>
          <a:xfrm>
            <a:off x="1556968" y="3167390"/>
            <a:ext cx="101192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</a:rPr>
              <a:t>১. </a:t>
            </a:r>
            <a:r>
              <a:rPr lang="en-US" sz="2800" b="1" dirty="0" err="1">
                <a:solidFill>
                  <a:srgbClr val="0070C0"/>
                </a:solidFill>
              </a:rPr>
              <a:t>স্প্রেডশিট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সফটওয়্যারের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প্রয়োজনীয়তা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ব্যাখ্যা</a:t>
            </a:r>
            <a:r>
              <a:rPr lang="en-US" sz="2800" b="1" dirty="0">
                <a:solidFill>
                  <a:srgbClr val="0070C0"/>
                </a:solidFill>
              </a:rPr>
              <a:t> </a:t>
            </a:r>
            <a:r>
              <a:rPr lang="en-US" sz="2800" b="1" dirty="0" err="1">
                <a:solidFill>
                  <a:srgbClr val="0070C0"/>
                </a:solidFill>
              </a:rPr>
              <a:t>কর</a:t>
            </a:r>
            <a:r>
              <a:rPr lang="en-US" sz="2800" b="1" dirty="0">
                <a:solidFill>
                  <a:srgbClr val="0070C0"/>
                </a:solidFill>
              </a:rPr>
              <a:t>।</a:t>
            </a:r>
            <a:endParaRPr lang="en-US" sz="2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71759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338655" y="811537"/>
            <a:ext cx="3227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err="1">
                <a:solidFill>
                  <a:srgbClr val="002060"/>
                </a:solidFill>
              </a:rPr>
              <a:t>শিক্ষক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পরিচিতি</a:t>
            </a:r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5539" y="1553236"/>
            <a:ext cx="510899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 Aminul </a:t>
            </a:r>
            <a:r>
              <a:rPr lang="en-US" sz="2000" dirty="0" err="1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Haque</a:t>
            </a:r>
            <a:endParaRPr lang="en-US" sz="2000" dirty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Student, </a:t>
            </a:r>
            <a:r>
              <a:rPr lang="en-US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M.Sc.TE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(CSE), </a:t>
            </a:r>
            <a:r>
              <a:rPr lang="en-US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B.Sc.TE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(CSE), </a:t>
            </a:r>
          </a:p>
          <a:p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Islamic University of Technology (IUT),</a:t>
            </a:r>
          </a:p>
          <a:p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 of Islamic Cooperation (OIC</a:t>
            </a:r>
            <a:r>
              <a:rPr lang="en-US" sz="20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000" dirty="0">
                <a:solidFill>
                  <a:srgbClr val="FF339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 (ICT),</a:t>
            </a:r>
          </a:p>
          <a:p>
            <a:r>
              <a:rPr lang="en-US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Ashuganj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Tap </a:t>
            </a:r>
            <a:r>
              <a:rPr lang="en-US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Bidyut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Kendra High School,</a:t>
            </a:r>
          </a:p>
          <a:p>
            <a:r>
              <a:rPr lang="en-US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Ashuganj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Power Station Company Limited,</a:t>
            </a:r>
          </a:p>
          <a:p>
            <a:r>
              <a:rPr lang="en-US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Ashuganj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Brahmanbaria</a:t>
            </a:r>
            <a:r>
              <a:rPr lang="en-US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en-US" sz="2000" dirty="0">
              <a:solidFill>
                <a:srgbClr val="FF339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36280" y="4310075"/>
            <a:ext cx="757450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>
                <a:solidFill>
                  <a:srgbClr val="FF3399"/>
                </a:solidFill>
                <a:latin typeface="+mj-lt"/>
              </a:rPr>
              <a:t>Contact &amp; Profile:</a:t>
            </a:r>
          </a:p>
          <a:p>
            <a:r>
              <a:rPr lang="en-US" dirty="0">
                <a:solidFill>
                  <a:srgbClr val="0070C0"/>
                </a:solidFill>
                <a:latin typeface="+mj-lt"/>
              </a:rPr>
              <a:t>Mobile                       :</a:t>
            </a:r>
            <a:r>
              <a:rPr lang="en-US" dirty="0">
                <a:latin typeface="+mj-lt"/>
              </a:rPr>
              <a:t> </a:t>
            </a:r>
            <a:r>
              <a:rPr lang="en-US" b="1" dirty="0">
                <a:solidFill>
                  <a:srgbClr val="92D050"/>
                </a:solidFill>
                <a:latin typeface="+mj-lt"/>
              </a:rPr>
              <a:t>01746-681860</a:t>
            </a:r>
          </a:p>
          <a:p>
            <a:r>
              <a:rPr lang="en-US" dirty="0">
                <a:solidFill>
                  <a:srgbClr val="0070C0"/>
                </a:solidFill>
                <a:latin typeface="+mj-lt"/>
              </a:rPr>
              <a:t>E-mail                        :</a:t>
            </a:r>
            <a:r>
              <a:rPr lang="en-US" dirty="0">
                <a:latin typeface="+mj-lt"/>
              </a:rPr>
              <a:t> </a:t>
            </a:r>
            <a:r>
              <a:rPr lang="en-US" dirty="0">
                <a:latin typeface="+mj-lt"/>
                <a:hlinkClick r:id="rId2"/>
              </a:rPr>
              <a:t>aminul.iutoic@gmail.com</a:t>
            </a:r>
            <a:endParaRPr lang="en-US" dirty="0">
              <a:latin typeface="+mj-lt"/>
            </a:endParaRPr>
          </a:p>
          <a:p>
            <a:r>
              <a:rPr lang="en-US" dirty="0">
                <a:solidFill>
                  <a:srgbClr val="0070C0"/>
                </a:solidFill>
                <a:latin typeface="+mj-lt"/>
              </a:rPr>
              <a:t>Blog                            :</a:t>
            </a:r>
            <a:r>
              <a:rPr lang="en-US" dirty="0">
                <a:latin typeface="+mj-lt"/>
              </a:rPr>
              <a:t> </a:t>
            </a:r>
            <a:r>
              <a:rPr lang="en-US" dirty="0">
                <a:solidFill>
                  <a:srgbClr val="0070C0"/>
                </a:solidFill>
                <a:latin typeface="+mj-lt"/>
                <a:hlinkClick r:id="rId3"/>
              </a:rPr>
              <a:t>http://www.aminuliut.blogspot.com</a:t>
            </a:r>
            <a:endParaRPr lang="en-US" dirty="0">
              <a:solidFill>
                <a:srgbClr val="0070C0"/>
              </a:solidFill>
              <a:latin typeface="+mj-lt"/>
            </a:endParaRPr>
          </a:p>
          <a:p>
            <a:r>
              <a:rPr lang="en-US" dirty="0" err="1">
                <a:solidFill>
                  <a:srgbClr val="0070C0"/>
                </a:solidFill>
                <a:latin typeface="+mj-lt"/>
              </a:rPr>
              <a:t>Shikkhok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 </a:t>
            </a:r>
            <a:r>
              <a:rPr lang="en-US" dirty="0" err="1">
                <a:solidFill>
                  <a:srgbClr val="0070C0"/>
                </a:solidFill>
                <a:latin typeface="+mj-lt"/>
              </a:rPr>
              <a:t>Batayon</a:t>
            </a:r>
            <a:r>
              <a:rPr lang="en-US" dirty="0">
                <a:solidFill>
                  <a:srgbClr val="0070C0"/>
                </a:solidFill>
                <a:latin typeface="+mj-lt"/>
              </a:rPr>
              <a:t>: </a:t>
            </a:r>
            <a:r>
              <a:rPr lang="en-US" dirty="0">
                <a:latin typeface="+mj-lt"/>
                <a:hlinkClick r:id="rId4"/>
              </a:rPr>
              <a:t>https://teachers.gov.bd/profile/aminul.iutoic</a:t>
            </a:r>
            <a:endParaRPr lang="en-US" dirty="0">
              <a:latin typeface="+mj-lt"/>
            </a:endParaRPr>
          </a:p>
          <a:p>
            <a:r>
              <a:rPr lang="en-US" dirty="0">
                <a:solidFill>
                  <a:srgbClr val="0070C0"/>
                </a:solidFill>
                <a:latin typeface="+mj-lt"/>
              </a:rPr>
              <a:t>Facebook  </a:t>
            </a:r>
            <a:r>
              <a:rPr lang="en-US" dirty="0">
                <a:latin typeface="+mj-lt"/>
              </a:rPr>
              <a:t>               : </a:t>
            </a:r>
            <a:r>
              <a:rPr lang="en-US" dirty="0">
                <a:latin typeface="+mj-lt"/>
                <a:hlinkClick r:id="rId5"/>
              </a:rPr>
              <a:t>https://www.facebook.com/aminul.haque.5076</a:t>
            </a:r>
            <a:endParaRPr lang="en-US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69444" y="830299"/>
            <a:ext cx="265649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u="sng" dirty="0" err="1">
                <a:solidFill>
                  <a:srgbClr val="002060"/>
                </a:solidFill>
              </a:rPr>
              <a:t>পাঠ</a:t>
            </a:r>
            <a:r>
              <a:rPr lang="en-US" sz="3200" b="1" u="sng" dirty="0">
                <a:solidFill>
                  <a:srgbClr val="002060"/>
                </a:solidFill>
              </a:rPr>
              <a:t> </a:t>
            </a:r>
            <a:r>
              <a:rPr lang="en-US" sz="3200" b="1" u="sng" dirty="0" err="1">
                <a:solidFill>
                  <a:srgbClr val="002060"/>
                </a:solidFill>
              </a:rPr>
              <a:t>পরিচিতি</a:t>
            </a:r>
            <a:endParaRPr lang="en-US" sz="3200" b="1" u="sng" dirty="0">
              <a:solidFill>
                <a:srgbClr val="00206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696222" y="2579436"/>
            <a:ext cx="545028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70C0"/>
                </a:solidFill>
              </a:rPr>
              <a:t>শ্রেণি</a:t>
            </a:r>
            <a:r>
              <a:rPr lang="en-US" sz="2400" b="1" dirty="0">
                <a:solidFill>
                  <a:srgbClr val="0070C0"/>
                </a:solidFill>
              </a:rPr>
              <a:t>: </a:t>
            </a:r>
            <a:r>
              <a:rPr lang="en-US" sz="2400" b="1" dirty="0">
                <a:solidFill>
                  <a:srgbClr val="7030A0"/>
                </a:solidFill>
              </a:rPr>
              <a:t>৯ম-১০ম</a:t>
            </a:r>
          </a:p>
          <a:p>
            <a:r>
              <a:rPr lang="en-US" sz="2400" b="1" dirty="0" err="1">
                <a:solidFill>
                  <a:srgbClr val="0070C0"/>
                </a:solidFill>
              </a:rPr>
              <a:t>বিষয়</a:t>
            </a:r>
            <a:r>
              <a:rPr lang="en-US" sz="2400" b="1" dirty="0">
                <a:solidFill>
                  <a:srgbClr val="0070C0"/>
                </a:solidFill>
              </a:rPr>
              <a:t>: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তথ্য</a:t>
            </a:r>
            <a:r>
              <a:rPr lang="en-US" sz="2400" b="1" dirty="0">
                <a:solidFill>
                  <a:srgbClr val="7030A0"/>
                </a:solidFill>
              </a:rPr>
              <a:t> ও </a:t>
            </a:r>
            <a:r>
              <a:rPr lang="en-US" sz="2400" b="1" dirty="0" err="1">
                <a:solidFill>
                  <a:srgbClr val="7030A0"/>
                </a:solidFill>
              </a:rPr>
              <a:t>যোগাযোগ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প্রযুক্তি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</a:p>
          <a:p>
            <a:r>
              <a:rPr lang="en-US" sz="2400" b="1" dirty="0" err="1">
                <a:solidFill>
                  <a:srgbClr val="0070C0"/>
                </a:solidFill>
              </a:rPr>
              <a:t>অধ্যায়</a:t>
            </a:r>
            <a:r>
              <a:rPr lang="en-US" sz="2400" b="1" dirty="0">
                <a:solidFill>
                  <a:srgbClr val="0070C0"/>
                </a:solidFill>
              </a:rPr>
              <a:t>:</a:t>
            </a:r>
            <a:r>
              <a:rPr lang="en-US" sz="2400" b="1" dirty="0">
                <a:solidFill>
                  <a:srgbClr val="7030A0"/>
                </a:solidFill>
              </a:rPr>
              <a:t> ৪: </a:t>
            </a:r>
            <a:r>
              <a:rPr lang="en-US" sz="2400" b="1" dirty="0" err="1">
                <a:solidFill>
                  <a:srgbClr val="7030A0"/>
                </a:solidFill>
              </a:rPr>
              <a:t>আমার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r>
              <a:rPr lang="en-US" sz="2400" b="1" dirty="0" err="1">
                <a:solidFill>
                  <a:srgbClr val="7030A0"/>
                </a:solidFill>
              </a:rPr>
              <a:t>লেখালেখি</a:t>
            </a:r>
            <a:r>
              <a:rPr lang="en-US" sz="2400" b="1" dirty="0">
                <a:solidFill>
                  <a:srgbClr val="7030A0"/>
                </a:solidFill>
              </a:rPr>
              <a:t> ও </a:t>
            </a:r>
            <a:r>
              <a:rPr lang="en-US" sz="2400" b="1" dirty="0" err="1">
                <a:solidFill>
                  <a:srgbClr val="7030A0"/>
                </a:solidFill>
              </a:rPr>
              <a:t>হিসাব</a:t>
            </a:r>
            <a:endParaRPr lang="en-US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7431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288C40B-DAAC-4478-832D-6711D59C0A81}"/>
              </a:ext>
            </a:extLst>
          </p:cNvPr>
          <p:cNvSpPr txBox="1"/>
          <p:nvPr/>
        </p:nvSpPr>
        <p:spPr>
          <a:xfrm>
            <a:off x="2403231" y="2705725"/>
            <a:ext cx="7385538" cy="1446550"/>
          </a:xfrm>
          <a:prstGeom prst="rect">
            <a:avLst/>
          </a:prstGeom>
          <a:ln w="76200">
            <a:solidFill>
              <a:srgbClr val="FF3399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8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621805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7262" y="2598003"/>
            <a:ext cx="93374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স্প্রেডশিট</a:t>
            </a:r>
            <a:r>
              <a:rPr lang="en-US" sz="48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ও </a:t>
            </a:r>
            <a:r>
              <a:rPr lang="en-US" sz="4800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আমার</a:t>
            </a:r>
            <a:r>
              <a:rPr lang="en-US" sz="48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হিসাব</a:t>
            </a:r>
            <a:r>
              <a:rPr lang="en-US" sz="4800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u="sng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নিকাশ</a:t>
            </a:r>
            <a:endParaRPr lang="en-US" sz="4800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Frame 2">
            <a:extLst>
              <a:ext uri="{FF2B5EF4-FFF2-40B4-BE49-F238E27FC236}">
                <a16:creationId xmlns:a16="http://schemas.microsoft.com/office/drawing/2014/main" id="{9DE371D2-FD03-4E93-8777-BC8C602EA08D}"/>
              </a:ext>
            </a:extLst>
          </p:cNvPr>
          <p:cNvSpPr/>
          <p:nvPr/>
        </p:nvSpPr>
        <p:spPr>
          <a:xfrm>
            <a:off x="712865" y="703385"/>
            <a:ext cx="11479135" cy="5620498"/>
          </a:xfrm>
          <a:prstGeom prst="frame">
            <a:avLst>
              <a:gd name="adj1" fmla="val 3804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6924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68616" y="1151582"/>
            <a:ext cx="499533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B050"/>
                </a:solidFill>
              </a:rPr>
              <a:t>এই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পাঠ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শেষে</a:t>
            </a:r>
            <a:r>
              <a:rPr lang="en-US" sz="2800" dirty="0">
                <a:solidFill>
                  <a:srgbClr val="00B050"/>
                </a:solidFill>
              </a:rPr>
              <a:t> </a:t>
            </a:r>
            <a:r>
              <a:rPr lang="en-US" sz="2800" dirty="0" err="1">
                <a:solidFill>
                  <a:srgbClr val="00B050"/>
                </a:solidFill>
              </a:rPr>
              <a:t>শিক্ষার্থীরা</a:t>
            </a:r>
            <a:r>
              <a:rPr lang="en-US" sz="2800" dirty="0">
                <a:solidFill>
                  <a:srgbClr val="00B050"/>
                </a:solidFill>
              </a:rPr>
              <a:t> ….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277339" y="2173549"/>
            <a:ext cx="96373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১। </a:t>
            </a:r>
            <a:r>
              <a:rPr lang="en-US" sz="2800" b="1" dirty="0" err="1">
                <a:solidFill>
                  <a:srgbClr val="7030A0"/>
                </a:solidFill>
              </a:rPr>
              <a:t>স্প্রেডশিটের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গুরুত্তপূর্ণ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বৈশিষ্ট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ব্যাখ্যা</a:t>
            </a:r>
            <a:r>
              <a:rPr lang="en-US" sz="2800" b="1" dirty="0">
                <a:solidFill>
                  <a:srgbClr val="7030A0"/>
                </a:solidFill>
              </a:rPr>
              <a:t>  </a:t>
            </a:r>
            <a:r>
              <a:rPr lang="en-US" sz="2800" b="1" dirty="0" err="1">
                <a:solidFill>
                  <a:srgbClr val="7030A0"/>
                </a:solidFill>
              </a:rPr>
              <a:t>করতে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পারবে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92C81AE-0015-4F78-8009-9B4E4E4E2F42}"/>
              </a:ext>
            </a:extLst>
          </p:cNvPr>
          <p:cNvSpPr txBox="1"/>
          <p:nvPr/>
        </p:nvSpPr>
        <p:spPr>
          <a:xfrm>
            <a:off x="1170697" y="3217454"/>
            <a:ext cx="105634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7030A0"/>
                </a:solidFill>
              </a:rPr>
              <a:t>২। </a:t>
            </a:r>
            <a:r>
              <a:rPr lang="en-US" sz="2800" b="1" dirty="0" err="1">
                <a:solidFill>
                  <a:srgbClr val="7030A0"/>
                </a:solidFill>
              </a:rPr>
              <a:t>স্প্রেডশিটের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ব্যাবহারের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ক্ষেত্রগুলো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চিহ্নিত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করতে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পারবে</a:t>
            </a:r>
            <a:endParaRPr lang="en-US" sz="2800" b="1" dirty="0">
              <a:solidFill>
                <a:srgbClr val="7030A0"/>
              </a:solidFill>
            </a:endParaRPr>
          </a:p>
        </p:txBody>
      </p:sp>
      <p:sp>
        <p:nvSpPr>
          <p:cNvPr id="9" name="Frame 8">
            <a:extLst>
              <a:ext uri="{FF2B5EF4-FFF2-40B4-BE49-F238E27FC236}">
                <a16:creationId xmlns:a16="http://schemas.microsoft.com/office/drawing/2014/main" id="{B9372B72-E7DA-47DB-A23F-B5E4F7933006}"/>
              </a:ext>
            </a:extLst>
          </p:cNvPr>
          <p:cNvSpPr/>
          <p:nvPr/>
        </p:nvSpPr>
        <p:spPr>
          <a:xfrm>
            <a:off x="712865" y="703385"/>
            <a:ext cx="11479135" cy="5620498"/>
          </a:xfrm>
          <a:prstGeom prst="frame">
            <a:avLst>
              <a:gd name="adj1" fmla="val 3804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E8DCD5C-8655-4CA5-946B-2264EAC42730}"/>
              </a:ext>
            </a:extLst>
          </p:cNvPr>
          <p:cNvSpPr txBox="1"/>
          <p:nvPr/>
        </p:nvSpPr>
        <p:spPr>
          <a:xfrm>
            <a:off x="1239324" y="4200697"/>
            <a:ext cx="835903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3। </a:t>
            </a:r>
            <a:r>
              <a:rPr lang="en-US" sz="3600" b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এম</a:t>
            </a:r>
            <a:r>
              <a:rPr lang="en-US" sz="36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36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এক্সেলে</a:t>
            </a:r>
            <a:r>
              <a:rPr lang="en-US" sz="36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ইউন্ডোর</a:t>
            </a:r>
            <a:r>
              <a:rPr lang="en-US" sz="36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36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b="1" dirty="0">
                <a:ln w="1905"/>
                <a:solidFill>
                  <a:srgbClr val="7030A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F6259E-9074-404D-BFB9-0BB49FD9DA8D}"/>
              </a:ext>
            </a:extLst>
          </p:cNvPr>
          <p:cNvSpPr txBox="1"/>
          <p:nvPr/>
        </p:nvSpPr>
        <p:spPr>
          <a:xfrm>
            <a:off x="4342008" y="24965"/>
            <a:ext cx="3174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0070C0"/>
                </a:solidFill>
              </a:rPr>
              <a:t>শিখনফল</a:t>
            </a:r>
            <a:endParaRPr lang="en-US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886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83F8558-F44A-4701-B17D-8846992CD9EC}"/>
              </a:ext>
            </a:extLst>
          </p:cNvPr>
          <p:cNvSpPr txBox="1"/>
          <p:nvPr/>
        </p:nvSpPr>
        <p:spPr>
          <a:xfrm>
            <a:off x="4062860" y="1019411"/>
            <a:ext cx="411458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স্প্রেডশিট</a:t>
            </a:r>
            <a:r>
              <a:rPr lang="en-US" sz="2800" b="1" dirty="0">
                <a:solidFill>
                  <a:srgbClr val="FF0000"/>
                </a:solidFill>
              </a:rPr>
              <a:t>  </a:t>
            </a:r>
            <a:r>
              <a:rPr lang="en-US" sz="2800" b="1" dirty="0" err="1">
                <a:solidFill>
                  <a:srgbClr val="FF0000"/>
                </a:solidFill>
              </a:rPr>
              <a:t>কী</a:t>
            </a:r>
            <a:r>
              <a:rPr lang="en-US" sz="28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5C56D9B-F2EF-4DE5-8059-8E74CFB0EEBB}"/>
              </a:ext>
            </a:extLst>
          </p:cNvPr>
          <p:cNvSpPr txBox="1"/>
          <p:nvPr/>
        </p:nvSpPr>
        <p:spPr>
          <a:xfrm>
            <a:off x="1518356" y="2021060"/>
            <a:ext cx="970766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7030A0"/>
                </a:solidFill>
              </a:rPr>
              <a:t>স্প্রেডশিট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হচ্ছে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এক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ধরণের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অ্যাপ্লিকেশন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সফটওয়্যার</a:t>
            </a:r>
            <a:r>
              <a:rPr lang="en-US" sz="2800" b="1" dirty="0">
                <a:solidFill>
                  <a:srgbClr val="7030A0"/>
                </a:solidFill>
              </a:rPr>
              <a:t>  </a:t>
            </a:r>
            <a:r>
              <a:rPr lang="en-US" sz="2800" b="1" dirty="0" err="1">
                <a:solidFill>
                  <a:srgbClr val="7030A0"/>
                </a:solidFill>
              </a:rPr>
              <a:t>যা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তালিকাবদ্ধভাবে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ডাটা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বিন্যাস</a:t>
            </a:r>
            <a:r>
              <a:rPr lang="en-US" sz="2800" b="1" dirty="0">
                <a:solidFill>
                  <a:srgbClr val="7030A0"/>
                </a:solidFill>
              </a:rPr>
              <a:t>, </a:t>
            </a:r>
            <a:r>
              <a:rPr lang="en-US" sz="2800" b="1" dirty="0" err="1">
                <a:solidFill>
                  <a:srgbClr val="7030A0"/>
                </a:solidFill>
              </a:rPr>
              <a:t>বিশ্লেষণ</a:t>
            </a:r>
            <a:r>
              <a:rPr lang="en-US" sz="2800" b="1" dirty="0">
                <a:solidFill>
                  <a:srgbClr val="7030A0"/>
                </a:solidFill>
              </a:rPr>
              <a:t> ও </a:t>
            </a:r>
            <a:r>
              <a:rPr lang="en-US" sz="2800" b="1" dirty="0" err="1">
                <a:solidFill>
                  <a:srgbClr val="7030A0"/>
                </a:solidFill>
              </a:rPr>
              <a:t>সংরক্ষণে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ব্যবহৃত</a:t>
            </a:r>
            <a:r>
              <a:rPr lang="en-US" sz="2800" b="1" dirty="0">
                <a:solidFill>
                  <a:srgbClr val="7030A0"/>
                </a:solidFill>
              </a:rPr>
              <a:t> </a:t>
            </a:r>
            <a:r>
              <a:rPr lang="en-US" sz="2800" b="1" dirty="0" err="1">
                <a:solidFill>
                  <a:srgbClr val="7030A0"/>
                </a:solidFill>
              </a:rPr>
              <a:t>হয়</a:t>
            </a:r>
            <a:r>
              <a:rPr lang="en-US" sz="2800" b="1" dirty="0">
                <a:solidFill>
                  <a:srgbClr val="7030A0"/>
                </a:solidFill>
              </a:rPr>
              <a:t>।  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CBBC8CD-6F99-46FA-87AE-84E00B37BB8A}"/>
              </a:ext>
            </a:extLst>
          </p:cNvPr>
          <p:cNvSpPr txBox="1"/>
          <p:nvPr/>
        </p:nvSpPr>
        <p:spPr>
          <a:xfrm>
            <a:off x="3150207" y="3408695"/>
            <a:ext cx="5529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জনপ্রিয়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স্প্রেডশিট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সফটওয়্যারঃ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9BCC6D-3EE4-4207-93D5-158110B80F28}"/>
              </a:ext>
            </a:extLst>
          </p:cNvPr>
          <p:cNvSpPr/>
          <p:nvPr/>
        </p:nvSpPr>
        <p:spPr>
          <a:xfrm>
            <a:off x="1393155" y="4666089"/>
            <a:ext cx="266970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Microsoft Excel 365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F5DE5A8-1089-44FB-8C4B-78735D0E84FE}"/>
              </a:ext>
            </a:extLst>
          </p:cNvPr>
          <p:cNvSpPr/>
          <p:nvPr/>
        </p:nvSpPr>
        <p:spPr>
          <a:xfrm>
            <a:off x="5039833" y="4682768"/>
            <a:ext cx="2825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Microsoft Excel 2016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5932B74-E5FF-499A-A745-0B56F81DB8BC}"/>
              </a:ext>
            </a:extLst>
          </p:cNvPr>
          <p:cNvSpPr/>
          <p:nvPr/>
        </p:nvSpPr>
        <p:spPr>
          <a:xfrm>
            <a:off x="1393155" y="5326883"/>
            <a:ext cx="2825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B050"/>
                </a:solidFill>
              </a:rPr>
              <a:t>Microsoft Excel 2019</a:t>
            </a:r>
            <a:endParaRPr lang="en-US" sz="2400" dirty="0">
              <a:solidFill>
                <a:srgbClr val="00B050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241662C-9C3E-4CDD-A250-B6DB6164B967}"/>
              </a:ext>
            </a:extLst>
          </p:cNvPr>
          <p:cNvSpPr/>
          <p:nvPr/>
        </p:nvSpPr>
        <p:spPr>
          <a:xfrm>
            <a:off x="5039833" y="5272492"/>
            <a:ext cx="2825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00B0F0"/>
                </a:solidFill>
              </a:rPr>
              <a:t>Microsoft Excel 2013</a:t>
            </a:r>
            <a:endParaRPr lang="en-US" sz="2400" dirty="0">
              <a:solidFill>
                <a:srgbClr val="00B0F0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1CB52AC-6CBF-4A16-8CBC-E6B25FEA3B23}"/>
              </a:ext>
            </a:extLst>
          </p:cNvPr>
          <p:cNvSpPr/>
          <p:nvPr/>
        </p:nvSpPr>
        <p:spPr>
          <a:xfrm>
            <a:off x="8615916" y="4671954"/>
            <a:ext cx="2825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Microsoft Excel 2010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37435DB-3640-4F1B-989C-88A7F6A32CE9}"/>
              </a:ext>
            </a:extLst>
          </p:cNvPr>
          <p:cNvSpPr/>
          <p:nvPr/>
        </p:nvSpPr>
        <p:spPr>
          <a:xfrm>
            <a:off x="8653938" y="5225947"/>
            <a:ext cx="28251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Microsoft Excel 2007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14" name="Frame 13">
            <a:extLst>
              <a:ext uri="{FF2B5EF4-FFF2-40B4-BE49-F238E27FC236}">
                <a16:creationId xmlns:a16="http://schemas.microsoft.com/office/drawing/2014/main" id="{22C9F8A1-3BB8-4C17-9666-1468437F2E80}"/>
              </a:ext>
            </a:extLst>
          </p:cNvPr>
          <p:cNvSpPr/>
          <p:nvPr/>
        </p:nvSpPr>
        <p:spPr>
          <a:xfrm>
            <a:off x="712865" y="703385"/>
            <a:ext cx="11479135" cy="5620498"/>
          </a:xfrm>
          <a:prstGeom prst="frame">
            <a:avLst>
              <a:gd name="adj1" fmla="val 3804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7697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>
            <a:extLst>
              <a:ext uri="{FF2B5EF4-FFF2-40B4-BE49-F238E27FC236}">
                <a16:creationId xmlns:a16="http://schemas.microsoft.com/office/drawing/2014/main" id="{E6E944D3-30E8-4F04-8F93-96E2C69E7818}"/>
              </a:ext>
            </a:extLst>
          </p:cNvPr>
          <p:cNvSpPr/>
          <p:nvPr/>
        </p:nvSpPr>
        <p:spPr>
          <a:xfrm>
            <a:off x="712865" y="703385"/>
            <a:ext cx="11479135" cy="5620498"/>
          </a:xfrm>
          <a:prstGeom prst="frame">
            <a:avLst>
              <a:gd name="adj1" fmla="val 3804"/>
            </a:avLst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BM" dirty="0">
              <a:solidFill>
                <a:schemeClr val="tx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A7BFC2E-47CD-4F1A-BC36-C10996786841}"/>
              </a:ext>
            </a:extLst>
          </p:cNvPr>
          <p:cNvSpPr/>
          <p:nvPr/>
        </p:nvSpPr>
        <p:spPr>
          <a:xfrm>
            <a:off x="3695953" y="3198167"/>
            <a:ext cx="39226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Microsoft Excel 2007 window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1535995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2991730" y="5387925"/>
            <a:ext cx="1905000" cy="839372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/>
              <a:t>All Programs</a:t>
            </a:r>
            <a:r>
              <a:rPr lang="en-US" sz="1600" dirty="0"/>
              <a:t> </a:t>
            </a:r>
          </a:p>
        </p:txBody>
      </p:sp>
      <p:sp>
        <p:nvSpPr>
          <p:cNvPr id="9" name="Right Arrow 8"/>
          <p:cNvSpPr/>
          <p:nvPr/>
        </p:nvSpPr>
        <p:spPr>
          <a:xfrm>
            <a:off x="5145260" y="5240798"/>
            <a:ext cx="2093740" cy="1050390"/>
          </a:xfrm>
          <a:prstGeom prst="rightArrow">
            <a:avLst/>
          </a:prstGeom>
          <a:solidFill>
            <a:srgbClr val="FF33CC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MS Office</a:t>
            </a:r>
            <a:r>
              <a:rPr lang="en-US" dirty="0"/>
              <a:t> 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7350369" y="5224388"/>
            <a:ext cx="1885070" cy="1066800"/>
          </a:xfrm>
          <a:prstGeom prst="rightArrow">
            <a:avLst/>
          </a:prstGeom>
          <a:solidFill>
            <a:srgbClr val="00800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MS Excel</a:t>
            </a:r>
            <a:r>
              <a:rPr lang="en-US" dirty="0"/>
              <a:t> </a:t>
            </a:r>
          </a:p>
        </p:txBody>
      </p:sp>
      <p:sp>
        <p:nvSpPr>
          <p:cNvPr id="29" name="Right Arrow 28"/>
          <p:cNvSpPr/>
          <p:nvPr/>
        </p:nvSpPr>
        <p:spPr>
          <a:xfrm>
            <a:off x="1104900" y="5387925"/>
            <a:ext cx="1638300" cy="903263"/>
          </a:xfrm>
          <a:prstGeom prst="rightArrow">
            <a:avLst/>
          </a:prstGeom>
          <a:solidFill>
            <a:srgbClr val="002060"/>
          </a:solidFill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Start Button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400" y="1219785"/>
            <a:ext cx="8382000" cy="373380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0" name="Oval 29"/>
          <p:cNvSpPr/>
          <p:nvPr/>
        </p:nvSpPr>
        <p:spPr>
          <a:xfrm>
            <a:off x="9346808" y="5240797"/>
            <a:ext cx="2133600" cy="986499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Click</a:t>
            </a:r>
            <a:endParaRPr lang="en-US" dirty="0"/>
          </a:p>
        </p:txBody>
      </p:sp>
      <p:sp>
        <p:nvSpPr>
          <p:cNvPr id="31" name="Oval 30"/>
          <p:cNvSpPr/>
          <p:nvPr/>
        </p:nvSpPr>
        <p:spPr>
          <a:xfrm>
            <a:off x="1676400" y="4573172"/>
            <a:ext cx="609600" cy="5334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/>
          <p:cNvSpPr/>
          <p:nvPr/>
        </p:nvSpPr>
        <p:spPr>
          <a:xfrm>
            <a:off x="1981200" y="4192172"/>
            <a:ext cx="1676400" cy="2286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ounded Rectangle 32"/>
          <p:cNvSpPr/>
          <p:nvPr/>
        </p:nvSpPr>
        <p:spPr>
          <a:xfrm>
            <a:off x="4495800" y="3429000"/>
            <a:ext cx="1676400" cy="2286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ounded Rectangle 33"/>
          <p:cNvSpPr/>
          <p:nvPr/>
        </p:nvSpPr>
        <p:spPr>
          <a:xfrm>
            <a:off x="7315200" y="3014589"/>
            <a:ext cx="2438400" cy="22860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DF94E8C-FB2E-435A-BA3F-EE23F5A9C9B8}"/>
              </a:ext>
            </a:extLst>
          </p:cNvPr>
          <p:cNvSpPr txBox="1"/>
          <p:nvPr/>
        </p:nvSpPr>
        <p:spPr>
          <a:xfrm>
            <a:off x="2628312" y="23444"/>
            <a:ext cx="611241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4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এক্সেল</a:t>
            </a:r>
            <a:r>
              <a:rPr lang="en-US" sz="4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খোলার</a:t>
            </a:r>
            <a:r>
              <a:rPr lang="en-US" sz="48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পদ্ধতি</a:t>
            </a:r>
            <a:endParaRPr lang="en-US" sz="48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803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8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6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9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4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0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CFB2DD7-9B35-4231-A233-F365A2A26511}"/>
              </a:ext>
            </a:extLst>
          </p:cNvPr>
          <p:cNvSpPr/>
          <p:nvPr/>
        </p:nvSpPr>
        <p:spPr>
          <a:xfrm>
            <a:off x="4005442" y="42204"/>
            <a:ext cx="39226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Microsoft Excel 2007 window</a:t>
            </a:r>
            <a:endParaRPr lang="en-US" sz="2400" dirty="0">
              <a:solidFill>
                <a:srgbClr val="C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A4835F8-5C4D-4ED8-AC5A-E48ED51378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7792" y="731520"/>
            <a:ext cx="11404208" cy="563411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C10BCAA-EE89-4282-A3A9-4435DE26702C}"/>
              </a:ext>
            </a:extLst>
          </p:cNvPr>
          <p:cNvSpPr txBox="1"/>
          <p:nvPr/>
        </p:nvSpPr>
        <p:spPr>
          <a:xfrm>
            <a:off x="2278967" y="4597420"/>
            <a:ext cx="78802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</a:rPr>
              <a:t>একক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800" b="1" dirty="0" err="1">
                <a:solidFill>
                  <a:srgbClr val="FF0000"/>
                </a:solidFill>
              </a:rPr>
              <a:t>কাজঃ</a:t>
            </a:r>
            <a:r>
              <a:rPr lang="en-US" sz="2800" b="1" dirty="0">
                <a:solidFill>
                  <a:srgbClr val="FF0000"/>
                </a:solidFill>
              </a:rPr>
              <a:t> </a:t>
            </a:r>
            <a:r>
              <a:rPr lang="en-US" sz="2000" dirty="0">
                <a:solidFill>
                  <a:srgbClr val="FF3399"/>
                </a:solidFill>
              </a:rPr>
              <a:t>MS-Excel Window </a:t>
            </a:r>
            <a:r>
              <a:rPr lang="en-US" sz="2000" dirty="0" err="1">
                <a:solidFill>
                  <a:srgbClr val="FF3399"/>
                </a:solidFill>
              </a:rPr>
              <a:t>এর</a:t>
            </a:r>
            <a:r>
              <a:rPr lang="en-US" sz="2000" dirty="0">
                <a:solidFill>
                  <a:srgbClr val="FF3399"/>
                </a:solidFill>
              </a:rPr>
              <a:t> </a:t>
            </a:r>
            <a:r>
              <a:rPr lang="en-US" sz="2000" dirty="0" err="1">
                <a:solidFill>
                  <a:srgbClr val="FF3399"/>
                </a:solidFill>
              </a:rPr>
              <a:t>বিভিন্ন</a:t>
            </a:r>
            <a:r>
              <a:rPr lang="en-US" sz="2000" dirty="0">
                <a:solidFill>
                  <a:srgbClr val="FF3399"/>
                </a:solidFill>
              </a:rPr>
              <a:t> </a:t>
            </a:r>
            <a:r>
              <a:rPr lang="en-US" sz="2000" dirty="0" err="1">
                <a:solidFill>
                  <a:srgbClr val="FF3399"/>
                </a:solidFill>
              </a:rPr>
              <a:t>অংশ</a:t>
            </a:r>
            <a:r>
              <a:rPr lang="en-US" sz="2000" dirty="0">
                <a:solidFill>
                  <a:srgbClr val="FF3399"/>
                </a:solidFill>
              </a:rPr>
              <a:t> </a:t>
            </a:r>
            <a:r>
              <a:rPr lang="en-US" sz="2000" dirty="0" err="1">
                <a:solidFill>
                  <a:srgbClr val="FF3399"/>
                </a:solidFill>
              </a:rPr>
              <a:t>গুলোর</a:t>
            </a:r>
            <a:r>
              <a:rPr lang="en-US" sz="2000" dirty="0">
                <a:solidFill>
                  <a:srgbClr val="FF3399"/>
                </a:solidFill>
              </a:rPr>
              <a:t> </a:t>
            </a:r>
            <a:r>
              <a:rPr lang="en-US" sz="2000" dirty="0" err="1">
                <a:solidFill>
                  <a:srgbClr val="FF3399"/>
                </a:solidFill>
              </a:rPr>
              <a:t>নাম</a:t>
            </a:r>
            <a:r>
              <a:rPr lang="en-US" sz="2000" dirty="0">
                <a:solidFill>
                  <a:srgbClr val="FF3399"/>
                </a:solidFill>
              </a:rPr>
              <a:t> </a:t>
            </a:r>
            <a:r>
              <a:rPr lang="en-US" sz="2000" dirty="0" err="1">
                <a:solidFill>
                  <a:srgbClr val="FF3399"/>
                </a:solidFill>
              </a:rPr>
              <a:t>লি</a:t>
            </a:r>
            <a:r>
              <a:rPr lang="as-IN" sz="2000" dirty="0">
                <a:solidFill>
                  <a:srgbClr val="FF3399"/>
                </a:solidFill>
              </a:rPr>
              <a:t>খ</a:t>
            </a:r>
            <a:r>
              <a:rPr lang="en-US" sz="2000" dirty="0">
                <a:solidFill>
                  <a:srgbClr val="FF3399"/>
                </a:solidFill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014674036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C7C31D8-8B28-4AC0-BDC4-451CB72E30BF}"/>
              </a:ext>
            </a:extLst>
          </p:cNvPr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5926" y="759656"/>
            <a:ext cx="11376074" cy="60983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744923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atayon-1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">
      <a:majorFont>
        <a:latin typeface="NikoshBAN"/>
        <a:ea typeface=""/>
        <a:cs typeface=""/>
      </a:majorFont>
      <a:minorFont>
        <a:latin typeface="NikoshB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13676</TotalTime>
  <Words>519</Words>
  <Application>Microsoft Office PowerPoint</Application>
  <PresentationFormat>Widescreen</PresentationFormat>
  <Paragraphs>86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NikoshBAN</vt:lpstr>
      <vt:lpstr>Times New Roman</vt:lpstr>
      <vt:lpstr>Batayon-1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M. Aminul Haque</dc:creator>
  <cp:lastModifiedBy>Aminul</cp:lastModifiedBy>
  <cp:revision>516</cp:revision>
  <dcterms:created xsi:type="dcterms:W3CDTF">2020-03-24T15:14:39Z</dcterms:created>
  <dcterms:modified xsi:type="dcterms:W3CDTF">2020-07-14T05:06:54Z</dcterms:modified>
</cp:coreProperties>
</file>